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media/image83.jpg" ContentType="image/jpg"/>
  <Override PartName="/ppt/media/image84.jpg" ContentType="image/jpg"/>
  <Override PartName="/ppt/media/image85.jpg" ContentType="image/jpg"/>
  <Override PartName="/ppt/media/image86.jpg" ContentType="image/jpg"/>
  <Override PartName="/ppt/media/image87.jpg" ContentType="image/jpg"/>
  <Override PartName="/ppt/media/image88.jpg" ContentType="image/jpg"/>
  <Override PartName="/ppt/media/image89.jpg" ContentType="image/jpg"/>
  <Override PartName="/ppt/media/image90.jpg" ContentType="image/jpg"/>
  <Override PartName="/ppt/media/image92.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3446" r:id="rId3"/>
    <p:sldId id="3453" r:id="rId4"/>
    <p:sldId id="3317" r:id="rId5"/>
    <p:sldId id="601" r:id="rId6"/>
    <p:sldId id="267" r:id="rId7"/>
    <p:sldId id="3459" r:id="rId8"/>
    <p:sldId id="3455" r:id="rId9"/>
    <p:sldId id="266" r:id="rId10"/>
    <p:sldId id="270" r:id="rId11"/>
    <p:sldId id="271" r:id="rId12"/>
    <p:sldId id="272" r:id="rId13"/>
    <p:sldId id="273" r:id="rId14"/>
    <p:sldId id="269" r:id="rId15"/>
    <p:sldId id="3458" r:id="rId16"/>
    <p:sldId id="274" r:id="rId17"/>
    <p:sldId id="275" r:id="rId18"/>
    <p:sldId id="276" r:id="rId19"/>
    <p:sldId id="277" r:id="rId20"/>
    <p:sldId id="278" r:id="rId21"/>
    <p:sldId id="322" r:id="rId22"/>
    <p:sldId id="3461" r:id="rId23"/>
    <p:sldId id="3467" r:id="rId24"/>
    <p:sldId id="3428" r:id="rId25"/>
    <p:sldId id="259" r:id="rId26"/>
    <p:sldId id="3430" r:id="rId27"/>
    <p:sldId id="299" r:id="rId28"/>
    <p:sldId id="296" r:id="rId29"/>
    <p:sldId id="3347" r:id="rId30"/>
    <p:sldId id="3410" r:id="rId31"/>
    <p:sldId id="3441" r:id="rId32"/>
    <p:sldId id="3456" r:id="rId33"/>
    <p:sldId id="3454" r:id="rId34"/>
    <p:sldId id="2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70"/>
    <p:restoredTop sz="95707"/>
  </p:normalViewPr>
  <p:slideViewPr>
    <p:cSldViewPr snapToGrid="0" snapToObjects="1">
      <p:cViewPr varScale="1">
        <p:scale>
          <a:sx n="86" d="100"/>
          <a:sy n="86" d="100"/>
        </p:scale>
        <p:origin x="269"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ramoo\Documents\Data%20bank\2022%20Agriwatch%202.0.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ramoo\Documents\Data%20bank\2022%20Agriwatch%202.0.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55672809815032"/>
          <c:y val="1.9607935848855236E-2"/>
          <c:w val="0.69616807519375601"/>
          <c:h val="0.78283728568656374"/>
        </c:manualLayout>
      </c:layout>
      <c:pieChart>
        <c:varyColors val="1"/>
        <c:dLbls>
          <c:showLegendKey val="0"/>
          <c:showVal val="0"/>
          <c:showCatName val="0"/>
          <c:showSerName val="0"/>
          <c:showPercent val="1"/>
          <c:showBubbleSize val="0"/>
          <c:showLeaderLines val="0"/>
        </c:dLbls>
        <c:firstSliceAng val="0"/>
      </c:pieChart>
      <c:spPr>
        <a:noFill/>
        <a:ln>
          <a:noFill/>
        </a:ln>
        <a:effectLst/>
      </c:spPr>
    </c:plotArea>
    <c:legend>
      <c:legendPos val="b"/>
      <c:layout>
        <c:manualLayout>
          <c:xMode val="edge"/>
          <c:yMode val="edge"/>
          <c:x val="0"/>
          <c:y val="0.73778561321960889"/>
          <c:w val="1"/>
          <c:h val="0.2622143867803910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Lato Light" panose="020F0502020204030203" pitchFamily="34" charset="0"/>
              <a:ea typeface="Lato Light" panose="020F0502020204030203" pitchFamily="34" charset="0"/>
              <a:cs typeface="Lato Light" panose="020F0502020204030203"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b="0" i="0">
          <a:solidFill>
            <a:schemeClr val="tx2"/>
          </a:solidFill>
          <a:latin typeface="Lato Light" panose="020F0502020204030203" pitchFamily="34" charset="0"/>
          <a:ea typeface="Lato Light" panose="020F0502020204030203" pitchFamily="34" charset="0"/>
          <a:cs typeface="Lato Light" panose="020F050202020403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none" spc="50" baseline="0">
                <a:solidFill>
                  <a:schemeClr val="tx1">
                    <a:lumMod val="65000"/>
                    <a:lumOff val="35000"/>
                  </a:schemeClr>
                </a:solidFill>
                <a:latin typeface="+mn-lt"/>
                <a:ea typeface="+mn-ea"/>
                <a:cs typeface="+mn-cs"/>
              </a:defRPr>
            </a:pPr>
            <a:r>
              <a:rPr lang="en-GB" sz="1000" cap="none" dirty="0"/>
              <a:t>Declining</a:t>
            </a:r>
            <a:r>
              <a:rPr lang="en-GB" sz="1000" cap="none" baseline="0" dirty="0"/>
              <a:t> fertiliser crop response ratio </a:t>
            </a:r>
            <a:endParaRPr lang="en-GB" sz="1000" cap="none" dirty="0"/>
          </a:p>
        </c:rich>
      </c:tx>
      <c:layout/>
      <c:overlay val="0"/>
      <c:spPr>
        <a:noFill/>
        <a:ln>
          <a:noFill/>
        </a:ln>
        <a:effectLst/>
      </c:spPr>
      <c:txPr>
        <a:bodyPr rot="0" spcFirstLastPara="1" vertOverflow="ellipsis" vert="horz" wrap="square" anchor="ctr" anchorCtr="1"/>
        <a:lstStyle/>
        <a:p>
          <a:pPr>
            <a:defRPr sz="1800" b="1" i="0" u="none" strike="noStrike" kern="1200" cap="none" spc="5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'All India'!$L$58</c:f>
              <c:strCache>
                <c:ptCount val="1"/>
                <c:pt idx="0">
                  <c:v>Kg grain/kg NPK</c:v>
                </c:pt>
              </c:strCache>
            </c:strRef>
          </c:tx>
          <c:spPr>
            <a:ln w="28575" cap="rnd">
              <a:solidFill>
                <a:schemeClr val="accent1">
                  <a:alpha val="70000"/>
                </a:schemeClr>
              </a:solidFill>
              <a:round/>
            </a:ln>
            <a:effectLst/>
          </c:spPr>
          <c:marker>
            <c:symbol val="circle"/>
            <c:size val="6"/>
            <c:spPr>
              <a:solidFill>
                <a:schemeClr val="accent1">
                  <a:alpha val="70000"/>
                </a:schemeClr>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'All India'!$K$59:$K$66</c:f>
              <c:numCache>
                <c:formatCode>General</c:formatCode>
                <c:ptCount val="8"/>
                <c:pt idx="0">
                  <c:v>1970</c:v>
                </c:pt>
                <c:pt idx="1">
                  <c:v>1975</c:v>
                </c:pt>
                <c:pt idx="2">
                  <c:v>1980</c:v>
                </c:pt>
                <c:pt idx="3">
                  <c:v>1985</c:v>
                </c:pt>
                <c:pt idx="4">
                  <c:v>1990</c:v>
                </c:pt>
                <c:pt idx="5">
                  <c:v>1995</c:v>
                </c:pt>
                <c:pt idx="6">
                  <c:v>2000</c:v>
                </c:pt>
                <c:pt idx="7">
                  <c:v>2005</c:v>
                </c:pt>
              </c:numCache>
            </c:numRef>
          </c:cat>
          <c:val>
            <c:numRef>
              <c:f>'All India'!$L$59:$L$66</c:f>
              <c:numCache>
                <c:formatCode>0.00</c:formatCode>
                <c:ptCount val="8"/>
                <c:pt idx="0">
                  <c:v>13.4</c:v>
                </c:pt>
                <c:pt idx="1">
                  <c:v>11</c:v>
                </c:pt>
                <c:pt idx="2">
                  <c:v>8.1999999999999993</c:v>
                </c:pt>
                <c:pt idx="3">
                  <c:v>7</c:v>
                </c:pt>
                <c:pt idx="4">
                  <c:v>5.8</c:v>
                </c:pt>
                <c:pt idx="5">
                  <c:v>4.9000000000000004</c:v>
                </c:pt>
                <c:pt idx="6">
                  <c:v>4.0999999999999996</c:v>
                </c:pt>
                <c:pt idx="7">
                  <c:v>3.7</c:v>
                </c:pt>
              </c:numCache>
            </c:numRef>
          </c:val>
          <c:smooth val="0"/>
          <c:extLst xmlns:c16r2="http://schemas.microsoft.com/office/drawing/2015/06/chart">
            <c:ext xmlns:c16="http://schemas.microsoft.com/office/drawing/2014/chart" uri="{C3380CC4-5D6E-409C-BE32-E72D297353CC}">
              <c16:uniqueId val="{00000000-9039-C54E-B8B8-C888E7E4ED3B}"/>
            </c:ext>
          </c:extLst>
        </c:ser>
        <c:dLbls>
          <c:showLegendKey val="0"/>
          <c:showVal val="1"/>
          <c:showCatName val="0"/>
          <c:showSerName val="0"/>
          <c:showPercent val="0"/>
          <c:showBubbleSize val="0"/>
        </c:dLbls>
        <c:dropLines>
          <c:spPr>
            <a:ln w="9525">
              <a:solidFill>
                <a:schemeClr val="tx1">
                  <a:lumMod val="35000"/>
                  <a:lumOff val="65000"/>
                </a:schemeClr>
              </a:solidFill>
              <a:round/>
            </a:ln>
            <a:effectLst/>
          </c:spPr>
        </c:dropLines>
        <c:marker val="1"/>
        <c:smooth val="0"/>
        <c:axId val="-546476192"/>
        <c:axId val="-546487072"/>
      </c:lineChart>
      <c:catAx>
        <c:axId val="-546476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en-US"/>
          </a:p>
        </c:txPr>
        <c:crossAx val="-546487072"/>
        <c:crosses val="autoZero"/>
        <c:auto val="1"/>
        <c:lblAlgn val="ctr"/>
        <c:lblOffset val="100"/>
        <c:noMultiLvlLbl val="0"/>
      </c:catAx>
      <c:valAx>
        <c:axId val="-546487072"/>
        <c:scaling>
          <c:orientation val="minMax"/>
        </c:scaling>
        <c:delete val="0"/>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n-US"/>
          </a:p>
        </c:txPr>
        <c:crossAx val="-546476192"/>
        <c:crosses val="autoZero"/>
        <c:crossBetween val="between"/>
      </c:valAx>
      <c:spPr>
        <a:noFill/>
        <a:ln>
          <a:noFill/>
        </a:ln>
        <a:effectLst/>
      </c:spPr>
    </c:plotArea>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989525343882424"/>
          <c:h val="1"/>
        </c:manualLayout>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xmlns:c16r2="http://schemas.microsoft.com/office/drawing/2015/06/chart">
              <c:ext xmlns:c16="http://schemas.microsoft.com/office/drawing/2014/chart" uri="{C3380CC4-5D6E-409C-BE32-E72D297353CC}">
                <c16:uniqueId val="{00000001-1F5A-1F42-B9D2-048FF3A11B47}"/>
              </c:ext>
            </c:extLst>
          </c:dPt>
          <c:dPt>
            <c:idx val="1"/>
            <c:bubble3D val="0"/>
            <c:spPr>
              <a:solidFill>
                <a:schemeClr val="bg1">
                  <a:lumMod val="95000"/>
                </a:schemeClr>
              </a:solidFill>
              <a:ln w="19050">
                <a:noFill/>
              </a:ln>
              <a:effectLst/>
            </c:spPr>
            <c:extLst xmlns:c16r2="http://schemas.microsoft.com/office/drawing/2015/06/chart">
              <c:ext xmlns:c16="http://schemas.microsoft.com/office/drawing/2014/chart" uri="{C3380CC4-5D6E-409C-BE32-E72D297353CC}">
                <c16:uniqueId val="{00000003-1F5A-1F42-B9D2-048FF3A11B47}"/>
              </c:ext>
            </c:extLst>
          </c:dPt>
          <c:cat>
            <c:strRef>
              <c:f>Sheet1!$A$2:$A$3</c:f>
              <c:strCache>
                <c:ptCount val="2"/>
                <c:pt idx="0">
                  <c:v>1st Qtr</c:v>
                </c:pt>
                <c:pt idx="1">
                  <c:v>2nd Qtr</c:v>
                </c:pt>
              </c:strCache>
            </c:strRef>
          </c:cat>
          <c:val>
            <c:numRef>
              <c:f>Sheet1!$B$2:$B$3</c:f>
              <c:numCache>
                <c:formatCode>General</c:formatCode>
                <c:ptCount val="2"/>
                <c:pt idx="0">
                  <c:v>20</c:v>
                </c:pt>
                <c:pt idx="1">
                  <c:v>80</c:v>
                </c:pt>
              </c:numCache>
            </c:numRef>
          </c:val>
          <c:extLst xmlns:c16r2="http://schemas.microsoft.com/office/drawing/2015/06/chart">
            <c:ext xmlns:c16="http://schemas.microsoft.com/office/drawing/2014/chart" uri="{C3380CC4-5D6E-409C-BE32-E72D297353CC}">
              <c16:uniqueId val="{00000004-1F5A-1F42-B9D2-048FF3A11B4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989525343882424"/>
          <c:h val="1"/>
        </c:manualLayout>
      </c:layout>
      <c:doughnutChart>
        <c:varyColors val="1"/>
        <c:ser>
          <c:idx val="0"/>
          <c:order val="0"/>
          <c:tx>
            <c:strRef>
              <c:f>Sheet1!$B$1</c:f>
              <c:strCache>
                <c:ptCount val="1"/>
                <c:pt idx="0">
                  <c:v>Column1</c:v>
                </c:pt>
              </c:strCache>
            </c:strRef>
          </c:tx>
          <c:spPr>
            <a:ln>
              <a:noFill/>
            </a:ln>
          </c:spPr>
          <c:dPt>
            <c:idx val="0"/>
            <c:bubble3D val="0"/>
            <c:spPr>
              <a:solidFill>
                <a:schemeClr val="accent1"/>
              </a:solidFill>
              <a:ln w="19050">
                <a:noFill/>
              </a:ln>
              <a:effectLst/>
            </c:spPr>
            <c:extLst xmlns:c16r2="http://schemas.microsoft.com/office/drawing/2015/06/chart">
              <c:ext xmlns:c16="http://schemas.microsoft.com/office/drawing/2014/chart" uri="{C3380CC4-5D6E-409C-BE32-E72D297353CC}">
                <c16:uniqueId val="{00000001-711B-7241-836F-EB4641A3B182}"/>
              </c:ext>
            </c:extLst>
          </c:dPt>
          <c:dPt>
            <c:idx val="1"/>
            <c:bubble3D val="0"/>
            <c:spPr>
              <a:solidFill>
                <a:schemeClr val="bg1">
                  <a:lumMod val="95000"/>
                </a:schemeClr>
              </a:solidFill>
              <a:ln w="19050">
                <a:noFill/>
              </a:ln>
              <a:effectLst/>
            </c:spPr>
            <c:extLst xmlns:c16r2="http://schemas.microsoft.com/office/drawing/2015/06/chart">
              <c:ext xmlns:c16="http://schemas.microsoft.com/office/drawing/2014/chart" uri="{C3380CC4-5D6E-409C-BE32-E72D297353CC}">
                <c16:uniqueId val="{00000003-711B-7241-836F-EB4641A3B182}"/>
              </c:ext>
            </c:extLst>
          </c:dPt>
          <c:cat>
            <c:strRef>
              <c:f>Sheet1!$A$2:$A$3</c:f>
              <c:strCache>
                <c:ptCount val="2"/>
                <c:pt idx="0">
                  <c:v>1st Qtr</c:v>
                </c:pt>
                <c:pt idx="1">
                  <c:v>2nd Qtr</c:v>
                </c:pt>
              </c:strCache>
            </c:strRef>
          </c:cat>
          <c:val>
            <c:numRef>
              <c:f>Sheet1!$B$2:$B$3</c:f>
              <c:numCache>
                <c:formatCode>General</c:formatCode>
                <c:ptCount val="2"/>
                <c:pt idx="0">
                  <c:v>78</c:v>
                </c:pt>
                <c:pt idx="1">
                  <c:v>22</c:v>
                </c:pt>
              </c:numCache>
            </c:numRef>
          </c:val>
          <c:extLst xmlns:c16r2="http://schemas.microsoft.com/office/drawing/2015/06/chart">
            <c:ext xmlns:c16="http://schemas.microsoft.com/office/drawing/2014/chart" uri="{C3380CC4-5D6E-409C-BE32-E72D297353CC}">
              <c16:uniqueId val="{00000004-711B-7241-836F-EB4641A3B18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989525343882424"/>
          <c:h val="1"/>
        </c:manualLayout>
      </c:layout>
      <c:doughnutChart>
        <c:varyColors val="1"/>
        <c:ser>
          <c:idx val="0"/>
          <c:order val="0"/>
          <c:tx>
            <c:strRef>
              <c:f>Sheet1!$B$1</c:f>
              <c:strCache>
                <c:ptCount val="1"/>
                <c:pt idx="0">
                  <c:v>Column1</c:v>
                </c:pt>
              </c:strCache>
            </c:strRef>
          </c:tx>
          <c:spPr>
            <a:ln>
              <a:noFill/>
            </a:ln>
          </c:spPr>
          <c:dPt>
            <c:idx val="0"/>
            <c:bubble3D val="0"/>
            <c:spPr>
              <a:solidFill>
                <a:schemeClr val="accent1"/>
              </a:solidFill>
              <a:ln w="19050">
                <a:noFill/>
              </a:ln>
              <a:effectLst/>
            </c:spPr>
            <c:extLst xmlns:c16r2="http://schemas.microsoft.com/office/drawing/2015/06/chart">
              <c:ext xmlns:c16="http://schemas.microsoft.com/office/drawing/2014/chart" uri="{C3380CC4-5D6E-409C-BE32-E72D297353CC}">
                <c16:uniqueId val="{00000001-731A-3A4D-8502-2662BAEC4149}"/>
              </c:ext>
            </c:extLst>
          </c:dPt>
          <c:dPt>
            <c:idx val="1"/>
            <c:bubble3D val="0"/>
            <c:spPr>
              <a:solidFill>
                <a:schemeClr val="bg1">
                  <a:lumMod val="95000"/>
                </a:schemeClr>
              </a:solidFill>
              <a:ln w="19050">
                <a:noFill/>
              </a:ln>
              <a:effectLst/>
            </c:spPr>
            <c:extLst xmlns:c16r2="http://schemas.microsoft.com/office/drawing/2015/06/chart">
              <c:ext xmlns:c16="http://schemas.microsoft.com/office/drawing/2014/chart" uri="{C3380CC4-5D6E-409C-BE32-E72D297353CC}">
                <c16:uniqueId val="{00000003-731A-3A4D-8502-2662BAEC4149}"/>
              </c:ext>
            </c:extLst>
          </c:dPt>
          <c:cat>
            <c:strRef>
              <c:f>Sheet1!$A$2:$A$3</c:f>
              <c:strCache>
                <c:ptCount val="2"/>
                <c:pt idx="0">
                  <c:v>1st Qtr</c:v>
                </c:pt>
                <c:pt idx="1">
                  <c:v>2nd Qtr</c:v>
                </c:pt>
              </c:strCache>
            </c:strRef>
          </c:cat>
          <c:val>
            <c:numRef>
              <c:f>Sheet1!$B$2:$B$3</c:f>
              <c:numCache>
                <c:formatCode>General</c:formatCode>
                <c:ptCount val="2"/>
                <c:pt idx="0">
                  <c:v>84</c:v>
                </c:pt>
                <c:pt idx="1">
                  <c:v>16</c:v>
                </c:pt>
              </c:numCache>
            </c:numRef>
          </c:val>
          <c:extLst xmlns:c16r2="http://schemas.microsoft.com/office/drawing/2015/06/chart">
            <c:ext xmlns:c16="http://schemas.microsoft.com/office/drawing/2014/chart" uri="{C3380CC4-5D6E-409C-BE32-E72D297353CC}">
              <c16:uniqueId val="{00000004-731A-3A4D-8502-2662BAEC414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Average monthly household income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'All India'!$B$21</c:f>
              <c:strCache>
                <c:ptCount val="1"/>
                <c:pt idx="0">
                  <c:v>2012-13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'All India'!$A$22:$A$26</c:f>
              <c:strCache>
                <c:ptCount val="5"/>
                <c:pt idx="0">
                  <c:v>Land leasing</c:v>
                </c:pt>
                <c:pt idx="1">
                  <c:v>Livestock</c:v>
                </c:pt>
                <c:pt idx="2">
                  <c:v>Non farm businesses</c:v>
                </c:pt>
                <c:pt idx="3">
                  <c:v>Cultivation</c:v>
                </c:pt>
                <c:pt idx="4">
                  <c:v>Wages and Salaries</c:v>
                </c:pt>
              </c:strCache>
            </c:strRef>
          </c:cat>
          <c:val>
            <c:numRef>
              <c:f>'All India'!$B$22:$B$26</c:f>
              <c:numCache>
                <c:formatCode>_ [$₹-439]* #,##0.00_ ;_ [$₹-439]* \-#,##0.00_ ;_ [$₹-439]* "-"??_ ;_ @_ </c:formatCode>
                <c:ptCount val="5"/>
                <c:pt idx="0">
                  <c:v>0</c:v>
                </c:pt>
                <c:pt idx="1">
                  <c:v>763</c:v>
                </c:pt>
                <c:pt idx="2">
                  <c:v>512</c:v>
                </c:pt>
                <c:pt idx="3">
                  <c:v>3081</c:v>
                </c:pt>
                <c:pt idx="4">
                  <c:v>2071</c:v>
                </c:pt>
              </c:numCache>
            </c:numRef>
          </c:val>
          <c:extLst xmlns:c16r2="http://schemas.microsoft.com/office/drawing/2015/06/chart">
            <c:ext xmlns:c16="http://schemas.microsoft.com/office/drawing/2014/chart" uri="{C3380CC4-5D6E-409C-BE32-E72D297353CC}">
              <c16:uniqueId val="{00000000-0DEE-4145-97C2-D69F1012BA82}"/>
            </c:ext>
          </c:extLst>
        </c:ser>
        <c:ser>
          <c:idx val="1"/>
          <c:order val="1"/>
          <c:tx>
            <c:strRef>
              <c:f>'All India'!$C$21</c:f>
              <c:strCache>
                <c:ptCount val="1"/>
                <c:pt idx="0">
                  <c:v>2018-19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'All India'!$A$22:$A$26</c:f>
              <c:strCache>
                <c:ptCount val="5"/>
                <c:pt idx="0">
                  <c:v>Land leasing</c:v>
                </c:pt>
                <c:pt idx="1">
                  <c:v>Livestock</c:v>
                </c:pt>
                <c:pt idx="2">
                  <c:v>Non farm businesses</c:v>
                </c:pt>
                <c:pt idx="3">
                  <c:v>Cultivation</c:v>
                </c:pt>
                <c:pt idx="4">
                  <c:v>Wages and Salaries</c:v>
                </c:pt>
              </c:strCache>
            </c:strRef>
          </c:cat>
          <c:val>
            <c:numRef>
              <c:f>'All India'!$C$22:$C$26</c:f>
              <c:numCache>
                <c:formatCode>_ [$₹-439]* #,##0.00_ ;_ [$₹-439]* \-#,##0.00_ ;_ [$₹-439]* "-"??_ ;_ @_ </c:formatCode>
                <c:ptCount val="5"/>
                <c:pt idx="0">
                  <c:v>134</c:v>
                </c:pt>
                <c:pt idx="1">
                  <c:v>1582</c:v>
                </c:pt>
                <c:pt idx="2">
                  <c:v>641</c:v>
                </c:pt>
                <c:pt idx="3">
                  <c:v>3798</c:v>
                </c:pt>
                <c:pt idx="4">
                  <c:v>4063</c:v>
                </c:pt>
              </c:numCache>
            </c:numRef>
          </c:val>
          <c:extLst xmlns:c16r2="http://schemas.microsoft.com/office/drawing/2015/06/chart">
            <c:ext xmlns:c16="http://schemas.microsoft.com/office/drawing/2014/chart" uri="{C3380CC4-5D6E-409C-BE32-E72D297353CC}">
              <c16:uniqueId val="{00000001-0DEE-4145-97C2-D69F1012BA82}"/>
            </c:ext>
          </c:extLst>
        </c:ser>
        <c:dLbls>
          <c:dLblPos val="outEnd"/>
          <c:showLegendKey val="0"/>
          <c:showVal val="1"/>
          <c:showCatName val="0"/>
          <c:showSerName val="0"/>
          <c:showPercent val="0"/>
          <c:showBubbleSize val="0"/>
        </c:dLbls>
        <c:gapWidth val="219"/>
        <c:overlap val="-27"/>
        <c:axId val="-546476736"/>
        <c:axId val="-546473472"/>
      </c:barChart>
      <c:catAx>
        <c:axId val="-546476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46473472"/>
        <c:crosses val="autoZero"/>
        <c:auto val="1"/>
        <c:lblAlgn val="ctr"/>
        <c:lblOffset val="100"/>
        <c:noMultiLvlLbl val="0"/>
      </c:catAx>
      <c:valAx>
        <c:axId val="-546473472"/>
        <c:scaling>
          <c:orientation val="minMax"/>
        </c:scaling>
        <c:delete val="0"/>
        <c:axPos val="l"/>
        <c:majorGridlines>
          <c:spPr>
            <a:ln w="9525" cap="flat" cmpd="sng" algn="ctr">
              <a:solidFill>
                <a:schemeClr val="tx1">
                  <a:lumMod val="15000"/>
                  <a:lumOff val="85000"/>
                </a:schemeClr>
              </a:solidFill>
              <a:round/>
            </a:ln>
            <a:effectLst/>
          </c:spPr>
        </c:majorGridlines>
        <c:numFmt formatCode="_ [$₹-439]* #,##0.00_ ;_ [$₹-439]* \-#,##0.00_ ;_ [$₹-439]* &quot;-&quot;??_ ;_ @_ "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6476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Sheet1!$B$1</c:f>
              <c:strCache>
                <c:ptCount val="1"/>
                <c:pt idx="0">
                  <c:v>Food Export</c:v>
                </c:pt>
              </c:strCache>
            </c:strRef>
          </c:tx>
          <c:spPr>
            <a:solidFill>
              <a:schemeClr val="accent5">
                <a:tint val="65000"/>
              </a:schemeClr>
            </a:solidFill>
            <a:ln>
              <a:noFill/>
            </a:ln>
            <a:effectLst/>
          </c:spPr>
          <c:invertIfNegative val="0"/>
          <c:dLbls>
            <c:dLbl>
              <c:idx val="0"/>
              <c:layout>
                <c:manualLayout>
                  <c:x val="-1.0113268608414239E-2"/>
                  <c:y val="4.796388583764211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DB48-41A0-85F5-22A20E0F9F22}"/>
                </c:ext>
                <c:ext xmlns:c15="http://schemas.microsoft.com/office/drawing/2012/chart" uri="{CE6537A1-D6FC-4f65-9D91-7224C49458BB}">
                  <c15:layout/>
                </c:ext>
              </c:extLst>
            </c:dLbl>
            <c:dLbl>
              <c:idx val="1"/>
              <c:layout>
                <c:manualLayout>
                  <c:x val="-2.022653721682852E-2"/>
                  <c:y val="9.592777167528600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DB48-41A0-85F5-22A20E0F9F22}"/>
                </c:ext>
                <c:ext xmlns:c15="http://schemas.microsoft.com/office/drawing/2012/chart" uri="{CE6537A1-D6FC-4f65-9D91-7224C49458BB}">
                  <c15:layout/>
                </c:ext>
              </c:extLst>
            </c:dLbl>
            <c:dLbl>
              <c:idx val="2"/>
              <c:layout>
                <c:manualLayout>
                  <c:x val="-2.022653721682852E-2"/>
                  <c:y val="-2.398194291882238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DB48-41A0-85F5-22A20E0F9F22}"/>
                </c:ext>
                <c:ext xmlns:c15="http://schemas.microsoft.com/office/drawing/2012/chart" uri="{CE6537A1-D6FC-4f65-9D91-7224C49458BB}">
                  <c15:layout/>
                </c:ext>
              </c:extLst>
            </c:dLbl>
            <c:dLbl>
              <c:idx val="3"/>
              <c:layout>
                <c:manualLayout>
                  <c:x val="-7.865875584322269E-3"/>
                  <c:y val="-1.678736004317505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DB48-41A0-85F5-22A20E0F9F22}"/>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Sheet1!$B$2:$B$8</c:f>
              <c:numCache>
                <c:formatCode>General</c:formatCode>
                <c:ptCount val="7"/>
                <c:pt idx="0">
                  <c:v>1125</c:v>
                </c:pt>
                <c:pt idx="1">
                  <c:v>1575</c:v>
                </c:pt>
                <c:pt idx="2">
                  <c:v>2063</c:v>
                </c:pt>
                <c:pt idx="3">
                  <c:v>2625</c:v>
                </c:pt>
                <c:pt idx="4">
                  <c:v>3800</c:v>
                </c:pt>
                <c:pt idx="5">
                  <c:v>5165</c:v>
                </c:pt>
                <c:pt idx="6">
                  <c:v>7800</c:v>
                </c:pt>
              </c:numCache>
            </c:numRef>
          </c:val>
          <c:extLst xmlns:c16r2="http://schemas.microsoft.com/office/drawing/2015/06/chart">
            <c:ext xmlns:c16="http://schemas.microsoft.com/office/drawing/2014/chart" uri="{C3380CC4-5D6E-409C-BE32-E72D297353CC}">
              <c16:uniqueId val="{00000000-DB48-41A0-85F5-22A20E0F9F22}"/>
            </c:ext>
          </c:extLst>
        </c:ser>
        <c:ser>
          <c:idx val="1"/>
          <c:order val="1"/>
          <c:tx>
            <c:strRef>
              <c:f>Sheet1!$C$1</c:f>
              <c:strCache>
                <c:ptCount val="1"/>
                <c:pt idx="0">
                  <c:v>Textiles Export</c:v>
                </c:pt>
              </c:strCache>
            </c:strRef>
          </c:tx>
          <c:spPr>
            <a:solidFill>
              <a:schemeClr val="accent5"/>
            </a:solidFill>
            <a:ln>
              <a:noFill/>
            </a:ln>
            <a:effectLst/>
          </c:spPr>
          <c:invertIfNegative val="0"/>
          <c:dLbls>
            <c:dLbl>
              <c:idx val="3"/>
              <c:layout>
                <c:manualLayout>
                  <c:x val="1.348435814455232E-2"/>
                  <c:y val="4.796388583764300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DB48-41A0-85F5-22A20E0F9F22}"/>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Sheet1!$C$2:$C$8</c:f>
              <c:numCache>
                <c:formatCode>General</c:formatCode>
                <c:ptCount val="7"/>
                <c:pt idx="0">
                  <c:v>1212</c:v>
                </c:pt>
                <c:pt idx="1">
                  <c:v>1615</c:v>
                </c:pt>
                <c:pt idx="2">
                  <c:v>2019</c:v>
                </c:pt>
                <c:pt idx="3">
                  <c:v>2596</c:v>
                </c:pt>
                <c:pt idx="4">
                  <c:v>2400</c:v>
                </c:pt>
                <c:pt idx="5">
                  <c:v>2600</c:v>
                </c:pt>
                <c:pt idx="6">
                  <c:v>3250</c:v>
                </c:pt>
              </c:numCache>
            </c:numRef>
          </c:val>
          <c:extLst xmlns:c16r2="http://schemas.microsoft.com/office/drawing/2015/06/chart">
            <c:ext xmlns:c16="http://schemas.microsoft.com/office/drawing/2014/chart" uri="{C3380CC4-5D6E-409C-BE32-E72D297353CC}">
              <c16:uniqueId val="{00000001-DB48-41A0-85F5-22A20E0F9F22}"/>
            </c:ext>
          </c:extLst>
        </c:ser>
        <c:ser>
          <c:idx val="2"/>
          <c:order val="2"/>
          <c:tx>
            <c:strRef>
              <c:f>Sheet1!$D$1</c:f>
              <c:strCache>
                <c:ptCount val="1"/>
                <c:pt idx="0">
                  <c:v>Domestic Market</c:v>
                </c:pt>
              </c:strCache>
            </c:strRef>
          </c:tx>
          <c:spPr>
            <a:solidFill>
              <a:schemeClr val="accent5">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2015</c:v>
                </c:pt>
                <c:pt idx="1">
                  <c:v>2016</c:v>
                </c:pt>
                <c:pt idx="2">
                  <c:v>2017</c:v>
                </c:pt>
                <c:pt idx="3">
                  <c:v>2018</c:v>
                </c:pt>
                <c:pt idx="4">
                  <c:v>2019</c:v>
                </c:pt>
                <c:pt idx="5">
                  <c:v>2020</c:v>
                </c:pt>
                <c:pt idx="6">
                  <c:v>2021</c:v>
                </c:pt>
              </c:numCache>
            </c:numRef>
          </c:cat>
          <c:val>
            <c:numRef>
              <c:f>Sheet1!$D$2:$D$8</c:f>
              <c:numCache>
                <c:formatCode>General</c:formatCode>
                <c:ptCount val="7"/>
                <c:pt idx="0">
                  <c:v>490</c:v>
                </c:pt>
                <c:pt idx="1">
                  <c:v>692</c:v>
                </c:pt>
                <c:pt idx="2">
                  <c:v>1010</c:v>
                </c:pt>
                <c:pt idx="3">
                  <c:v>1200</c:v>
                </c:pt>
                <c:pt idx="4">
                  <c:v>1425</c:v>
                </c:pt>
                <c:pt idx="5">
                  <c:v>1575</c:v>
                </c:pt>
                <c:pt idx="6">
                  <c:v>3800</c:v>
                </c:pt>
              </c:numCache>
            </c:numRef>
          </c:val>
          <c:extLst xmlns:c16r2="http://schemas.microsoft.com/office/drawing/2015/06/chart">
            <c:ext xmlns:c16="http://schemas.microsoft.com/office/drawing/2014/chart" uri="{C3380CC4-5D6E-409C-BE32-E72D297353CC}">
              <c16:uniqueId val="{00000000-09BF-4D97-8C25-F6B309E2AC47}"/>
            </c:ext>
          </c:extLst>
        </c:ser>
        <c:dLbls>
          <c:showLegendKey val="0"/>
          <c:showVal val="0"/>
          <c:showCatName val="0"/>
          <c:showSerName val="0"/>
          <c:showPercent val="0"/>
          <c:showBubbleSize val="0"/>
        </c:dLbls>
        <c:gapWidth val="219"/>
        <c:overlap val="-27"/>
        <c:axId val="-546488160"/>
        <c:axId val="-546480000"/>
      </c:barChart>
      <c:catAx>
        <c:axId val="-546488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6480000"/>
        <c:crosses val="autoZero"/>
        <c:auto val="1"/>
        <c:lblAlgn val="ctr"/>
        <c:lblOffset val="100"/>
        <c:noMultiLvlLbl val="0"/>
      </c:catAx>
      <c:valAx>
        <c:axId val="-546480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464881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4">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cs:styleClr val="auto">
        <a:lumMod val="50000"/>
      </cs:styleClr>
    </cs:fontRef>
    <cs:defRPr sz="10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tx1"/>
    </cs:fontRef>
    <cs:spPr>
      <a:solidFill>
        <a:schemeClr val="phClr">
          <a:alpha val="74000"/>
        </a:schemeClr>
      </a:solidFill>
      <a:effectLst>
        <a:innerShdw blurRad="114300">
          <a:schemeClr val="phClr">
            <a:lumMod val="75000"/>
          </a:schemeClr>
        </a:innerShdw>
      </a:effectLst>
    </cs:spPr>
  </cs:dataPoint>
  <cs:dataPoint3D>
    <cs:lnRef idx="0"/>
    <cs:fillRef idx="0">
      <cs:styleClr val="auto"/>
    </cs:fillRef>
    <cs:effectRef idx="0">
      <cs:styleClr val="auto"/>
    </cs:effectRef>
    <cs:fontRef idx="minor">
      <a:schemeClr val="tx1"/>
    </cs:fontRef>
    <cs:spPr>
      <a:solidFill>
        <a:schemeClr val="phClr">
          <a:alpha val="74000"/>
        </a:schemeClr>
      </a:solidFill>
      <a:effectLst>
        <a:innerShdw blurRad="114300">
          <a:schemeClr val="phClr">
            <a:lumMod val="75000"/>
          </a:schemeClr>
        </a:innerShdw>
      </a:effectLst>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53.svg"/><Relationship Id="rId1" Type="http://schemas.openxmlformats.org/officeDocument/2006/relationships/image" Target="../media/image47.png"/><Relationship Id="rId6" Type="http://schemas.openxmlformats.org/officeDocument/2006/relationships/image" Target="../media/image57.svg"/><Relationship Id="rId5" Type="http://schemas.openxmlformats.org/officeDocument/2006/relationships/image" Target="../media/image49.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53.svg"/><Relationship Id="rId1" Type="http://schemas.openxmlformats.org/officeDocument/2006/relationships/image" Target="../media/image47.png"/><Relationship Id="rId6" Type="http://schemas.openxmlformats.org/officeDocument/2006/relationships/image" Target="../media/image57.svg"/><Relationship Id="rId5" Type="http://schemas.openxmlformats.org/officeDocument/2006/relationships/image" Target="../media/image49.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E7630-5197-4A56-8290-5A07A32D5E1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9803E83-3BC7-4AA6-96EE-6B0D893B95FD}">
      <dgm:prSet custT="1"/>
      <dgm:spPr/>
      <dgm:t>
        <a:bodyPr/>
        <a:lstStyle/>
        <a:p>
          <a:pPr>
            <a:lnSpc>
              <a:spcPct val="100000"/>
            </a:lnSpc>
          </a:pPr>
          <a:r>
            <a:rPr lang="en-US" sz="1600" dirty="0"/>
            <a:t>Cropping patterns based on soil type, water and weather parameters </a:t>
          </a:r>
        </a:p>
      </dgm:t>
    </dgm:pt>
    <dgm:pt modelId="{E32A3C17-355A-4728-85C2-3AA946BB7E1F}" type="parTrans" cxnId="{66A3C7C0-B5D3-484C-B9B1-C41356352DBC}">
      <dgm:prSet/>
      <dgm:spPr/>
      <dgm:t>
        <a:bodyPr/>
        <a:lstStyle/>
        <a:p>
          <a:endParaRPr lang="en-US" sz="2000"/>
        </a:p>
      </dgm:t>
    </dgm:pt>
    <dgm:pt modelId="{D13ABAF6-26B7-4A06-A899-B30137E19471}" type="sibTrans" cxnId="{66A3C7C0-B5D3-484C-B9B1-C41356352DBC}">
      <dgm:prSet/>
      <dgm:spPr/>
      <dgm:t>
        <a:bodyPr/>
        <a:lstStyle/>
        <a:p>
          <a:endParaRPr lang="en-US" sz="2000"/>
        </a:p>
      </dgm:t>
    </dgm:pt>
    <dgm:pt modelId="{BDDDABDB-7DC2-444A-ABB8-A5873FC8074B}">
      <dgm:prSet custT="1"/>
      <dgm:spPr/>
      <dgm:t>
        <a:bodyPr/>
        <a:lstStyle/>
        <a:p>
          <a:pPr>
            <a:lnSpc>
              <a:spcPct val="100000"/>
            </a:lnSpc>
          </a:pPr>
          <a:r>
            <a:rPr lang="en-US" sz="1600"/>
            <a:t>Increasing cropping intensity (horizontal and vertical) through crop rotations and inter/multiple/poly crops</a:t>
          </a:r>
        </a:p>
      </dgm:t>
    </dgm:pt>
    <dgm:pt modelId="{D32E685D-1437-4B62-AD8B-0E001BFFB709}" type="parTrans" cxnId="{95127ABC-14CC-4681-89F7-4E6EF406835D}">
      <dgm:prSet/>
      <dgm:spPr/>
      <dgm:t>
        <a:bodyPr/>
        <a:lstStyle/>
        <a:p>
          <a:endParaRPr lang="en-US" sz="2000"/>
        </a:p>
      </dgm:t>
    </dgm:pt>
    <dgm:pt modelId="{A5A91982-46CF-4E42-98D9-38513C52903C}" type="sibTrans" cxnId="{95127ABC-14CC-4681-89F7-4E6EF406835D}">
      <dgm:prSet/>
      <dgm:spPr/>
      <dgm:t>
        <a:bodyPr/>
        <a:lstStyle/>
        <a:p>
          <a:endParaRPr lang="en-US" sz="2000"/>
        </a:p>
      </dgm:t>
    </dgm:pt>
    <dgm:pt modelId="{A883CC91-F808-441E-B5DD-603760ECD245}">
      <dgm:prSet custT="1"/>
      <dgm:spPr/>
      <dgm:t>
        <a:bodyPr/>
        <a:lstStyle/>
        <a:p>
          <a:pPr>
            <a:lnSpc>
              <a:spcPct val="100000"/>
            </a:lnSpc>
          </a:pPr>
          <a:r>
            <a:rPr lang="en-US" sz="1600"/>
            <a:t>Designing farms, integrated farming systems</a:t>
          </a:r>
        </a:p>
      </dgm:t>
    </dgm:pt>
    <dgm:pt modelId="{A5C8F12D-EC66-41B2-AFBF-40F3A684633B}" type="parTrans" cxnId="{4C8015F4-3672-4E1B-9B99-343E92C40DFF}">
      <dgm:prSet/>
      <dgm:spPr/>
      <dgm:t>
        <a:bodyPr/>
        <a:lstStyle/>
        <a:p>
          <a:endParaRPr lang="en-US" sz="2000"/>
        </a:p>
      </dgm:t>
    </dgm:pt>
    <dgm:pt modelId="{C4817793-30AD-4CE2-8D94-97266C08281D}" type="sibTrans" cxnId="{4C8015F4-3672-4E1B-9B99-343E92C40DFF}">
      <dgm:prSet/>
      <dgm:spPr/>
      <dgm:t>
        <a:bodyPr/>
        <a:lstStyle/>
        <a:p>
          <a:endParaRPr lang="en-US" sz="2000"/>
        </a:p>
      </dgm:t>
    </dgm:pt>
    <dgm:pt modelId="{71C9955F-E8DF-4A3F-866E-80C6E1AE4917}">
      <dgm:prSet custT="1"/>
      <dgm:spPr/>
      <dgm:t>
        <a:bodyPr/>
        <a:lstStyle/>
        <a:p>
          <a:pPr>
            <a:lnSpc>
              <a:spcPct val="100000"/>
            </a:lnSpc>
          </a:pPr>
          <a:r>
            <a:rPr lang="en-US" sz="1600"/>
            <a:t>Managing living roots and green cover for 365 days</a:t>
          </a:r>
        </a:p>
      </dgm:t>
    </dgm:pt>
    <dgm:pt modelId="{409374B9-B3AE-472B-92FA-176FF7A13BB8}" type="parTrans" cxnId="{539B3C62-08FD-4FE2-87CA-B42C93C88745}">
      <dgm:prSet/>
      <dgm:spPr/>
      <dgm:t>
        <a:bodyPr/>
        <a:lstStyle/>
        <a:p>
          <a:endParaRPr lang="en-US" sz="2000"/>
        </a:p>
      </dgm:t>
    </dgm:pt>
    <dgm:pt modelId="{FDC2FA22-0333-4ECB-B277-0D028EDDEE20}" type="sibTrans" cxnId="{539B3C62-08FD-4FE2-87CA-B42C93C88745}">
      <dgm:prSet/>
      <dgm:spPr/>
      <dgm:t>
        <a:bodyPr/>
        <a:lstStyle/>
        <a:p>
          <a:endParaRPr lang="en-US" sz="2000"/>
        </a:p>
      </dgm:t>
    </dgm:pt>
    <dgm:pt modelId="{1ED9A6B3-564A-4F86-9688-A46D304D3EFB}">
      <dgm:prSet custT="1"/>
      <dgm:spPr/>
      <dgm:t>
        <a:bodyPr/>
        <a:lstStyle/>
        <a:p>
          <a:pPr>
            <a:lnSpc>
              <a:spcPct val="100000"/>
            </a:lnSpc>
          </a:pPr>
          <a:r>
            <a:rPr lang="en-US" sz="1600"/>
            <a:t>Staggered production systems for Fresh Fruits and Vegetables</a:t>
          </a:r>
        </a:p>
      </dgm:t>
    </dgm:pt>
    <dgm:pt modelId="{85B38F78-3432-4D28-B9F6-67EDB1944D45}" type="parTrans" cxnId="{C1AA831E-B663-4F73-9FC1-4A9DBDA46728}">
      <dgm:prSet/>
      <dgm:spPr/>
      <dgm:t>
        <a:bodyPr/>
        <a:lstStyle/>
        <a:p>
          <a:endParaRPr lang="en-US" sz="2000"/>
        </a:p>
      </dgm:t>
    </dgm:pt>
    <dgm:pt modelId="{14470604-51AE-47C1-8A1A-6939A32775EA}" type="sibTrans" cxnId="{C1AA831E-B663-4F73-9FC1-4A9DBDA46728}">
      <dgm:prSet/>
      <dgm:spPr/>
      <dgm:t>
        <a:bodyPr/>
        <a:lstStyle/>
        <a:p>
          <a:endParaRPr lang="en-US" sz="2000"/>
        </a:p>
      </dgm:t>
    </dgm:pt>
    <dgm:pt modelId="{165DB2B1-9D10-4E73-A69E-A19406876791}" type="pres">
      <dgm:prSet presAssocID="{48EE7630-5197-4A56-8290-5A07A32D5E12}" presName="root" presStyleCnt="0">
        <dgm:presLayoutVars>
          <dgm:dir/>
          <dgm:resizeHandles val="exact"/>
        </dgm:presLayoutVars>
      </dgm:prSet>
      <dgm:spPr/>
      <dgm:t>
        <a:bodyPr/>
        <a:lstStyle/>
        <a:p>
          <a:endParaRPr lang="en-US"/>
        </a:p>
      </dgm:t>
    </dgm:pt>
    <dgm:pt modelId="{4F1E2E0E-D942-486F-A5C4-C5708DD4F456}" type="pres">
      <dgm:prSet presAssocID="{C9803E83-3BC7-4AA6-96EE-6B0D893B95FD}" presName="compNode" presStyleCnt="0"/>
      <dgm:spPr/>
    </dgm:pt>
    <dgm:pt modelId="{5896D3BB-74FE-44E2-9D82-12ACADC6B828}" type="pres">
      <dgm:prSet presAssocID="{C9803E83-3BC7-4AA6-96EE-6B0D893B95FD}" presName="bgRect" presStyleLbl="bgShp" presStyleIdx="0" presStyleCnt="5"/>
      <dgm:spPr/>
    </dgm:pt>
    <dgm:pt modelId="{4DC66409-9BB6-4DBE-90AB-E19898DD3CB5}" type="pres">
      <dgm:prSet presAssocID="{C9803E83-3BC7-4AA6-96EE-6B0D893B95F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Plant"/>
        </a:ext>
      </dgm:extLst>
    </dgm:pt>
    <dgm:pt modelId="{B30BBF65-42AC-4D89-A3AC-340794D68661}" type="pres">
      <dgm:prSet presAssocID="{C9803E83-3BC7-4AA6-96EE-6B0D893B95FD}" presName="spaceRect" presStyleCnt="0"/>
      <dgm:spPr/>
    </dgm:pt>
    <dgm:pt modelId="{BF0963F5-FDE6-4099-8BD6-D1D731F1717D}" type="pres">
      <dgm:prSet presAssocID="{C9803E83-3BC7-4AA6-96EE-6B0D893B95FD}" presName="parTx" presStyleLbl="revTx" presStyleIdx="0" presStyleCnt="5">
        <dgm:presLayoutVars>
          <dgm:chMax val="0"/>
          <dgm:chPref val="0"/>
        </dgm:presLayoutVars>
      </dgm:prSet>
      <dgm:spPr/>
      <dgm:t>
        <a:bodyPr/>
        <a:lstStyle/>
        <a:p>
          <a:endParaRPr lang="en-US"/>
        </a:p>
      </dgm:t>
    </dgm:pt>
    <dgm:pt modelId="{D7F3F469-3695-4564-AC21-4AB5EDAB585E}" type="pres">
      <dgm:prSet presAssocID="{D13ABAF6-26B7-4A06-A899-B30137E19471}" presName="sibTrans" presStyleCnt="0"/>
      <dgm:spPr/>
    </dgm:pt>
    <dgm:pt modelId="{6C27D0DE-D69B-40E5-A0C8-7442E2E58213}" type="pres">
      <dgm:prSet presAssocID="{BDDDABDB-7DC2-444A-ABB8-A5873FC8074B}" presName="compNode" presStyleCnt="0"/>
      <dgm:spPr/>
    </dgm:pt>
    <dgm:pt modelId="{F61B47F8-78A4-461A-815D-E75223B70F29}" type="pres">
      <dgm:prSet presAssocID="{BDDDABDB-7DC2-444A-ABB8-A5873FC8074B}" presName="bgRect" presStyleLbl="bgShp" presStyleIdx="1" presStyleCnt="5"/>
      <dgm:spPr/>
    </dgm:pt>
    <dgm:pt modelId="{ACD0ED46-5892-4A6C-93B8-80F1D208ABE0}" type="pres">
      <dgm:prSet presAssocID="{BDDDABDB-7DC2-444A-ABB8-A5873FC8074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Farm scene"/>
        </a:ext>
      </dgm:extLst>
    </dgm:pt>
    <dgm:pt modelId="{7F8731F3-1DCA-4DE7-B91F-84B82D494EFC}" type="pres">
      <dgm:prSet presAssocID="{BDDDABDB-7DC2-444A-ABB8-A5873FC8074B}" presName="spaceRect" presStyleCnt="0"/>
      <dgm:spPr/>
    </dgm:pt>
    <dgm:pt modelId="{B6E172A9-69AD-48DD-86BF-7E1587739343}" type="pres">
      <dgm:prSet presAssocID="{BDDDABDB-7DC2-444A-ABB8-A5873FC8074B}" presName="parTx" presStyleLbl="revTx" presStyleIdx="1" presStyleCnt="5">
        <dgm:presLayoutVars>
          <dgm:chMax val="0"/>
          <dgm:chPref val="0"/>
        </dgm:presLayoutVars>
      </dgm:prSet>
      <dgm:spPr/>
      <dgm:t>
        <a:bodyPr/>
        <a:lstStyle/>
        <a:p>
          <a:endParaRPr lang="en-US"/>
        </a:p>
      </dgm:t>
    </dgm:pt>
    <dgm:pt modelId="{4E6D97FB-3EDF-4F3B-B70F-6D8CCBEC12B6}" type="pres">
      <dgm:prSet presAssocID="{A5A91982-46CF-4E42-98D9-38513C52903C}" presName="sibTrans" presStyleCnt="0"/>
      <dgm:spPr/>
    </dgm:pt>
    <dgm:pt modelId="{5ADA7639-4BEF-4B21-8599-A47D4DCBF314}" type="pres">
      <dgm:prSet presAssocID="{A883CC91-F808-441E-B5DD-603760ECD245}" presName="compNode" presStyleCnt="0"/>
      <dgm:spPr/>
    </dgm:pt>
    <dgm:pt modelId="{4BF856E8-64C0-4D35-9947-358548B28AFB}" type="pres">
      <dgm:prSet presAssocID="{A883CC91-F808-441E-B5DD-603760ECD245}" presName="bgRect" presStyleLbl="bgShp" presStyleIdx="2" presStyleCnt="5"/>
      <dgm:spPr/>
    </dgm:pt>
    <dgm:pt modelId="{C18809A7-4B61-495D-B8A5-05E176B24321}" type="pres">
      <dgm:prSet presAssocID="{A883CC91-F808-441E-B5DD-603760ECD24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Barn"/>
        </a:ext>
      </dgm:extLst>
    </dgm:pt>
    <dgm:pt modelId="{CE011AA9-6023-4624-8A16-ED313E77849D}" type="pres">
      <dgm:prSet presAssocID="{A883CC91-F808-441E-B5DD-603760ECD245}" presName="spaceRect" presStyleCnt="0"/>
      <dgm:spPr/>
    </dgm:pt>
    <dgm:pt modelId="{0E424118-4DB1-4B71-BCD8-07452DEB99ED}" type="pres">
      <dgm:prSet presAssocID="{A883CC91-F808-441E-B5DD-603760ECD245}" presName="parTx" presStyleLbl="revTx" presStyleIdx="2" presStyleCnt="5">
        <dgm:presLayoutVars>
          <dgm:chMax val="0"/>
          <dgm:chPref val="0"/>
        </dgm:presLayoutVars>
      </dgm:prSet>
      <dgm:spPr/>
      <dgm:t>
        <a:bodyPr/>
        <a:lstStyle/>
        <a:p>
          <a:endParaRPr lang="en-US"/>
        </a:p>
      </dgm:t>
    </dgm:pt>
    <dgm:pt modelId="{27C471D9-4327-46FD-B63E-724F131EF286}" type="pres">
      <dgm:prSet presAssocID="{C4817793-30AD-4CE2-8D94-97266C08281D}" presName="sibTrans" presStyleCnt="0"/>
      <dgm:spPr/>
    </dgm:pt>
    <dgm:pt modelId="{40B349C1-8ADA-41EC-8C18-0789B1D4D853}" type="pres">
      <dgm:prSet presAssocID="{71C9955F-E8DF-4A3F-866E-80C6E1AE4917}" presName="compNode" presStyleCnt="0"/>
      <dgm:spPr/>
    </dgm:pt>
    <dgm:pt modelId="{67D1F4D0-C27A-497D-A2AD-C1FDD106899C}" type="pres">
      <dgm:prSet presAssocID="{71C9955F-E8DF-4A3F-866E-80C6E1AE4917}" presName="bgRect" presStyleLbl="bgShp" presStyleIdx="3" presStyleCnt="5"/>
      <dgm:spPr/>
    </dgm:pt>
    <dgm:pt modelId="{731CEEB6-1A17-4433-825E-87D5F69F2ADA}" type="pres">
      <dgm:prSet presAssocID="{71C9955F-E8DF-4A3F-866E-80C6E1AE491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id="0" name="" descr="Leaf"/>
        </a:ext>
      </dgm:extLst>
    </dgm:pt>
    <dgm:pt modelId="{3B74AB8E-2955-433B-9BC1-993C9BA6C8DA}" type="pres">
      <dgm:prSet presAssocID="{71C9955F-E8DF-4A3F-866E-80C6E1AE4917}" presName="spaceRect" presStyleCnt="0"/>
      <dgm:spPr/>
    </dgm:pt>
    <dgm:pt modelId="{4D5EB3B5-46FC-4102-8EBC-21CC0FC087DE}" type="pres">
      <dgm:prSet presAssocID="{71C9955F-E8DF-4A3F-866E-80C6E1AE4917}" presName="parTx" presStyleLbl="revTx" presStyleIdx="3" presStyleCnt="5">
        <dgm:presLayoutVars>
          <dgm:chMax val="0"/>
          <dgm:chPref val="0"/>
        </dgm:presLayoutVars>
      </dgm:prSet>
      <dgm:spPr/>
      <dgm:t>
        <a:bodyPr/>
        <a:lstStyle/>
        <a:p>
          <a:endParaRPr lang="en-US"/>
        </a:p>
      </dgm:t>
    </dgm:pt>
    <dgm:pt modelId="{80AB390E-CE10-4956-9B45-218C37B07DCF}" type="pres">
      <dgm:prSet presAssocID="{FDC2FA22-0333-4ECB-B277-0D028EDDEE20}" presName="sibTrans" presStyleCnt="0"/>
      <dgm:spPr/>
    </dgm:pt>
    <dgm:pt modelId="{54C2FDD5-4CDF-40E5-A0D2-BB748BD83560}" type="pres">
      <dgm:prSet presAssocID="{1ED9A6B3-564A-4F86-9688-A46D304D3EFB}" presName="compNode" presStyleCnt="0"/>
      <dgm:spPr/>
    </dgm:pt>
    <dgm:pt modelId="{42A69528-B3D2-4905-BCDA-0D5F7C647DCF}" type="pres">
      <dgm:prSet presAssocID="{1ED9A6B3-564A-4F86-9688-A46D304D3EFB}" presName="bgRect" presStyleLbl="bgShp" presStyleIdx="4" presStyleCnt="5"/>
      <dgm:spPr/>
    </dgm:pt>
    <dgm:pt modelId="{110AFF63-23E2-497B-98CC-9BDF32FC1353}" type="pres">
      <dgm:prSet presAssocID="{1ED9A6B3-564A-4F86-9688-A46D304D3EF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dgm:spPr>
      <dgm:extLst>
        <a:ext uri="{E40237B7-FDA0-4F09-8148-C483321AD2D9}">
          <dgm14:cNvPr xmlns:dgm14="http://schemas.microsoft.com/office/drawing/2010/diagram" id="0" name="" descr="Harvest Basket"/>
        </a:ext>
      </dgm:extLst>
    </dgm:pt>
    <dgm:pt modelId="{0479A46D-F48C-4168-BE8C-C9D52F0A4F1F}" type="pres">
      <dgm:prSet presAssocID="{1ED9A6B3-564A-4F86-9688-A46D304D3EFB}" presName="spaceRect" presStyleCnt="0"/>
      <dgm:spPr/>
    </dgm:pt>
    <dgm:pt modelId="{0C1FD6AB-FEBC-47E5-8E80-76D0E8733D62}" type="pres">
      <dgm:prSet presAssocID="{1ED9A6B3-564A-4F86-9688-A46D304D3EFB}" presName="parTx" presStyleLbl="revTx" presStyleIdx="4" presStyleCnt="5">
        <dgm:presLayoutVars>
          <dgm:chMax val="0"/>
          <dgm:chPref val="0"/>
        </dgm:presLayoutVars>
      </dgm:prSet>
      <dgm:spPr/>
      <dgm:t>
        <a:bodyPr/>
        <a:lstStyle/>
        <a:p>
          <a:endParaRPr lang="en-US"/>
        </a:p>
      </dgm:t>
    </dgm:pt>
  </dgm:ptLst>
  <dgm:cxnLst>
    <dgm:cxn modelId="{C5C4D166-6870-4140-BDBC-55615F8B28C5}" type="presOf" srcId="{BDDDABDB-7DC2-444A-ABB8-A5873FC8074B}" destId="{B6E172A9-69AD-48DD-86BF-7E1587739343}" srcOrd="0" destOrd="0" presId="urn:microsoft.com/office/officeart/2018/2/layout/IconVerticalSolidList"/>
    <dgm:cxn modelId="{673200D0-39CA-478D-9E9F-B5B5A06AFD1E}" type="presOf" srcId="{C9803E83-3BC7-4AA6-96EE-6B0D893B95FD}" destId="{BF0963F5-FDE6-4099-8BD6-D1D731F1717D}" srcOrd="0" destOrd="0" presId="urn:microsoft.com/office/officeart/2018/2/layout/IconVerticalSolidList"/>
    <dgm:cxn modelId="{FA15CD14-63FB-408D-8939-821E81BB3746}" type="presOf" srcId="{71C9955F-E8DF-4A3F-866E-80C6E1AE4917}" destId="{4D5EB3B5-46FC-4102-8EBC-21CC0FC087DE}" srcOrd="0" destOrd="0" presId="urn:microsoft.com/office/officeart/2018/2/layout/IconVerticalSolidList"/>
    <dgm:cxn modelId="{66A3C7C0-B5D3-484C-B9B1-C41356352DBC}" srcId="{48EE7630-5197-4A56-8290-5A07A32D5E12}" destId="{C9803E83-3BC7-4AA6-96EE-6B0D893B95FD}" srcOrd="0" destOrd="0" parTransId="{E32A3C17-355A-4728-85C2-3AA946BB7E1F}" sibTransId="{D13ABAF6-26B7-4A06-A899-B30137E19471}"/>
    <dgm:cxn modelId="{4C8015F4-3672-4E1B-9B99-343E92C40DFF}" srcId="{48EE7630-5197-4A56-8290-5A07A32D5E12}" destId="{A883CC91-F808-441E-B5DD-603760ECD245}" srcOrd="2" destOrd="0" parTransId="{A5C8F12D-EC66-41B2-AFBF-40F3A684633B}" sibTransId="{C4817793-30AD-4CE2-8D94-97266C08281D}"/>
    <dgm:cxn modelId="{539B3C62-08FD-4FE2-87CA-B42C93C88745}" srcId="{48EE7630-5197-4A56-8290-5A07A32D5E12}" destId="{71C9955F-E8DF-4A3F-866E-80C6E1AE4917}" srcOrd="3" destOrd="0" parTransId="{409374B9-B3AE-472B-92FA-176FF7A13BB8}" sibTransId="{FDC2FA22-0333-4ECB-B277-0D028EDDEE20}"/>
    <dgm:cxn modelId="{C1AA831E-B663-4F73-9FC1-4A9DBDA46728}" srcId="{48EE7630-5197-4A56-8290-5A07A32D5E12}" destId="{1ED9A6B3-564A-4F86-9688-A46D304D3EFB}" srcOrd="4" destOrd="0" parTransId="{85B38F78-3432-4D28-B9F6-67EDB1944D45}" sibTransId="{14470604-51AE-47C1-8A1A-6939A32775EA}"/>
    <dgm:cxn modelId="{FC8C0094-481B-4A91-A1A7-4779E1A0ED42}" type="presOf" srcId="{A883CC91-F808-441E-B5DD-603760ECD245}" destId="{0E424118-4DB1-4B71-BCD8-07452DEB99ED}" srcOrd="0" destOrd="0" presId="urn:microsoft.com/office/officeart/2018/2/layout/IconVerticalSolidList"/>
    <dgm:cxn modelId="{95127ABC-14CC-4681-89F7-4E6EF406835D}" srcId="{48EE7630-5197-4A56-8290-5A07A32D5E12}" destId="{BDDDABDB-7DC2-444A-ABB8-A5873FC8074B}" srcOrd="1" destOrd="0" parTransId="{D32E685D-1437-4B62-AD8B-0E001BFFB709}" sibTransId="{A5A91982-46CF-4E42-98D9-38513C52903C}"/>
    <dgm:cxn modelId="{43342E98-9295-4359-AC64-D3195593C3F5}" type="presOf" srcId="{48EE7630-5197-4A56-8290-5A07A32D5E12}" destId="{165DB2B1-9D10-4E73-A69E-A19406876791}" srcOrd="0" destOrd="0" presId="urn:microsoft.com/office/officeart/2018/2/layout/IconVerticalSolidList"/>
    <dgm:cxn modelId="{867AC2C0-7997-4D7F-8834-5C3D41A3E061}" type="presOf" srcId="{1ED9A6B3-564A-4F86-9688-A46D304D3EFB}" destId="{0C1FD6AB-FEBC-47E5-8E80-76D0E8733D62}" srcOrd="0" destOrd="0" presId="urn:microsoft.com/office/officeart/2018/2/layout/IconVerticalSolidList"/>
    <dgm:cxn modelId="{13B47720-C38E-40DF-9BD8-D4E5B9457DB7}" type="presParOf" srcId="{165DB2B1-9D10-4E73-A69E-A19406876791}" destId="{4F1E2E0E-D942-486F-A5C4-C5708DD4F456}" srcOrd="0" destOrd="0" presId="urn:microsoft.com/office/officeart/2018/2/layout/IconVerticalSolidList"/>
    <dgm:cxn modelId="{C79B7678-5B65-4408-A628-290D22C16E9C}" type="presParOf" srcId="{4F1E2E0E-D942-486F-A5C4-C5708DD4F456}" destId="{5896D3BB-74FE-44E2-9D82-12ACADC6B828}" srcOrd="0" destOrd="0" presId="urn:microsoft.com/office/officeart/2018/2/layout/IconVerticalSolidList"/>
    <dgm:cxn modelId="{4F5400AC-CA85-44D5-B16A-55A59EB8AFEC}" type="presParOf" srcId="{4F1E2E0E-D942-486F-A5C4-C5708DD4F456}" destId="{4DC66409-9BB6-4DBE-90AB-E19898DD3CB5}" srcOrd="1" destOrd="0" presId="urn:microsoft.com/office/officeart/2018/2/layout/IconVerticalSolidList"/>
    <dgm:cxn modelId="{FF3327B3-259D-4236-A205-D34351A9B08B}" type="presParOf" srcId="{4F1E2E0E-D942-486F-A5C4-C5708DD4F456}" destId="{B30BBF65-42AC-4D89-A3AC-340794D68661}" srcOrd="2" destOrd="0" presId="urn:microsoft.com/office/officeart/2018/2/layout/IconVerticalSolidList"/>
    <dgm:cxn modelId="{6FF002A8-E398-47D9-BC0C-34BB6986F4FD}" type="presParOf" srcId="{4F1E2E0E-D942-486F-A5C4-C5708DD4F456}" destId="{BF0963F5-FDE6-4099-8BD6-D1D731F1717D}" srcOrd="3" destOrd="0" presId="urn:microsoft.com/office/officeart/2018/2/layout/IconVerticalSolidList"/>
    <dgm:cxn modelId="{5DE283EA-F8C2-46A6-902F-2EF998D11632}" type="presParOf" srcId="{165DB2B1-9D10-4E73-A69E-A19406876791}" destId="{D7F3F469-3695-4564-AC21-4AB5EDAB585E}" srcOrd="1" destOrd="0" presId="urn:microsoft.com/office/officeart/2018/2/layout/IconVerticalSolidList"/>
    <dgm:cxn modelId="{76156F40-E862-4FBF-9A93-20866278D3C6}" type="presParOf" srcId="{165DB2B1-9D10-4E73-A69E-A19406876791}" destId="{6C27D0DE-D69B-40E5-A0C8-7442E2E58213}" srcOrd="2" destOrd="0" presId="urn:microsoft.com/office/officeart/2018/2/layout/IconVerticalSolidList"/>
    <dgm:cxn modelId="{DEB305F3-82D1-4094-936E-B9BE412F9DB1}" type="presParOf" srcId="{6C27D0DE-D69B-40E5-A0C8-7442E2E58213}" destId="{F61B47F8-78A4-461A-815D-E75223B70F29}" srcOrd="0" destOrd="0" presId="urn:microsoft.com/office/officeart/2018/2/layout/IconVerticalSolidList"/>
    <dgm:cxn modelId="{35EECB13-3009-4642-A7E3-7B0AAB0EC2D2}" type="presParOf" srcId="{6C27D0DE-D69B-40E5-A0C8-7442E2E58213}" destId="{ACD0ED46-5892-4A6C-93B8-80F1D208ABE0}" srcOrd="1" destOrd="0" presId="urn:microsoft.com/office/officeart/2018/2/layout/IconVerticalSolidList"/>
    <dgm:cxn modelId="{2FC2030F-4610-4C06-8EFE-1E5F9CB52757}" type="presParOf" srcId="{6C27D0DE-D69B-40E5-A0C8-7442E2E58213}" destId="{7F8731F3-1DCA-4DE7-B91F-84B82D494EFC}" srcOrd="2" destOrd="0" presId="urn:microsoft.com/office/officeart/2018/2/layout/IconVerticalSolidList"/>
    <dgm:cxn modelId="{1C872E2C-7F4F-430E-9DA6-62FEB2763683}" type="presParOf" srcId="{6C27D0DE-D69B-40E5-A0C8-7442E2E58213}" destId="{B6E172A9-69AD-48DD-86BF-7E1587739343}" srcOrd="3" destOrd="0" presId="urn:microsoft.com/office/officeart/2018/2/layout/IconVerticalSolidList"/>
    <dgm:cxn modelId="{139405A3-9673-4CAD-8EC7-7E6F46B32A01}" type="presParOf" srcId="{165DB2B1-9D10-4E73-A69E-A19406876791}" destId="{4E6D97FB-3EDF-4F3B-B70F-6D8CCBEC12B6}" srcOrd="3" destOrd="0" presId="urn:microsoft.com/office/officeart/2018/2/layout/IconVerticalSolidList"/>
    <dgm:cxn modelId="{A158B69D-5419-434D-9C0F-A0DC1E64E39B}" type="presParOf" srcId="{165DB2B1-9D10-4E73-A69E-A19406876791}" destId="{5ADA7639-4BEF-4B21-8599-A47D4DCBF314}" srcOrd="4" destOrd="0" presId="urn:microsoft.com/office/officeart/2018/2/layout/IconVerticalSolidList"/>
    <dgm:cxn modelId="{F9F3AF34-4652-4133-91EB-17025A3245F1}" type="presParOf" srcId="{5ADA7639-4BEF-4B21-8599-A47D4DCBF314}" destId="{4BF856E8-64C0-4D35-9947-358548B28AFB}" srcOrd="0" destOrd="0" presId="urn:microsoft.com/office/officeart/2018/2/layout/IconVerticalSolidList"/>
    <dgm:cxn modelId="{CFCD27CA-21F7-44FB-AAD2-F77645D5BE8D}" type="presParOf" srcId="{5ADA7639-4BEF-4B21-8599-A47D4DCBF314}" destId="{C18809A7-4B61-495D-B8A5-05E176B24321}" srcOrd="1" destOrd="0" presId="urn:microsoft.com/office/officeart/2018/2/layout/IconVerticalSolidList"/>
    <dgm:cxn modelId="{58C1AC65-7EC0-4DEE-9AAE-DA4742BEB1B2}" type="presParOf" srcId="{5ADA7639-4BEF-4B21-8599-A47D4DCBF314}" destId="{CE011AA9-6023-4624-8A16-ED313E77849D}" srcOrd="2" destOrd="0" presId="urn:microsoft.com/office/officeart/2018/2/layout/IconVerticalSolidList"/>
    <dgm:cxn modelId="{C9605331-3120-49B9-B4F1-0566CD64E5E7}" type="presParOf" srcId="{5ADA7639-4BEF-4B21-8599-A47D4DCBF314}" destId="{0E424118-4DB1-4B71-BCD8-07452DEB99ED}" srcOrd="3" destOrd="0" presId="urn:microsoft.com/office/officeart/2018/2/layout/IconVerticalSolidList"/>
    <dgm:cxn modelId="{C032644B-22A2-45E5-96E8-09FA669197CD}" type="presParOf" srcId="{165DB2B1-9D10-4E73-A69E-A19406876791}" destId="{27C471D9-4327-46FD-B63E-724F131EF286}" srcOrd="5" destOrd="0" presId="urn:microsoft.com/office/officeart/2018/2/layout/IconVerticalSolidList"/>
    <dgm:cxn modelId="{39ABF370-7651-4F40-AE85-8AEBD41D0259}" type="presParOf" srcId="{165DB2B1-9D10-4E73-A69E-A19406876791}" destId="{40B349C1-8ADA-41EC-8C18-0789B1D4D853}" srcOrd="6" destOrd="0" presId="urn:microsoft.com/office/officeart/2018/2/layout/IconVerticalSolidList"/>
    <dgm:cxn modelId="{9B946C4D-8EC6-4B1D-A1F7-DD3D63A38F95}" type="presParOf" srcId="{40B349C1-8ADA-41EC-8C18-0789B1D4D853}" destId="{67D1F4D0-C27A-497D-A2AD-C1FDD106899C}" srcOrd="0" destOrd="0" presId="urn:microsoft.com/office/officeart/2018/2/layout/IconVerticalSolidList"/>
    <dgm:cxn modelId="{CCDB51D0-7A08-4268-ADAD-3F25F84BB4F8}" type="presParOf" srcId="{40B349C1-8ADA-41EC-8C18-0789B1D4D853}" destId="{731CEEB6-1A17-4433-825E-87D5F69F2ADA}" srcOrd="1" destOrd="0" presId="urn:microsoft.com/office/officeart/2018/2/layout/IconVerticalSolidList"/>
    <dgm:cxn modelId="{B9666632-3A58-4140-B802-970A9135A0D4}" type="presParOf" srcId="{40B349C1-8ADA-41EC-8C18-0789B1D4D853}" destId="{3B74AB8E-2955-433B-9BC1-993C9BA6C8DA}" srcOrd="2" destOrd="0" presId="urn:microsoft.com/office/officeart/2018/2/layout/IconVerticalSolidList"/>
    <dgm:cxn modelId="{DAAD6D5C-858E-4E87-9D2C-9F1121C2896A}" type="presParOf" srcId="{40B349C1-8ADA-41EC-8C18-0789B1D4D853}" destId="{4D5EB3B5-46FC-4102-8EBC-21CC0FC087DE}" srcOrd="3" destOrd="0" presId="urn:microsoft.com/office/officeart/2018/2/layout/IconVerticalSolidList"/>
    <dgm:cxn modelId="{11A9A8B2-BC6F-4F2C-A253-2486FFCF4094}" type="presParOf" srcId="{165DB2B1-9D10-4E73-A69E-A19406876791}" destId="{80AB390E-CE10-4956-9B45-218C37B07DCF}" srcOrd="7" destOrd="0" presId="urn:microsoft.com/office/officeart/2018/2/layout/IconVerticalSolidList"/>
    <dgm:cxn modelId="{FD38B83A-980D-4A0A-891B-C663FC1052E7}" type="presParOf" srcId="{165DB2B1-9D10-4E73-A69E-A19406876791}" destId="{54C2FDD5-4CDF-40E5-A0D2-BB748BD83560}" srcOrd="8" destOrd="0" presId="urn:microsoft.com/office/officeart/2018/2/layout/IconVerticalSolidList"/>
    <dgm:cxn modelId="{4AA52966-99D2-4919-A26F-60D1828B2C22}" type="presParOf" srcId="{54C2FDD5-4CDF-40E5-A0D2-BB748BD83560}" destId="{42A69528-B3D2-4905-BCDA-0D5F7C647DCF}" srcOrd="0" destOrd="0" presId="urn:microsoft.com/office/officeart/2018/2/layout/IconVerticalSolidList"/>
    <dgm:cxn modelId="{50C5F4DF-EF58-4BB0-AB86-B33888000A90}" type="presParOf" srcId="{54C2FDD5-4CDF-40E5-A0D2-BB748BD83560}" destId="{110AFF63-23E2-497B-98CC-9BDF32FC1353}" srcOrd="1" destOrd="0" presId="urn:microsoft.com/office/officeart/2018/2/layout/IconVerticalSolidList"/>
    <dgm:cxn modelId="{E831CE43-1B60-4808-A970-08B932DFB018}" type="presParOf" srcId="{54C2FDD5-4CDF-40E5-A0D2-BB748BD83560}" destId="{0479A46D-F48C-4168-BE8C-C9D52F0A4F1F}" srcOrd="2" destOrd="0" presId="urn:microsoft.com/office/officeart/2018/2/layout/IconVerticalSolidList"/>
    <dgm:cxn modelId="{FC0D3517-C345-4824-AF30-BF92A877E5BC}" type="presParOf" srcId="{54C2FDD5-4CDF-40E5-A0D2-BB748BD83560}" destId="{0C1FD6AB-FEBC-47E5-8E80-76D0E8733D62}"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6D3BB-74FE-44E2-9D82-12ACADC6B828}">
      <dsp:nvSpPr>
        <dsp:cNvPr id="0" name=""/>
        <dsp:cNvSpPr/>
      </dsp:nvSpPr>
      <dsp:spPr>
        <a:xfrm>
          <a:off x="0" y="4349"/>
          <a:ext cx="7089453" cy="5065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C66409-9BB6-4DBE-90AB-E19898DD3CB5}">
      <dsp:nvSpPr>
        <dsp:cNvPr id="0" name=""/>
        <dsp:cNvSpPr/>
      </dsp:nvSpPr>
      <dsp:spPr>
        <a:xfrm>
          <a:off x="153231" y="118323"/>
          <a:ext cx="278875" cy="2786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0963F5-FDE6-4099-8BD6-D1D731F1717D}">
      <dsp:nvSpPr>
        <dsp:cNvPr id="0" name=""/>
        <dsp:cNvSpPr/>
      </dsp:nvSpPr>
      <dsp:spPr>
        <a:xfrm>
          <a:off x="585338" y="4349"/>
          <a:ext cx="6468955" cy="56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311" tIns="60311" rIns="60311" bIns="60311" numCol="1" spcCol="1270" anchor="ctr" anchorCtr="0">
          <a:noAutofit/>
        </a:bodyPr>
        <a:lstStyle/>
        <a:p>
          <a:pPr lvl="0" algn="l" defTabSz="711200">
            <a:lnSpc>
              <a:spcPct val="100000"/>
            </a:lnSpc>
            <a:spcBef>
              <a:spcPct val="0"/>
            </a:spcBef>
            <a:spcAft>
              <a:spcPct val="35000"/>
            </a:spcAft>
          </a:pPr>
          <a:r>
            <a:rPr lang="en-US" sz="1600" kern="1200" dirty="0"/>
            <a:t>Cropping patterns based on soil type, water and weather parameters </a:t>
          </a:r>
        </a:p>
      </dsp:txBody>
      <dsp:txXfrm>
        <a:off x="585338" y="4349"/>
        <a:ext cx="6468955" cy="569870"/>
      </dsp:txXfrm>
    </dsp:sp>
    <dsp:sp modelId="{F61B47F8-78A4-461A-815D-E75223B70F29}">
      <dsp:nvSpPr>
        <dsp:cNvPr id="0" name=""/>
        <dsp:cNvSpPr/>
      </dsp:nvSpPr>
      <dsp:spPr>
        <a:xfrm>
          <a:off x="0" y="716686"/>
          <a:ext cx="7089453" cy="5065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D0ED46-5892-4A6C-93B8-80F1D208ABE0}">
      <dsp:nvSpPr>
        <dsp:cNvPr id="0" name=""/>
        <dsp:cNvSpPr/>
      </dsp:nvSpPr>
      <dsp:spPr>
        <a:xfrm>
          <a:off x="153231" y="830660"/>
          <a:ext cx="278875" cy="2786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E172A9-69AD-48DD-86BF-7E1587739343}">
      <dsp:nvSpPr>
        <dsp:cNvPr id="0" name=""/>
        <dsp:cNvSpPr/>
      </dsp:nvSpPr>
      <dsp:spPr>
        <a:xfrm>
          <a:off x="585338" y="716686"/>
          <a:ext cx="6468955" cy="56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311" tIns="60311" rIns="60311" bIns="60311" numCol="1" spcCol="1270" anchor="ctr" anchorCtr="0">
          <a:noAutofit/>
        </a:bodyPr>
        <a:lstStyle/>
        <a:p>
          <a:pPr lvl="0" algn="l" defTabSz="711200">
            <a:lnSpc>
              <a:spcPct val="100000"/>
            </a:lnSpc>
            <a:spcBef>
              <a:spcPct val="0"/>
            </a:spcBef>
            <a:spcAft>
              <a:spcPct val="35000"/>
            </a:spcAft>
          </a:pPr>
          <a:r>
            <a:rPr lang="en-US" sz="1600" kern="1200"/>
            <a:t>Increasing cropping intensity (horizontal and vertical) through crop rotations and inter/multiple/poly crops</a:t>
          </a:r>
        </a:p>
      </dsp:txBody>
      <dsp:txXfrm>
        <a:off x="585338" y="716686"/>
        <a:ext cx="6468955" cy="569870"/>
      </dsp:txXfrm>
    </dsp:sp>
    <dsp:sp modelId="{4BF856E8-64C0-4D35-9947-358548B28AFB}">
      <dsp:nvSpPr>
        <dsp:cNvPr id="0" name=""/>
        <dsp:cNvSpPr/>
      </dsp:nvSpPr>
      <dsp:spPr>
        <a:xfrm>
          <a:off x="0" y="1429024"/>
          <a:ext cx="7089453" cy="5065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8809A7-4B61-495D-B8A5-05E176B24321}">
      <dsp:nvSpPr>
        <dsp:cNvPr id="0" name=""/>
        <dsp:cNvSpPr/>
      </dsp:nvSpPr>
      <dsp:spPr>
        <a:xfrm>
          <a:off x="153231" y="1542998"/>
          <a:ext cx="278875" cy="2786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424118-4DB1-4B71-BCD8-07452DEB99ED}">
      <dsp:nvSpPr>
        <dsp:cNvPr id="0" name=""/>
        <dsp:cNvSpPr/>
      </dsp:nvSpPr>
      <dsp:spPr>
        <a:xfrm>
          <a:off x="585338" y="1429024"/>
          <a:ext cx="6468955" cy="56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311" tIns="60311" rIns="60311" bIns="60311" numCol="1" spcCol="1270" anchor="ctr" anchorCtr="0">
          <a:noAutofit/>
        </a:bodyPr>
        <a:lstStyle/>
        <a:p>
          <a:pPr lvl="0" algn="l" defTabSz="711200">
            <a:lnSpc>
              <a:spcPct val="100000"/>
            </a:lnSpc>
            <a:spcBef>
              <a:spcPct val="0"/>
            </a:spcBef>
            <a:spcAft>
              <a:spcPct val="35000"/>
            </a:spcAft>
          </a:pPr>
          <a:r>
            <a:rPr lang="en-US" sz="1600" kern="1200"/>
            <a:t>Designing farms, integrated farming systems</a:t>
          </a:r>
        </a:p>
      </dsp:txBody>
      <dsp:txXfrm>
        <a:off x="585338" y="1429024"/>
        <a:ext cx="6468955" cy="569870"/>
      </dsp:txXfrm>
    </dsp:sp>
    <dsp:sp modelId="{67D1F4D0-C27A-497D-A2AD-C1FDD106899C}">
      <dsp:nvSpPr>
        <dsp:cNvPr id="0" name=""/>
        <dsp:cNvSpPr/>
      </dsp:nvSpPr>
      <dsp:spPr>
        <a:xfrm>
          <a:off x="0" y="2141362"/>
          <a:ext cx="7089453" cy="5065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1CEEB6-1A17-4433-825E-87D5F69F2ADA}">
      <dsp:nvSpPr>
        <dsp:cNvPr id="0" name=""/>
        <dsp:cNvSpPr/>
      </dsp:nvSpPr>
      <dsp:spPr>
        <a:xfrm>
          <a:off x="153231" y="2255336"/>
          <a:ext cx="278875" cy="2786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5EB3B5-46FC-4102-8EBC-21CC0FC087DE}">
      <dsp:nvSpPr>
        <dsp:cNvPr id="0" name=""/>
        <dsp:cNvSpPr/>
      </dsp:nvSpPr>
      <dsp:spPr>
        <a:xfrm>
          <a:off x="585338" y="2141362"/>
          <a:ext cx="6468955" cy="56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311" tIns="60311" rIns="60311" bIns="60311" numCol="1" spcCol="1270" anchor="ctr" anchorCtr="0">
          <a:noAutofit/>
        </a:bodyPr>
        <a:lstStyle/>
        <a:p>
          <a:pPr lvl="0" algn="l" defTabSz="711200">
            <a:lnSpc>
              <a:spcPct val="100000"/>
            </a:lnSpc>
            <a:spcBef>
              <a:spcPct val="0"/>
            </a:spcBef>
            <a:spcAft>
              <a:spcPct val="35000"/>
            </a:spcAft>
          </a:pPr>
          <a:r>
            <a:rPr lang="en-US" sz="1600" kern="1200"/>
            <a:t>Managing living roots and green cover for 365 days</a:t>
          </a:r>
        </a:p>
      </dsp:txBody>
      <dsp:txXfrm>
        <a:off x="585338" y="2141362"/>
        <a:ext cx="6468955" cy="569870"/>
      </dsp:txXfrm>
    </dsp:sp>
    <dsp:sp modelId="{42A69528-B3D2-4905-BCDA-0D5F7C647DCF}">
      <dsp:nvSpPr>
        <dsp:cNvPr id="0" name=""/>
        <dsp:cNvSpPr/>
      </dsp:nvSpPr>
      <dsp:spPr>
        <a:xfrm>
          <a:off x="0" y="2853699"/>
          <a:ext cx="7089453" cy="50655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0AFF63-23E2-497B-98CC-9BDF32FC1353}">
      <dsp:nvSpPr>
        <dsp:cNvPr id="0" name=""/>
        <dsp:cNvSpPr/>
      </dsp:nvSpPr>
      <dsp:spPr>
        <a:xfrm>
          <a:off x="153231" y="2967673"/>
          <a:ext cx="278875" cy="27860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1FD6AB-FEBC-47E5-8E80-76D0E8733D62}">
      <dsp:nvSpPr>
        <dsp:cNvPr id="0" name=""/>
        <dsp:cNvSpPr/>
      </dsp:nvSpPr>
      <dsp:spPr>
        <a:xfrm>
          <a:off x="585338" y="2853699"/>
          <a:ext cx="6468955" cy="56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311" tIns="60311" rIns="60311" bIns="60311" numCol="1" spcCol="1270" anchor="ctr" anchorCtr="0">
          <a:noAutofit/>
        </a:bodyPr>
        <a:lstStyle/>
        <a:p>
          <a:pPr lvl="0" algn="l" defTabSz="711200">
            <a:lnSpc>
              <a:spcPct val="100000"/>
            </a:lnSpc>
            <a:spcBef>
              <a:spcPct val="0"/>
            </a:spcBef>
            <a:spcAft>
              <a:spcPct val="35000"/>
            </a:spcAft>
          </a:pPr>
          <a:r>
            <a:rPr lang="en-US" sz="1600" kern="1200"/>
            <a:t>Staggered production systems for Fresh Fruits and Vegetables</a:t>
          </a:r>
        </a:p>
      </dsp:txBody>
      <dsp:txXfrm>
        <a:off x="585338" y="2853699"/>
        <a:ext cx="6468955" cy="56987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drawing1.xml><?xml version="1.0" encoding="utf-8"?>
<c:userShapes xmlns:c="http://schemas.openxmlformats.org/drawingml/2006/chart">
  <cdr:relSizeAnchor xmlns:cdr="http://schemas.openxmlformats.org/drawingml/2006/chartDrawing">
    <cdr:from>
      <cdr:x>0.40417</cdr:x>
      <cdr:y>0.1875</cdr:y>
    </cdr:from>
    <cdr:to>
      <cdr:x>0.60417</cdr:x>
      <cdr:y>0.52083</cdr:y>
    </cdr:to>
    <cdr:sp macro="" textlink="">
      <cdr:nvSpPr>
        <cdr:cNvPr id="2" name="TextBox 1">
          <a:extLst xmlns:a="http://schemas.openxmlformats.org/drawingml/2006/main">
            <a:ext uri="{FF2B5EF4-FFF2-40B4-BE49-F238E27FC236}">
              <a16:creationId xmlns:a16="http://schemas.microsoft.com/office/drawing/2014/main" xmlns="" id="{D31B57D4-928A-D542-AB71-1B4597B027D4}"/>
            </a:ext>
          </a:extLst>
        </cdr:cNvPr>
        <cdr:cNvSpPr txBox="1"/>
      </cdr:nvSpPr>
      <cdr:spPr>
        <a:xfrm xmlns:a="http://schemas.openxmlformats.org/drawingml/2006/main">
          <a:off x="1847850" y="5143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a:p>
      </cdr:txBody>
    </cdr:sp>
  </cdr:relSizeAnchor>
</c:userShapes>
</file>

<file path=ppt/drawings/drawing2.xml><?xml version="1.0" encoding="utf-8"?>
<c:userShapes xmlns:c="http://schemas.openxmlformats.org/drawingml/2006/chart">
  <cdr:relSizeAnchor xmlns:cdr="http://schemas.openxmlformats.org/drawingml/2006/chartDrawing">
    <cdr:from>
      <cdr:x>0.51386</cdr:x>
      <cdr:y>0.55412</cdr:y>
    </cdr:from>
    <cdr:to>
      <cdr:x>0.62116</cdr:x>
      <cdr:y>0.63387</cdr:y>
    </cdr:to>
    <cdr:sp macro="" textlink="">
      <cdr:nvSpPr>
        <cdr:cNvPr id="2" name="TextBox 5">
          <a:extLst xmlns:a="http://schemas.openxmlformats.org/drawingml/2006/main">
            <a:ext uri="{FF2B5EF4-FFF2-40B4-BE49-F238E27FC236}">
              <a16:creationId xmlns:a16="http://schemas.microsoft.com/office/drawing/2014/main" xmlns="" id="{1E92BCE2-D869-4245-B7EB-C8DF4BBCC53B}"/>
            </a:ext>
          </a:extLst>
        </cdr:cNvPr>
        <cdr:cNvSpPr txBox="1"/>
      </cdr:nvSpPr>
      <cdr:spPr>
        <a:xfrm xmlns:a="http://schemas.openxmlformats.org/drawingml/2006/main">
          <a:off x="2736850" y="1698625"/>
          <a:ext cx="571501" cy="244476"/>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600" b="1" dirty="0">
              <a:solidFill>
                <a:srgbClr val="FF0000"/>
              </a:solidFill>
            </a:rPr>
            <a:t>25%</a:t>
          </a:r>
        </a:p>
      </cdr:txBody>
    </cdr:sp>
  </cdr:relSizeAnchor>
  <cdr:relSizeAnchor xmlns:cdr="http://schemas.openxmlformats.org/drawingml/2006/chartDrawing">
    <cdr:from>
      <cdr:x>0.68023</cdr:x>
      <cdr:y>0.10912</cdr:y>
    </cdr:from>
    <cdr:to>
      <cdr:x>0.78753</cdr:x>
      <cdr:y>0.18887</cdr:y>
    </cdr:to>
    <cdr:sp macro="" textlink="">
      <cdr:nvSpPr>
        <cdr:cNvPr id="3" name="TextBox 5">
          <a:extLst xmlns:a="http://schemas.openxmlformats.org/drawingml/2006/main">
            <a:ext uri="{FF2B5EF4-FFF2-40B4-BE49-F238E27FC236}">
              <a16:creationId xmlns:a16="http://schemas.microsoft.com/office/drawing/2014/main" xmlns="" id="{1E92BCE2-D869-4245-B7EB-C8DF4BBCC53B}"/>
            </a:ext>
          </a:extLst>
        </cdr:cNvPr>
        <cdr:cNvSpPr txBox="1"/>
      </cdr:nvSpPr>
      <cdr:spPr>
        <a:xfrm xmlns:a="http://schemas.openxmlformats.org/drawingml/2006/main">
          <a:off x="3620788" y="347496"/>
          <a:ext cx="571160" cy="25397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b="1" dirty="0">
              <a:solidFill>
                <a:srgbClr val="FF0000"/>
              </a:solidFill>
            </a:rPr>
            <a:t>23%</a:t>
          </a:r>
        </a:p>
      </cdr:txBody>
    </cdr:sp>
  </cdr:relSizeAnchor>
  <cdr:relSizeAnchor xmlns:cdr="http://schemas.openxmlformats.org/drawingml/2006/chartDrawing">
    <cdr:from>
      <cdr:x>0.84113</cdr:x>
      <cdr:y>0.05075</cdr:y>
    </cdr:from>
    <cdr:to>
      <cdr:x>0.94844</cdr:x>
      <cdr:y>0.1305</cdr:y>
    </cdr:to>
    <cdr:sp macro="" textlink="">
      <cdr:nvSpPr>
        <cdr:cNvPr id="4" name="TextBox 5">
          <a:extLst xmlns:a="http://schemas.openxmlformats.org/drawingml/2006/main">
            <a:ext uri="{FF2B5EF4-FFF2-40B4-BE49-F238E27FC236}">
              <a16:creationId xmlns:a16="http://schemas.microsoft.com/office/drawing/2014/main" xmlns="" id="{1E92BCE2-D869-4245-B7EB-C8DF4BBCC53B}"/>
            </a:ext>
          </a:extLst>
        </cdr:cNvPr>
        <cdr:cNvSpPr txBox="1"/>
      </cdr:nvSpPr>
      <cdr:spPr>
        <a:xfrm xmlns:a="http://schemas.openxmlformats.org/drawingml/2006/main">
          <a:off x="4479925" y="155575"/>
          <a:ext cx="571501" cy="244476"/>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600" b="1" dirty="0">
              <a:solidFill>
                <a:srgbClr val="FF0000"/>
              </a:solidFill>
            </a:rPr>
            <a:t>96%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9621A-4E56-A74E-AB52-9BFA5FC36995}" type="datetimeFigureOut">
              <a:rPr lang="en-US" smtClean="0"/>
              <a:t>4/19/2022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682208-03D2-FB44-A002-98D235A25D4D}" type="slidenum">
              <a:rPr lang="en-US" smtClean="0"/>
              <a:t>‹#›</a:t>
            </a:fld>
            <a:endParaRPr lang="en-US"/>
          </a:p>
        </p:txBody>
      </p:sp>
    </p:spTree>
    <p:extLst>
      <p:ext uri="{BB962C8B-B14F-4D97-AF65-F5344CB8AC3E}">
        <p14:creationId xmlns:p14="http://schemas.microsoft.com/office/powerpoint/2010/main" val="2516159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25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6329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6887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0F23B4-E1A8-45AB-B5DA-0E9F51167593}" type="slidenum">
              <a:rPr lang="en-US" smtClean="0"/>
              <a:t>30</a:t>
            </a:fld>
            <a:endParaRPr lang="en-US"/>
          </a:p>
        </p:txBody>
      </p:sp>
    </p:spTree>
    <p:extLst>
      <p:ext uri="{BB962C8B-B14F-4D97-AF65-F5344CB8AC3E}">
        <p14:creationId xmlns:p14="http://schemas.microsoft.com/office/powerpoint/2010/main" val="1481053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E59743-683C-4279-9E83-23C937C99CF6}" type="slidenum">
              <a:rPr lang="en-US" noProof="0" smtClean="0"/>
              <a:t>34</a:t>
            </a:fld>
            <a:endParaRPr lang="en-US" noProof="0" dirty="0"/>
          </a:p>
        </p:txBody>
      </p:sp>
    </p:spTree>
    <p:extLst>
      <p:ext uri="{BB962C8B-B14F-4D97-AF65-F5344CB8AC3E}">
        <p14:creationId xmlns:p14="http://schemas.microsoft.com/office/powerpoint/2010/main" val="3788760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1032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1487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5192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4536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499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7251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9667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9978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73F8AE-6023-6442-83F4-4A7701CDA4C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xmlns="" id="{D13E95B6-4B75-2449-9618-9F1F79EA5E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xmlns="" id="{E3AF2FF7-702A-B343-BBD0-811F0F03AD7B}"/>
              </a:ext>
            </a:extLst>
          </p:cNvPr>
          <p:cNvSpPr>
            <a:spLocks noGrp="1"/>
          </p:cNvSpPr>
          <p:nvPr>
            <p:ph type="dt" sz="half" idx="10"/>
          </p:nvPr>
        </p:nvSpPr>
        <p:spPr/>
        <p:txBody>
          <a:bodyPr/>
          <a:lstStyle/>
          <a:p>
            <a:fld id="{E88E33FE-6D00-7743-9D39-ECA243D96039}" type="datetimeFigureOut">
              <a:rPr lang="en-US" smtClean="0"/>
              <a:t>4/19/2022</a:t>
            </a:fld>
            <a:endParaRPr lang="en-US"/>
          </a:p>
        </p:txBody>
      </p:sp>
      <p:sp>
        <p:nvSpPr>
          <p:cNvPr id="5" name="Footer Placeholder 4">
            <a:extLst>
              <a:ext uri="{FF2B5EF4-FFF2-40B4-BE49-F238E27FC236}">
                <a16:creationId xmlns:a16="http://schemas.microsoft.com/office/drawing/2014/main" xmlns="" id="{B7C3E43D-09E5-B947-87EB-BE045CA79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8243D99-8868-2A4C-934B-6E586B6B6D18}"/>
              </a:ext>
            </a:extLst>
          </p:cNvPr>
          <p:cNvSpPr>
            <a:spLocks noGrp="1"/>
          </p:cNvSpPr>
          <p:nvPr>
            <p:ph type="sldNum" sz="quarter" idx="12"/>
          </p:nvPr>
        </p:nvSpPr>
        <p:spPr/>
        <p:txBody>
          <a:bodyPr/>
          <a:lstStyle/>
          <a:p>
            <a:fld id="{EB3BA831-7C83-5D4B-9D82-1E2404871904}" type="slidenum">
              <a:rPr lang="en-US" smtClean="0"/>
              <a:t>‹#›</a:t>
            </a:fld>
            <a:endParaRPr lang="en-US"/>
          </a:p>
        </p:txBody>
      </p:sp>
    </p:spTree>
    <p:extLst>
      <p:ext uri="{BB962C8B-B14F-4D97-AF65-F5344CB8AC3E}">
        <p14:creationId xmlns:p14="http://schemas.microsoft.com/office/powerpoint/2010/main" val="70950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3992F8-EF28-3C4D-B4FD-604C13A0152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41D4DEF4-7DE5-E146-9719-5FD8F8E1765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C6879EC2-DD7A-CC49-8217-D2D914B05700}"/>
              </a:ext>
            </a:extLst>
          </p:cNvPr>
          <p:cNvSpPr>
            <a:spLocks noGrp="1"/>
          </p:cNvSpPr>
          <p:nvPr>
            <p:ph type="dt" sz="half" idx="10"/>
          </p:nvPr>
        </p:nvSpPr>
        <p:spPr/>
        <p:txBody>
          <a:bodyPr/>
          <a:lstStyle/>
          <a:p>
            <a:fld id="{E88E33FE-6D00-7743-9D39-ECA243D96039}" type="datetimeFigureOut">
              <a:rPr lang="en-US" smtClean="0"/>
              <a:t>4/19/2022</a:t>
            </a:fld>
            <a:endParaRPr lang="en-US"/>
          </a:p>
        </p:txBody>
      </p:sp>
      <p:sp>
        <p:nvSpPr>
          <p:cNvPr id="5" name="Footer Placeholder 4">
            <a:extLst>
              <a:ext uri="{FF2B5EF4-FFF2-40B4-BE49-F238E27FC236}">
                <a16:creationId xmlns:a16="http://schemas.microsoft.com/office/drawing/2014/main" xmlns="" id="{DE155D29-76D5-C347-AD75-0893E8860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14D7D44-79BF-1846-9DEC-AB4F30A63E6E}"/>
              </a:ext>
            </a:extLst>
          </p:cNvPr>
          <p:cNvSpPr>
            <a:spLocks noGrp="1"/>
          </p:cNvSpPr>
          <p:nvPr>
            <p:ph type="sldNum" sz="quarter" idx="12"/>
          </p:nvPr>
        </p:nvSpPr>
        <p:spPr/>
        <p:txBody>
          <a:bodyPr/>
          <a:lstStyle/>
          <a:p>
            <a:fld id="{EB3BA831-7C83-5D4B-9D82-1E2404871904}" type="slidenum">
              <a:rPr lang="en-US" smtClean="0"/>
              <a:t>‹#›</a:t>
            </a:fld>
            <a:endParaRPr lang="en-US"/>
          </a:p>
        </p:txBody>
      </p:sp>
    </p:spTree>
    <p:extLst>
      <p:ext uri="{BB962C8B-B14F-4D97-AF65-F5344CB8AC3E}">
        <p14:creationId xmlns:p14="http://schemas.microsoft.com/office/powerpoint/2010/main" val="1336862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96FD2F-5363-F84C-BBAA-C171CFFEBA7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331A5C54-3C1E-F845-8971-D69EAA33871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1311A71E-43BA-204E-A270-37A625D084C3}"/>
              </a:ext>
            </a:extLst>
          </p:cNvPr>
          <p:cNvSpPr>
            <a:spLocks noGrp="1"/>
          </p:cNvSpPr>
          <p:nvPr>
            <p:ph type="dt" sz="half" idx="10"/>
          </p:nvPr>
        </p:nvSpPr>
        <p:spPr/>
        <p:txBody>
          <a:bodyPr/>
          <a:lstStyle/>
          <a:p>
            <a:fld id="{E88E33FE-6D00-7743-9D39-ECA243D96039}" type="datetimeFigureOut">
              <a:rPr lang="en-US" smtClean="0"/>
              <a:t>4/19/2022</a:t>
            </a:fld>
            <a:endParaRPr lang="en-US"/>
          </a:p>
        </p:txBody>
      </p:sp>
      <p:sp>
        <p:nvSpPr>
          <p:cNvPr id="5" name="Footer Placeholder 4">
            <a:extLst>
              <a:ext uri="{FF2B5EF4-FFF2-40B4-BE49-F238E27FC236}">
                <a16:creationId xmlns:a16="http://schemas.microsoft.com/office/drawing/2014/main" xmlns="" id="{C061C328-91F7-434D-A350-531E2C674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297F9B3-9E8F-1D40-B847-3DDB8E57D3E6}"/>
              </a:ext>
            </a:extLst>
          </p:cNvPr>
          <p:cNvSpPr>
            <a:spLocks noGrp="1"/>
          </p:cNvSpPr>
          <p:nvPr>
            <p:ph type="sldNum" sz="quarter" idx="12"/>
          </p:nvPr>
        </p:nvSpPr>
        <p:spPr/>
        <p:txBody>
          <a:bodyPr/>
          <a:lstStyle/>
          <a:p>
            <a:fld id="{EB3BA831-7C83-5D4B-9D82-1E2404871904}" type="slidenum">
              <a:rPr lang="en-US" smtClean="0"/>
              <a:t>‹#›</a:t>
            </a:fld>
            <a:endParaRPr lang="en-US"/>
          </a:p>
        </p:txBody>
      </p:sp>
    </p:spTree>
    <p:extLst>
      <p:ext uri="{BB962C8B-B14F-4D97-AF65-F5344CB8AC3E}">
        <p14:creationId xmlns:p14="http://schemas.microsoft.com/office/powerpoint/2010/main" val="945329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572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ppendix Cover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DE7D382-F09D-4DFD-94A0-8F7B50657771}"/>
              </a:ext>
            </a:extLst>
          </p:cNvPr>
          <p:cNvPicPr>
            <a:picLocks noChangeAspect="1"/>
          </p:cNvPicPr>
          <p:nvPr userDrawn="1"/>
        </p:nvPicPr>
        <p:blipFill rotWithShape="1">
          <a:blip r:embed="rId2"/>
          <a:srcRect t="15908"/>
          <a:stretch/>
        </p:blipFill>
        <p:spPr>
          <a:xfrm>
            <a:off x="-7748" y="-38100"/>
            <a:ext cx="12214698" cy="5135799"/>
          </a:xfrm>
          <a:prstGeom prst="rect">
            <a:avLst/>
          </a:prstGeom>
        </p:spPr>
      </p:pic>
      <p:sp>
        <p:nvSpPr>
          <p:cNvPr id="6" name="Rectangle 5" descr="Brush stroke mask">
            <a:extLst>
              <a:ext uri="{FF2B5EF4-FFF2-40B4-BE49-F238E27FC236}">
                <a16:creationId xmlns:a16="http://schemas.microsoft.com/office/drawing/2014/main" xmlns="" id="{711F6639-CBD0-4C8A-8EF9-F2CC36C9EF71}"/>
              </a:ext>
            </a:extLst>
          </p:cNvPr>
          <p:cNvSpPr/>
          <p:nvPr userDrawn="1"/>
        </p:nvSpPr>
        <p:spPr>
          <a:xfrm>
            <a:off x="7472" y="-3810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16041A2D-ABDE-480C-AB32-045C19139898}"/>
              </a:ext>
            </a:extLst>
          </p:cNvPr>
          <p:cNvSpPr>
            <a:spLocks noGrp="1"/>
          </p:cNvSpPr>
          <p:nvPr>
            <p:ph type="title" hasCustomPrompt="1"/>
          </p:nvPr>
        </p:nvSpPr>
        <p:spPr>
          <a:xfrm>
            <a:off x="838206" y="4326233"/>
            <a:ext cx="10515600" cy="809566"/>
          </a:xfrm>
        </p:spPr>
        <p:txBody>
          <a:bodyPr/>
          <a:lstStyle>
            <a:lvl1pPr algn="ctr">
              <a:defRPr/>
            </a:lvl1pPr>
          </a:lstStyle>
          <a:p>
            <a:r>
              <a:rPr lang="en-US" noProof="0"/>
              <a:t>CLICK TO EDIT MASTER TITLE STYLE</a:t>
            </a:r>
          </a:p>
        </p:txBody>
      </p:sp>
      <p:sp>
        <p:nvSpPr>
          <p:cNvPr id="3" name="Date Placeholder 2">
            <a:extLst>
              <a:ext uri="{FF2B5EF4-FFF2-40B4-BE49-F238E27FC236}">
                <a16:creationId xmlns:a16="http://schemas.microsoft.com/office/drawing/2014/main" xmlns="" id="{AD2437AC-C786-43E7-929A-85563795020F}"/>
              </a:ext>
            </a:extLst>
          </p:cNvPr>
          <p:cNvSpPr>
            <a:spLocks noGrp="1"/>
          </p:cNvSpPr>
          <p:nvPr>
            <p:ph type="dt" sz="half" idx="10"/>
          </p:nvPr>
        </p:nvSpPr>
        <p:spPr/>
        <p:txBody>
          <a:bodyPr/>
          <a:lstStyle>
            <a:lvl1pPr>
              <a:defRPr>
                <a:solidFill>
                  <a:srgbClr val="FFFFFF"/>
                </a:solidFill>
              </a:defRPr>
            </a:lvl1pPr>
          </a:lstStyle>
          <a:p>
            <a:fld id="{0667E3E5-41F1-4289-86A1-D13981C92DFB}" type="datetime1">
              <a:rPr lang="en-US" noProof="0" smtClean="0"/>
              <a:pPr/>
              <a:t>4/19/2022</a:t>
            </a:fld>
            <a:endParaRPr lang="en-US" noProof="0" dirty="0"/>
          </a:p>
        </p:txBody>
      </p:sp>
      <p:sp>
        <p:nvSpPr>
          <p:cNvPr id="4" name="Footer Placeholder 3">
            <a:extLst>
              <a:ext uri="{FF2B5EF4-FFF2-40B4-BE49-F238E27FC236}">
                <a16:creationId xmlns:a16="http://schemas.microsoft.com/office/drawing/2014/main" xmlns="" id="{07720D3E-4D0E-4BDD-B620-8E9C6BCD0D19}"/>
              </a:ext>
            </a:extLst>
          </p:cNvPr>
          <p:cNvSpPr>
            <a:spLocks noGrp="1"/>
          </p:cNvSpPr>
          <p:nvPr>
            <p:ph type="ftr" sz="quarter" idx="11"/>
          </p:nvPr>
        </p:nvSpPr>
        <p:spPr/>
        <p:txBody>
          <a:bodyPr/>
          <a:lstStyle>
            <a:lvl1pPr>
              <a:defRPr>
                <a:solidFill>
                  <a:srgbClr val="FFFFFF"/>
                </a:solidFill>
              </a:defRPr>
            </a:lvl1pPr>
          </a:lstStyle>
          <a:p>
            <a:endParaRPr lang="en-US" noProof="0" dirty="0"/>
          </a:p>
        </p:txBody>
      </p:sp>
      <p:sp>
        <p:nvSpPr>
          <p:cNvPr id="5" name="Slide Number Placeholder 4">
            <a:extLst>
              <a:ext uri="{FF2B5EF4-FFF2-40B4-BE49-F238E27FC236}">
                <a16:creationId xmlns:a16="http://schemas.microsoft.com/office/drawing/2014/main" xmlns="" id="{75F94F75-329A-4132-BE8F-030145C9711E}"/>
              </a:ext>
            </a:extLst>
          </p:cNvPr>
          <p:cNvSpPr>
            <a:spLocks noGrp="1"/>
          </p:cNvSpPr>
          <p:nvPr>
            <p:ph type="sldNum" sz="quarter" idx="12"/>
          </p:nvPr>
        </p:nvSpPr>
        <p:spPr/>
        <p:txBody>
          <a:bodyPr/>
          <a:lstStyle/>
          <a:p>
            <a:endParaRPr lang="en-US" noProof="0" dirty="0"/>
          </a:p>
        </p:txBody>
      </p:sp>
      <p:sp>
        <p:nvSpPr>
          <p:cNvPr id="9" name="Picture Placeholder 2">
            <a:extLst>
              <a:ext uri="{FF2B5EF4-FFF2-40B4-BE49-F238E27FC236}">
                <a16:creationId xmlns:a16="http://schemas.microsoft.com/office/drawing/2014/main" xmlns="" id="{68E6C031-0B7B-4A1F-B78B-87ACBE781CBE}"/>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lvl1pPr>
          </a:lstStyle>
          <a:p>
            <a:r>
              <a:rPr lang="en-US" noProof="0"/>
              <a:t>Click icon to add picture</a:t>
            </a:r>
            <a:endParaRPr lang="en-US" noProof="0" dirty="0"/>
          </a:p>
        </p:txBody>
      </p:sp>
      <p:cxnSp>
        <p:nvCxnSpPr>
          <p:cNvPr id="14" name="Straight Connector 13">
            <a:extLst>
              <a:ext uri="{FF2B5EF4-FFF2-40B4-BE49-F238E27FC236}">
                <a16:creationId xmlns:a16="http://schemas.microsoft.com/office/drawing/2014/main" xmlns="" id="{823827E5-BBC8-407C-8683-18B54D1003FD}"/>
              </a:ext>
            </a:extLst>
          </p:cNvPr>
          <p:cNvCxnSpPr/>
          <p:nvPr userDrawn="1"/>
        </p:nvCxnSpPr>
        <p:spPr>
          <a:xfrm>
            <a:off x="3738000" y="5090155"/>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2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143631" y="2886201"/>
            <a:ext cx="5904737" cy="452120"/>
          </a:xfrm>
          <a:prstGeom prst="rect">
            <a:avLst/>
          </a:prstGeom>
        </p:spPr>
        <p:txBody>
          <a:bodyPr wrap="square" lIns="0" tIns="0" rIns="0" bIns="0">
            <a:spAutoFit/>
          </a:bodyPr>
          <a:lstStyle>
            <a:lvl1pPr>
              <a:defRPr sz="2800" b="0" i="0">
                <a:solidFill>
                  <a:schemeClr val="bg1"/>
                </a:solidFill>
                <a:latin typeface="Carlito"/>
                <a:cs typeface="Carlito"/>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71984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EB08A4-112A-0940-AEDC-3213462E3A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20D15091-F04D-9B43-A4F9-582DF2016F6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8FFE9D09-43FF-DE48-BE32-76615CDEC9E5}"/>
              </a:ext>
            </a:extLst>
          </p:cNvPr>
          <p:cNvSpPr>
            <a:spLocks noGrp="1"/>
          </p:cNvSpPr>
          <p:nvPr>
            <p:ph type="dt" sz="half" idx="10"/>
          </p:nvPr>
        </p:nvSpPr>
        <p:spPr/>
        <p:txBody>
          <a:bodyPr/>
          <a:lstStyle/>
          <a:p>
            <a:fld id="{E88E33FE-6D00-7743-9D39-ECA243D96039}" type="datetimeFigureOut">
              <a:rPr lang="en-US" smtClean="0"/>
              <a:t>4/19/2022</a:t>
            </a:fld>
            <a:endParaRPr lang="en-US"/>
          </a:p>
        </p:txBody>
      </p:sp>
      <p:sp>
        <p:nvSpPr>
          <p:cNvPr id="5" name="Footer Placeholder 4">
            <a:extLst>
              <a:ext uri="{FF2B5EF4-FFF2-40B4-BE49-F238E27FC236}">
                <a16:creationId xmlns:a16="http://schemas.microsoft.com/office/drawing/2014/main" xmlns="" id="{65762A23-2353-874F-AF65-EA5A5EBB67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19EFFB-5648-5B42-B99D-DBB5311EC5BB}"/>
              </a:ext>
            </a:extLst>
          </p:cNvPr>
          <p:cNvSpPr>
            <a:spLocks noGrp="1"/>
          </p:cNvSpPr>
          <p:nvPr>
            <p:ph type="sldNum" sz="quarter" idx="12"/>
          </p:nvPr>
        </p:nvSpPr>
        <p:spPr/>
        <p:txBody>
          <a:bodyPr/>
          <a:lstStyle/>
          <a:p>
            <a:fld id="{EB3BA831-7C83-5D4B-9D82-1E2404871904}" type="slidenum">
              <a:rPr lang="en-US" smtClean="0"/>
              <a:t>‹#›</a:t>
            </a:fld>
            <a:endParaRPr lang="en-US"/>
          </a:p>
        </p:txBody>
      </p:sp>
    </p:spTree>
    <p:extLst>
      <p:ext uri="{BB962C8B-B14F-4D97-AF65-F5344CB8AC3E}">
        <p14:creationId xmlns:p14="http://schemas.microsoft.com/office/powerpoint/2010/main" val="607670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C9954B-E823-E442-9C08-55976DA52F5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96D37944-C2D6-D14C-BB7A-86C39E5002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5D55C60A-7113-5744-A98A-F30FEACA9DA1}"/>
              </a:ext>
            </a:extLst>
          </p:cNvPr>
          <p:cNvSpPr>
            <a:spLocks noGrp="1"/>
          </p:cNvSpPr>
          <p:nvPr>
            <p:ph type="dt" sz="half" idx="10"/>
          </p:nvPr>
        </p:nvSpPr>
        <p:spPr/>
        <p:txBody>
          <a:bodyPr/>
          <a:lstStyle/>
          <a:p>
            <a:fld id="{E88E33FE-6D00-7743-9D39-ECA243D96039}" type="datetimeFigureOut">
              <a:rPr lang="en-US" smtClean="0"/>
              <a:t>4/19/2022</a:t>
            </a:fld>
            <a:endParaRPr lang="en-US"/>
          </a:p>
        </p:txBody>
      </p:sp>
      <p:sp>
        <p:nvSpPr>
          <p:cNvPr id="5" name="Footer Placeholder 4">
            <a:extLst>
              <a:ext uri="{FF2B5EF4-FFF2-40B4-BE49-F238E27FC236}">
                <a16:creationId xmlns:a16="http://schemas.microsoft.com/office/drawing/2014/main" xmlns="" id="{1676C7A4-6C4A-7049-AE8F-ECF16CE42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296818-A0B6-124C-9083-0349F74E5720}"/>
              </a:ext>
            </a:extLst>
          </p:cNvPr>
          <p:cNvSpPr>
            <a:spLocks noGrp="1"/>
          </p:cNvSpPr>
          <p:nvPr>
            <p:ph type="sldNum" sz="quarter" idx="12"/>
          </p:nvPr>
        </p:nvSpPr>
        <p:spPr/>
        <p:txBody>
          <a:bodyPr/>
          <a:lstStyle/>
          <a:p>
            <a:fld id="{EB3BA831-7C83-5D4B-9D82-1E2404871904}" type="slidenum">
              <a:rPr lang="en-US" smtClean="0"/>
              <a:t>‹#›</a:t>
            </a:fld>
            <a:endParaRPr lang="en-US"/>
          </a:p>
        </p:txBody>
      </p:sp>
    </p:spTree>
    <p:extLst>
      <p:ext uri="{BB962C8B-B14F-4D97-AF65-F5344CB8AC3E}">
        <p14:creationId xmlns:p14="http://schemas.microsoft.com/office/powerpoint/2010/main" val="1238923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83935E-FAF5-144D-92FF-07B46BBB12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2DEAE4C4-7DEE-5248-977C-3F9664921B3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327F0BEF-E283-C745-A49D-BA249C3C62A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DF517172-9B9D-7344-A1F6-008F8BF496E0}"/>
              </a:ext>
            </a:extLst>
          </p:cNvPr>
          <p:cNvSpPr>
            <a:spLocks noGrp="1"/>
          </p:cNvSpPr>
          <p:nvPr>
            <p:ph type="dt" sz="half" idx="10"/>
          </p:nvPr>
        </p:nvSpPr>
        <p:spPr/>
        <p:txBody>
          <a:bodyPr/>
          <a:lstStyle/>
          <a:p>
            <a:fld id="{E88E33FE-6D00-7743-9D39-ECA243D96039}" type="datetimeFigureOut">
              <a:rPr lang="en-US" smtClean="0"/>
              <a:t>4/19/2022</a:t>
            </a:fld>
            <a:endParaRPr lang="en-US"/>
          </a:p>
        </p:txBody>
      </p:sp>
      <p:sp>
        <p:nvSpPr>
          <p:cNvPr id="6" name="Footer Placeholder 5">
            <a:extLst>
              <a:ext uri="{FF2B5EF4-FFF2-40B4-BE49-F238E27FC236}">
                <a16:creationId xmlns:a16="http://schemas.microsoft.com/office/drawing/2014/main" xmlns="" id="{50ADB01B-669D-0345-A897-16AF4CFC3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9E0BA89-53C4-0949-AEA3-3403FCCF9956}"/>
              </a:ext>
            </a:extLst>
          </p:cNvPr>
          <p:cNvSpPr>
            <a:spLocks noGrp="1"/>
          </p:cNvSpPr>
          <p:nvPr>
            <p:ph type="sldNum" sz="quarter" idx="12"/>
          </p:nvPr>
        </p:nvSpPr>
        <p:spPr/>
        <p:txBody>
          <a:bodyPr/>
          <a:lstStyle/>
          <a:p>
            <a:fld id="{EB3BA831-7C83-5D4B-9D82-1E2404871904}" type="slidenum">
              <a:rPr lang="en-US" smtClean="0"/>
              <a:t>‹#›</a:t>
            </a:fld>
            <a:endParaRPr lang="en-US"/>
          </a:p>
        </p:txBody>
      </p:sp>
    </p:spTree>
    <p:extLst>
      <p:ext uri="{BB962C8B-B14F-4D97-AF65-F5344CB8AC3E}">
        <p14:creationId xmlns:p14="http://schemas.microsoft.com/office/powerpoint/2010/main" val="2905598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30378B-B7BD-1948-B851-1A331338CF3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E5A57920-45F6-A64D-8F8A-369F1F8C01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2163069C-F07E-C649-A035-FA96D79BE63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EF64EAD7-CA4F-D94E-B9B2-3C1F9AA6F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BF83784E-A2F9-5440-9BBE-2D906C67A65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BC13A500-873E-764F-B78E-1177B452D95D}"/>
              </a:ext>
            </a:extLst>
          </p:cNvPr>
          <p:cNvSpPr>
            <a:spLocks noGrp="1"/>
          </p:cNvSpPr>
          <p:nvPr>
            <p:ph type="dt" sz="half" idx="10"/>
          </p:nvPr>
        </p:nvSpPr>
        <p:spPr/>
        <p:txBody>
          <a:bodyPr/>
          <a:lstStyle/>
          <a:p>
            <a:fld id="{E88E33FE-6D00-7743-9D39-ECA243D96039}" type="datetimeFigureOut">
              <a:rPr lang="en-US" smtClean="0"/>
              <a:t>4/19/2022</a:t>
            </a:fld>
            <a:endParaRPr lang="en-US"/>
          </a:p>
        </p:txBody>
      </p:sp>
      <p:sp>
        <p:nvSpPr>
          <p:cNvPr id="8" name="Footer Placeholder 7">
            <a:extLst>
              <a:ext uri="{FF2B5EF4-FFF2-40B4-BE49-F238E27FC236}">
                <a16:creationId xmlns:a16="http://schemas.microsoft.com/office/drawing/2014/main" xmlns="" id="{76232B91-6D4E-7347-BCD2-182371AF2A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60D7E97-87FE-5C45-8A91-DB865CDFC5D0}"/>
              </a:ext>
            </a:extLst>
          </p:cNvPr>
          <p:cNvSpPr>
            <a:spLocks noGrp="1"/>
          </p:cNvSpPr>
          <p:nvPr>
            <p:ph type="sldNum" sz="quarter" idx="12"/>
          </p:nvPr>
        </p:nvSpPr>
        <p:spPr/>
        <p:txBody>
          <a:bodyPr/>
          <a:lstStyle/>
          <a:p>
            <a:fld id="{EB3BA831-7C83-5D4B-9D82-1E2404871904}" type="slidenum">
              <a:rPr lang="en-US" smtClean="0"/>
              <a:t>‹#›</a:t>
            </a:fld>
            <a:endParaRPr lang="en-US"/>
          </a:p>
        </p:txBody>
      </p:sp>
    </p:spTree>
    <p:extLst>
      <p:ext uri="{BB962C8B-B14F-4D97-AF65-F5344CB8AC3E}">
        <p14:creationId xmlns:p14="http://schemas.microsoft.com/office/powerpoint/2010/main" val="3350200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79951D-0F87-5E40-983B-24BB7167D2E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8A489519-4F98-244A-8D97-C2843527DBEA}"/>
              </a:ext>
            </a:extLst>
          </p:cNvPr>
          <p:cNvSpPr>
            <a:spLocks noGrp="1"/>
          </p:cNvSpPr>
          <p:nvPr>
            <p:ph type="dt" sz="half" idx="10"/>
          </p:nvPr>
        </p:nvSpPr>
        <p:spPr/>
        <p:txBody>
          <a:bodyPr/>
          <a:lstStyle/>
          <a:p>
            <a:fld id="{E88E33FE-6D00-7743-9D39-ECA243D96039}" type="datetimeFigureOut">
              <a:rPr lang="en-US" smtClean="0"/>
              <a:t>4/19/2022</a:t>
            </a:fld>
            <a:endParaRPr lang="en-US"/>
          </a:p>
        </p:txBody>
      </p:sp>
      <p:sp>
        <p:nvSpPr>
          <p:cNvPr id="4" name="Footer Placeholder 3">
            <a:extLst>
              <a:ext uri="{FF2B5EF4-FFF2-40B4-BE49-F238E27FC236}">
                <a16:creationId xmlns:a16="http://schemas.microsoft.com/office/drawing/2014/main" xmlns="" id="{633905D3-6F12-6A47-8681-D05ED6D61A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5CFF53D-BF0E-6148-ABF0-9FBECBEF01F5}"/>
              </a:ext>
            </a:extLst>
          </p:cNvPr>
          <p:cNvSpPr>
            <a:spLocks noGrp="1"/>
          </p:cNvSpPr>
          <p:nvPr>
            <p:ph type="sldNum" sz="quarter" idx="12"/>
          </p:nvPr>
        </p:nvSpPr>
        <p:spPr/>
        <p:txBody>
          <a:bodyPr/>
          <a:lstStyle/>
          <a:p>
            <a:fld id="{EB3BA831-7C83-5D4B-9D82-1E2404871904}" type="slidenum">
              <a:rPr lang="en-US" smtClean="0"/>
              <a:t>‹#›</a:t>
            </a:fld>
            <a:endParaRPr lang="en-US"/>
          </a:p>
        </p:txBody>
      </p:sp>
    </p:spTree>
    <p:extLst>
      <p:ext uri="{BB962C8B-B14F-4D97-AF65-F5344CB8AC3E}">
        <p14:creationId xmlns:p14="http://schemas.microsoft.com/office/powerpoint/2010/main" val="1653562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6BFC0E7-F132-0E42-92F7-783FCFA6BEC4}"/>
              </a:ext>
            </a:extLst>
          </p:cNvPr>
          <p:cNvSpPr>
            <a:spLocks noGrp="1"/>
          </p:cNvSpPr>
          <p:nvPr>
            <p:ph type="dt" sz="half" idx="10"/>
          </p:nvPr>
        </p:nvSpPr>
        <p:spPr/>
        <p:txBody>
          <a:bodyPr/>
          <a:lstStyle/>
          <a:p>
            <a:fld id="{E88E33FE-6D00-7743-9D39-ECA243D96039}" type="datetimeFigureOut">
              <a:rPr lang="en-US" smtClean="0"/>
              <a:t>4/19/2022</a:t>
            </a:fld>
            <a:endParaRPr lang="en-US"/>
          </a:p>
        </p:txBody>
      </p:sp>
      <p:sp>
        <p:nvSpPr>
          <p:cNvPr id="3" name="Footer Placeholder 2">
            <a:extLst>
              <a:ext uri="{FF2B5EF4-FFF2-40B4-BE49-F238E27FC236}">
                <a16:creationId xmlns:a16="http://schemas.microsoft.com/office/drawing/2014/main" xmlns="" id="{BAD796BC-AA78-7640-B9F2-84A3505287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7BC6A7A-E7A8-E94B-93E1-9FF7D46D0349}"/>
              </a:ext>
            </a:extLst>
          </p:cNvPr>
          <p:cNvSpPr>
            <a:spLocks noGrp="1"/>
          </p:cNvSpPr>
          <p:nvPr>
            <p:ph type="sldNum" sz="quarter" idx="12"/>
          </p:nvPr>
        </p:nvSpPr>
        <p:spPr/>
        <p:txBody>
          <a:bodyPr/>
          <a:lstStyle/>
          <a:p>
            <a:fld id="{EB3BA831-7C83-5D4B-9D82-1E2404871904}" type="slidenum">
              <a:rPr lang="en-US" smtClean="0"/>
              <a:t>‹#›</a:t>
            </a:fld>
            <a:endParaRPr lang="en-US"/>
          </a:p>
        </p:txBody>
      </p:sp>
    </p:spTree>
    <p:extLst>
      <p:ext uri="{BB962C8B-B14F-4D97-AF65-F5344CB8AC3E}">
        <p14:creationId xmlns:p14="http://schemas.microsoft.com/office/powerpoint/2010/main" val="2256315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629B9F-985B-2641-8AC5-918CFCE160C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7E4ACA5E-9AAB-7546-AE8E-6A6041D1B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B122DD26-E953-9F40-AF47-DC9FF8A832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AA5AA4D4-1581-3D40-9B48-9EE05F5221CE}"/>
              </a:ext>
            </a:extLst>
          </p:cNvPr>
          <p:cNvSpPr>
            <a:spLocks noGrp="1"/>
          </p:cNvSpPr>
          <p:nvPr>
            <p:ph type="dt" sz="half" idx="10"/>
          </p:nvPr>
        </p:nvSpPr>
        <p:spPr/>
        <p:txBody>
          <a:bodyPr/>
          <a:lstStyle/>
          <a:p>
            <a:fld id="{E88E33FE-6D00-7743-9D39-ECA243D96039}" type="datetimeFigureOut">
              <a:rPr lang="en-US" smtClean="0"/>
              <a:t>4/19/2022</a:t>
            </a:fld>
            <a:endParaRPr lang="en-US"/>
          </a:p>
        </p:txBody>
      </p:sp>
      <p:sp>
        <p:nvSpPr>
          <p:cNvPr id="6" name="Footer Placeholder 5">
            <a:extLst>
              <a:ext uri="{FF2B5EF4-FFF2-40B4-BE49-F238E27FC236}">
                <a16:creationId xmlns:a16="http://schemas.microsoft.com/office/drawing/2014/main" xmlns="" id="{BDE7C90F-0880-D941-B361-B24B5C67E7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26ADD14-6E84-0240-85A8-209118F52242}"/>
              </a:ext>
            </a:extLst>
          </p:cNvPr>
          <p:cNvSpPr>
            <a:spLocks noGrp="1"/>
          </p:cNvSpPr>
          <p:nvPr>
            <p:ph type="sldNum" sz="quarter" idx="12"/>
          </p:nvPr>
        </p:nvSpPr>
        <p:spPr/>
        <p:txBody>
          <a:bodyPr/>
          <a:lstStyle/>
          <a:p>
            <a:fld id="{EB3BA831-7C83-5D4B-9D82-1E2404871904}" type="slidenum">
              <a:rPr lang="en-US" smtClean="0"/>
              <a:t>‹#›</a:t>
            </a:fld>
            <a:endParaRPr lang="en-US"/>
          </a:p>
        </p:txBody>
      </p:sp>
    </p:spTree>
    <p:extLst>
      <p:ext uri="{BB962C8B-B14F-4D97-AF65-F5344CB8AC3E}">
        <p14:creationId xmlns:p14="http://schemas.microsoft.com/office/powerpoint/2010/main" val="2482073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86C2E1-5CDA-E241-9826-BF83E804727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163A9997-E499-7C4D-9011-F0EB06860B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D483EA7-8E53-3548-9931-3AFDD3FC7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65AB9FBB-EAF8-AD4C-8BE1-1B7E17BC057A}"/>
              </a:ext>
            </a:extLst>
          </p:cNvPr>
          <p:cNvSpPr>
            <a:spLocks noGrp="1"/>
          </p:cNvSpPr>
          <p:nvPr>
            <p:ph type="dt" sz="half" idx="10"/>
          </p:nvPr>
        </p:nvSpPr>
        <p:spPr/>
        <p:txBody>
          <a:bodyPr/>
          <a:lstStyle/>
          <a:p>
            <a:fld id="{E88E33FE-6D00-7743-9D39-ECA243D96039}" type="datetimeFigureOut">
              <a:rPr lang="en-US" smtClean="0"/>
              <a:t>4/19/2022</a:t>
            </a:fld>
            <a:endParaRPr lang="en-US"/>
          </a:p>
        </p:txBody>
      </p:sp>
      <p:sp>
        <p:nvSpPr>
          <p:cNvPr id="6" name="Footer Placeholder 5">
            <a:extLst>
              <a:ext uri="{FF2B5EF4-FFF2-40B4-BE49-F238E27FC236}">
                <a16:creationId xmlns:a16="http://schemas.microsoft.com/office/drawing/2014/main" xmlns="" id="{4C78A26C-44BE-4949-A390-24DBC674C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52489A7-FE9E-D347-B0BA-E155980B1B91}"/>
              </a:ext>
            </a:extLst>
          </p:cNvPr>
          <p:cNvSpPr>
            <a:spLocks noGrp="1"/>
          </p:cNvSpPr>
          <p:nvPr>
            <p:ph type="sldNum" sz="quarter" idx="12"/>
          </p:nvPr>
        </p:nvSpPr>
        <p:spPr/>
        <p:txBody>
          <a:bodyPr/>
          <a:lstStyle/>
          <a:p>
            <a:fld id="{EB3BA831-7C83-5D4B-9D82-1E2404871904}" type="slidenum">
              <a:rPr lang="en-US" smtClean="0"/>
              <a:t>‹#›</a:t>
            </a:fld>
            <a:endParaRPr lang="en-US"/>
          </a:p>
        </p:txBody>
      </p:sp>
    </p:spTree>
    <p:extLst>
      <p:ext uri="{BB962C8B-B14F-4D97-AF65-F5344CB8AC3E}">
        <p14:creationId xmlns:p14="http://schemas.microsoft.com/office/powerpoint/2010/main" val="3505813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86F6092-8CD0-AB4F-AAA5-58FBC16C50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A1932EEB-A459-4741-A367-857A75254B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4A4B9AFC-2C1E-F14F-B336-B764BA3556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8E33FE-6D00-7743-9D39-ECA243D96039}" type="datetimeFigureOut">
              <a:rPr lang="en-US" smtClean="0"/>
              <a:t>4/19/2022</a:t>
            </a:fld>
            <a:endParaRPr lang="en-US"/>
          </a:p>
        </p:txBody>
      </p:sp>
      <p:sp>
        <p:nvSpPr>
          <p:cNvPr id="5" name="Footer Placeholder 4">
            <a:extLst>
              <a:ext uri="{FF2B5EF4-FFF2-40B4-BE49-F238E27FC236}">
                <a16:creationId xmlns:a16="http://schemas.microsoft.com/office/drawing/2014/main" xmlns="" id="{9A2DEF72-12C1-5840-88B0-9669BAF011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CCBB1BE-AE4D-514E-9271-F206BD0D93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3BA831-7C83-5D4B-9D82-1E2404871904}" type="slidenum">
              <a:rPr lang="en-US" smtClean="0"/>
              <a:t>‹#›</a:t>
            </a:fld>
            <a:endParaRPr lang="en-US"/>
          </a:p>
        </p:txBody>
      </p:sp>
    </p:spTree>
    <p:extLst>
      <p:ext uri="{BB962C8B-B14F-4D97-AF65-F5344CB8AC3E}">
        <p14:creationId xmlns:p14="http://schemas.microsoft.com/office/powerpoint/2010/main" val="3526118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jpg"/><Relationship Id="rId18" Type="http://schemas.openxmlformats.org/officeDocument/2006/relationships/image" Target="../media/image36.png"/><Relationship Id="rId3" Type="http://schemas.openxmlformats.org/officeDocument/2006/relationships/image" Target="../media/image21.jpg"/><Relationship Id="rId21" Type="http://schemas.openxmlformats.org/officeDocument/2006/relationships/image" Target="../media/image39.jpg"/><Relationship Id="rId7" Type="http://schemas.openxmlformats.org/officeDocument/2006/relationships/image" Target="../media/image25.png"/><Relationship Id="rId12" Type="http://schemas.openxmlformats.org/officeDocument/2006/relationships/image" Target="../media/image30.jpg"/><Relationship Id="rId17" Type="http://schemas.openxmlformats.org/officeDocument/2006/relationships/image" Target="../media/image35.jpg"/><Relationship Id="rId2" Type="http://schemas.openxmlformats.org/officeDocument/2006/relationships/notesSlide" Target="../notesSlides/notesSlide3.xml"/><Relationship Id="rId16" Type="http://schemas.openxmlformats.org/officeDocument/2006/relationships/image" Target="../media/image34.jpg"/><Relationship Id="rId20" Type="http://schemas.openxmlformats.org/officeDocument/2006/relationships/image" Target="../media/image38.jpg"/><Relationship Id="rId1" Type="http://schemas.openxmlformats.org/officeDocument/2006/relationships/slideLayout" Target="../slideLayouts/slideLayout6.xml"/><Relationship Id="rId6" Type="http://schemas.openxmlformats.org/officeDocument/2006/relationships/image" Target="../media/image24.jpg"/><Relationship Id="rId11" Type="http://schemas.openxmlformats.org/officeDocument/2006/relationships/image" Target="../media/image29.jpg"/><Relationship Id="rId5" Type="http://schemas.openxmlformats.org/officeDocument/2006/relationships/image" Target="../media/image23.jpg"/><Relationship Id="rId15" Type="http://schemas.openxmlformats.org/officeDocument/2006/relationships/image" Target="../media/image33.jpg"/><Relationship Id="rId10" Type="http://schemas.openxmlformats.org/officeDocument/2006/relationships/image" Target="../media/image28.jpg"/><Relationship Id="rId19" Type="http://schemas.openxmlformats.org/officeDocument/2006/relationships/image" Target="../media/image37.jpg"/><Relationship Id="rId4" Type="http://schemas.openxmlformats.org/officeDocument/2006/relationships/image" Target="../media/image22.jpg"/><Relationship Id="rId9" Type="http://schemas.openxmlformats.org/officeDocument/2006/relationships/image" Target="../media/image27.jpg"/><Relationship Id="rId14" Type="http://schemas.openxmlformats.org/officeDocument/2006/relationships/image" Target="../media/image32.jpg"/><Relationship Id="rId22" Type="http://schemas.openxmlformats.org/officeDocument/2006/relationships/image" Target="../media/image40.jp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43.jpg"/><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44.jpg"/><Relationship Id="rId7" Type="http://schemas.openxmlformats.org/officeDocument/2006/relationships/image" Target="../media/image28.jpg"/><Relationship Id="rId12"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6.jpg"/><Relationship Id="rId11" Type="http://schemas.openxmlformats.org/officeDocument/2006/relationships/diagramColors" Target="../diagrams/colors1.xml"/><Relationship Id="rId5" Type="http://schemas.openxmlformats.org/officeDocument/2006/relationships/image" Target="../media/image45.jpg"/><Relationship Id="rId10" Type="http://schemas.openxmlformats.org/officeDocument/2006/relationships/diagramQuickStyle" Target="../diagrams/quickStyle1.xml"/><Relationship Id="rId4" Type="http://schemas.openxmlformats.org/officeDocument/2006/relationships/image" Target="../media/image27.jpg"/><Relationship Id="rId9"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png"/><Relationship Id="rId7" Type="http://schemas.openxmlformats.org/officeDocument/2006/relationships/image" Target="../media/image60.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jpg"/></Relationships>
</file>

<file path=ppt/slides/_rels/slide19.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2.jpg"/><Relationship Id="rId7"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65.jpg"/><Relationship Id="rId11" Type="http://schemas.openxmlformats.org/officeDocument/2006/relationships/image" Target="../media/image69.jpg"/><Relationship Id="rId5" Type="http://schemas.openxmlformats.org/officeDocument/2006/relationships/image" Target="../media/image64.jpg"/><Relationship Id="rId10" Type="http://schemas.openxmlformats.org/officeDocument/2006/relationships/image" Target="../media/image68.jpg"/><Relationship Id="rId4" Type="http://schemas.openxmlformats.org/officeDocument/2006/relationships/image" Target="../media/image63.jpg"/><Relationship Id="rId9" Type="http://schemas.openxmlformats.org/officeDocument/2006/relationships/image" Target="../media/image67.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2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 Id="rId5" Type="http://schemas.openxmlformats.org/officeDocument/2006/relationships/image" Target="../media/image86.jpg"/><Relationship Id="rId4" Type="http://schemas.openxmlformats.org/officeDocument/2006/relationships/image" Target="../media/image85.jpg"/></Relationships>
</file>

<file path=ppt/slides/_rels/slide28.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2.jpg"/><Relationship Id="rId2" Type="http://schemas.openxmlformats.org/officeDocument/2006/relationships/image" Target="../media/image87.jpg"/><Relationship Id="rId1" Type="http://schemas.openxmlformats.org/officeDocument/2006/relationships/slideLayout" Target="../slideLayouts/slideLayout14.xml"/><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image" Target="../media/image89.jp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image" Target="../media/image93.jp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jpeg"/><Relationship Id="rId18" Type="http://schemas.openxmlformats.org/officeDocument/2006/relationships/image" Target="../media/image115.jpg"/><Relationship Id="rId3" Type="http://schemas.openxmlformats.org/officeDocument/2006/relationships/image" Target="../media/image102.png"/><Relationship Id="rId21" Type="http://schemas.openxmlformats.org/officeDocument/2006/relationships/image" Target="../media/image117.jfif"/><Relationship Id="rId7" Type="http://schemas.openxmlformats.org/officeDocument/2006/relationships/image" Target="../media/image105.jpeg"/><Relationship Id="rId12" Type="http://schemas.openxmlformats.org/officeDocument/2006/relationships/image" Target="../media/image110.jpeg"/><Relationship Id="rId17" Type="http://schemas.openxmlformats.org/officeDocument/2006/relationships/image" Target="../media/image114.jfif"/><Relationship Id="rId2" Type="http://schemas.openxmlformats.org/officeDocument/2006/relationships/image" Target="../media/image101.jpeg"/><Relationship Id="rId16" Type="http://schemas.openxmlformats.org/officeDocument/2006/relationships/image" Target="../media/image113.jpg"/><Relationship Id="rId20"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4.jpeg"/><Relationship Id="rId11" Type="http://schemas.openxmlformats.org/officeDocument/2006/relationships/image" Target="../media/image109.jpg"/><Relationship Id="rId5" Type="http://schemas.openxmlformats.org/officeDocument/2006/relationships/image" Target="../media/image103.png"/><Relationship Id="rId15" Type="http://schemas.openxmlformats.org/officeDocument/2006/relationships/image" Target="../media/image112.jpeg"/><Relationship Id="rId23" Type="http://schemas.openxmlformats.org/officeDocument/2006/relationships/image" Target="../media/image119.png"/><Relationship Id="rId10" Type="http://schemas.openxmlformats.org/officeDocument/2006/relationships/image" Target="../media/image108.jpg"/><Relationship Id="rId19" Type="http://schemas.openxmlformats.org/officeDocument/2006/relationships/image" Target="../media/image116.jpg"/><Relationship Id="rId4" Type="http://schemas.microsoft.com/office/2007/relationships/hdphoto" Target="../media/hdphoto1.wdp"/><Relationship Id="rId9" Type="http://schemas.openxmlformats.org/officeDocument/2006/relationships/image" Target="../media/image107.jpeg"/><Relationship Id="rId14" Type="http://schemas.openxmlformats.org/officeDocument/2006/relationships/image" Target="../media/image40.jpg"/><Relationship Id="rId22" Type="http://schemas.openxmlformats.org/officeDocument/2006/relationships/image" Target="../media/image118.jfif"/></Relationships>
</file>

<file path=ppt/slides/_rels/slide3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12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3.jpg"/><Relationship Id="rId7" Type="http://schemas.openxmlformats.org/officeDocument/2006/relationships/image" Target="../media/image12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24.png"/><Relationship Id="rId5" Type="http://schemas.openxmlformats.org/officeDocument/2006/relationships/hyperlink" Target="mailto:pgs@csa-india.org" TargetMode="External"/><Relationship Id="rId4" Type="http://schemas.openxmlformats.org/officeDocument/2006/relationships/hyperlink" Target="mailto:csa@csa-india.org" TargetMode="External"/></Relationships>
</file>

<file path=ppt/slides/_rels/slide4.xml.rels><?xml version="1.0" encoding="UTF-8" standalone="yes"?>
<Relationships xmlns="http://schemas.openxmlformats.org/package/2006/relationships"><Relationship Id="rId8" Type="http://schemas.openxmlformats.org/officeDocument/2006/relationships/chart" Target="../charts/chart3.xml"/><Relationship Id="rId13"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chart" Target="../charts/chart2.xml"/><Relationship Id="rId12"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5.png"/><Relationship Id="rId11" Type="http://schemas.openxmlformats.org/officeDocument/2006/relationships/image" Target="../media/image16.jpeg"/><Relationship Id="rId5" Type="http://schemas.openxmlformats.org/officeDocument/2006/relationships/chart" Target="../charts/chart1.xml"/><Relationship Id="rId10" Type="http://schemas.openxmlformats.org/officeDocument/2006/relationships/chart" Target="../charts/chart5.xml"/><Relationship Id="rId4" Type="http://schemas.openxmlformats.org/officeDocument/2006/relationships/image" Target="../media/image14.png"/><Relationship Id="rId9" Type="http://schemas.openxmlformats.org/officeDocument/2006/relationships/chart" Target="../charts/chart4.xml"/><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2F15E2-2546-AB42-9F42-0E37A8F26B8E}"/>
              </a:ext>
            </a:extLst>
          </p:cNvPr>
          <p:cNvSpPr>
            <a:spLocks noGrp="1"/>
          </p:cNvSpPr>
          <p:nvPr>
            <p:ph type="ctrTitle"/>
          </p:nvPr>
        </p:nvSpPr>
        <p:spPr/>
        <p:txBody>
          <a:bodyPr>
            <a:normAutofit/>
          </a:bodyPr>
          <a:lstStyle/>
          <a:p>
            <a:r>
              <a:rPr lang="en-US" dirty="0"/>
              <a:t>Understanding Organic/Natural Farming</a:t>
            </a:r>
          </a:p>
        </p:txBody>
      </p:sp>
      <p:sp>
        <p:nvSpPr>
          <p:cNvPr id="3" name="Subtitle 2">
            <a:extLst>
              <a:ext uri="{FF2B5EF4-FFF2-40B4-BE49-F238E27FC236}">
                <a16:creationId xmlns:a16="http://schemas.microsoft.com/office/drawing/2014/main" xmlns="" id="{353DEB4B-1AB9-F24B-B059-340CE9BC5A32}"/>
              </a:ext>
            </a:extLst>
          </p:cNvPr>
          <p:cNvSpPr>
            <a:spLocks noGrp="1"/>
          </p:cNvSpPr>
          <p:nvPr>
            <p:ph type="subTitle" idx="1"/>
          </p:nvPr>
        </p:nvSpPr>
        <p:spPr/>
        <p:txBody>
          <a:bodyPr/>
          <a:lstStyle/>
          <a:p>
            <a:r>
              <a:rPr lang="en-US" dirty="0"/>
              <a:t>Ramanjaneyulu</a:t>
            </a:r>
          </a:p>
          <a:p>
            <a:r>
              <a:rPr lang="en-US" dirty="0"/>
              <a:t>Centre for Sustainable Agriculture</a:t>
            </a:r>
          </a:p>
        </p:txBody>
      </p:sp>
    </p:spTree>
    <p:extLst>
      <p:ext uri="{BB962C8B-B14F-4D97-AF65-F5344CB8AC3E}">
        <p14:creationId xmlns:p14="http://schemas.microsoft.com/office/powerpoint/2010/main" val="2551106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33" descr="C:\Users\RAMU\Pictures\enebavi\12002238_411134095757801_6548114226889058535_n.jpg"/>
          <p:cNvPicPr preferRelativeResize="0"/>
          <p:nvPr/>
        </p:nvPicPr>
        <p:blipFill rotWithShape="1">
          <a:blip r:embed="rId3">
            <a:alphaModFix/>
          </a:blip>
          <a:srcRect/>
          <a:stretch/>
        </p:blipFill>
        <p:spPr>
          <a:xfrm>
            <a:off x="5106316" y="2650058"/>
            <a:ext cx="1997796" cy="1859062"/>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24" name="Google Shape;324;p33"/>
          <p:cNvPicPr preferRelativeResize="0"/>
          <p:nvPr/>
        </p:nvPicPr>
        <p:blipFill rotWithShape="1">
          <a:blip r:embed="rId4">
            <a:alphaModFix/>
          </a:blip>
          <a:srcRect/>
          <a:stretch/>
        </p:blipFill>
        <p:spPr>
          <a:xfrm>
            <a:off x="2146190" y="1029352"/>
            <a:ext cx="1584176" cy="11885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25" name="Google Shape;325;p33" descr="Farm ponds"/>
          <p:cNvPicPr preferRelativeResize="0"/>
          <p:nvPr/>
        </p:nvPicPr>
        <p:blipFill rotWithShape="1">
          <a:blip r:embed="rId5">
            <a:alphaModFix/>
          </a:blip>
          <a:srcRect/>
          <a:stretch/>
        </p:blipFill>
        <p:spPr>
          <a:xfrm>
            <a:off x="4491014" y="1337512"/>
            <a:ext cx="2144453" cy="141156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26" name="Google Shape;326;p33" descr="F:\Vishwasree\E drive\SERP\photos and Films\photos\RFSA photos\shortlisted\Conservation furrows in orchards.JPG"/>
          <p:cNvPicPr preferRelativeResize="0"/>
          <p:nvPr/>
        </p:nvPicPr>
        <p:blipFill rotWithShape="1">
          <a:blip r:embed="rId6">
            <a:alphaModFix/>
          </a:blip>
          <a:srcRect r="10825"/>
          <a:stretch/>
        </p:blipFill>
        <p:spPr>
          <a:xfrm>
            <a:off x="3433945" y="381098"/>
            <a:ext cx="2075934" cy="1368152"/>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27" name="Google Shape;327;p33" descr="http://www.agsri.com/images/sri_image_4.gif"/>
          <p:cNvPicPr preferRelativeResize="0"/>
          <p:nvPr/>
        </p:nvPicPr>
        <p:blipFill rotWithShape="1">
          <a:blip r:embed="rId7">
            <a:alphaModFix/>
          </a:blip>
          <a:srcRect r="9479"/>
          <a:stretch/>
        </p:blipFill>
        <p:spPr>
          <a:xfrm>
            <a:off x="6627797" y="1940930"/>
            <a:ext cx="1708741" cy="1249065"/>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28" name="Google Shape;328;p33"/>
          <p:cNvPicPr preferRelativeResize="0"/>
          <p:nvPr/>
        </p:nvPicPr>
        <p:blipFill rotWithShape="1">
          <a:blip r:embed="rId8">
            <a:alphaModFix/>
          </a:blip>
          <a:srcRect/>
          <a:stretch/>
        </p:blipFill>
        <p:spPr>
          <a:xfrm>
            <a:off x="7965707" y="1279604"/>
            <a:ext cx="2267744" cy="1512756"/>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29" name="Google Shape;329;p33" descr="C:\Documents and Settings\hp\Desktop\photo\fsrp photos\25 nov. poto\DSC00009.JPG"/>
          <p:cNvPicPr preferRelativeResize="0"/>
          <p:nvPr/>
        </p:nvPicPr>
        <p:blipFill rotWithShape="1">
          <a:blip r:embed="rId9">
            <a:alphaModFix/>
          </a:blip>
          <a:srcRect/>
          <a:stretch/>
        </p:blipFill>
        <p:spPr>
          <a:xfrm>
            <a:off x="8469767" y="127476"/>
            <a:ext cx="2016481" cy="1435968"/>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30" name="Google Shape;330;p33" descr="D:\sifs\Anando\pics\DSCN1477.JPG"/>
          <p:cNvPicPr preferRelativeResize="0"/>
          <p:nvPr/>
        </p:nvPicPr>
        <p:blipFill rotWithShape="1">
          <a:blip r:embed="rId10">
            <a:alphaModFix/>
          </a:blip>
          <a:srcRect/>
          <a:stretch/>
        </p:blipFill>
        <p:spPr>
          <a:xfrm>
            <a:off x="6885587" y="199484"/>
            <a:ext cx="1944531" cy="1458398"/>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31" name="Google Shape;331;p33" descr="C:\Users\user\Desktop\Photos\Azolla in Paddy.jpg"/>
          <p:cNvPicPr preferRelativeResize="0"/>
          <p:nvPr/>
        </p:nvPicPr>
        <p:blipFill rotWithShape="1">
          <a:blip r:embed="rId11">
            <a:alphaModFix/>
          </a:blip>
          <a:srcRect/>
          <a:stretch/>
        </p:blipFill>
        <p:spPr>
          <a:xfrm>
            <a:off x="6501003" y="3504749"/>
            <a:ext cx="2611806" cy="122354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32" name="Google Shape;332;p33" descr="Cotton - NorDeep"/>
          <p:cNvPicPr preferRelativeResize="0"/>
          <p:nvPr/>
        </p:nvPicPr>
        <p:blipFill rotWithShape="1">
          <a:blip r:embed="rId12">
            <a:alphaModFix/>
          </a:blip>
          <a:srcRect l="2711" t="12245" r="16268" b="14159"/>
          <a:stretch/>
        </p:blipFill>
        <p:spPr>
          <a:xfrm>
            <a:off x="7432501" y="4017063"/>
            <a:ext cx="2742325" cy="1604988"/>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33" name="Google Shape;333;p33"/>
          <p:cNvPicPr preferRelativeResize="0"/>
          <p:nvPr/>
        </p:nvPicPr>
        <p:blipFill rotWithShape="1">
          <a:blip r:embed="rId13">
            <a:alphaModFix/>
          </a:blip>
          <a:srcRect/>
          <a:stretch/>
        </p:blipFill>
        <p:spPr>
          <a:xfrm>
            <a:off x="8524204" y="3450873"/>
            <a:ext cx="2072393" cy="129793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34" name="Google Shape;334;p33" descr="D:\CSA\Vegetables\multi-season_plastic_delta_trap_3_1_1_1_1_1_1_1_1_2_2_1_1_1_1_1_1.jpg"/>
          <p:cNvPicPr preferRelativeResize="0"/>
          <p:nvPr/>
        </p:nvPicPr>
        <p:blipFill rotWithShape="1">
          <a:blip r:embed="rId14">
            <a:alphaModFix/>
          </a:blip>
          <a:srcRect/>
          <a:stretch/>
        </p:blipFill>
        <p:spPr>
          <a:xfrm>
            <a:off x="1879125" y="4045672"/>
            <a:ext cx="1436071" cy="1436812"/>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35" name="Google Shape;335;p33" descr="Image may contain: plant and outdoor"/>
          <p:cNvPicPr preferRelativeResize="0"/>
          <p:nvPr/>
        </p:nvPicPr>
        <p:blipFill rotWithShape="1">
          <a:blip r:embed="rId15">
            <a:alphaModFix/>
          </a:blip>
          <a:srcRect/>
          <a:stretch/>
        </p:blipFill>
        <p:spPr>
          <a:xfrm rot="-1282047">
            <a:off x="3641760" y="3932103"/>
            <a:ext cx="1788037" cy="1341028"/>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36" name="Google Shape;336;p33" descr="9[1]"/>
          <p:cNvPicPr preferRelativeResize="0"/>
          <p:nvPr/>
        </p:nvPicPr>
        <p:blipFill rotWithShape="1">
          <a:blip r:embed="rId16">
            <a:alphaModFix/>
          </a:blip>
          <a:srcRect/>
          <a:stretch/>
        </p:blipFill>
        <p:spPr>
          <a:xfrm>
            <a:off x="2159958" y="5148044"/>
            <a:ext cx="2246064" cy="1304925"/>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37" name="Google Shape;337;p33" descr="https://scontent-sit4-1.xx.fbcdn.net/v/t1.0-9/13413521_10208725962880721_1641743236640225091_n.jpg?oh=46b8a69ca81c50fb211d932609eaa04e&amp;oe=580C9255"/>
          <p:cNvPicPr preferRelativeResize="0"/>
          <p:nvPr/>
        </p:nvPicPr>
        <p:blipFill rotWithShape="1">
          <a:blip r:embed="rId17">
            <a:alphaModFix/>
          </a:blip>
          <a:srcRect/>
          <a:stretch/>
        </p:blipFill>
        <p:spPr>
          <a:xfrm rot="-3184518">
            <a:off x="4529989" y="4796663"/>
            <a:ext cx="2551141" cy="1477508"/>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38" name="Google Shape;338;p33"/>
          <p:cNvPicPr preferRelativeResize="0"/>
          <p:nvPr/>
        </p:nvPicPr>
        <p:blipFill rotWithShape="1">
          <a:blip r:embed="rId18">
            <a:alphaModFix/>
          </a:blip>
          <a:srcRect l="9338" t="20530" r="33602" b="25426"/>
          <a:stretch/>
        </p:blipFill>
        <p:spPr>
          <a:xfrm rot="1104285">
            <a:off x="6287598" y="5198197"/>
            <a:ext cx="2002851" cy="125802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39" name="Google Shape;339;p33" descr="D:\sifs\pravah\pics05112012\photokharif2012\100_2313.JPG"/>
          <p:cNvPicPr preferRelativeResize="0"/>
          <p:nvPr/>
        </p:nvPicPr>
        <p:blipFill rotWithShape="1">
          <a:blip r:embed="rId19">
            <a:alphaModFix/>
          </a:blip>
          <a:srcRect/>
          <a:stretch/>
        </p:blipFill>
        <p:spPr>
          <a:xfrm>
            <a:off x="5243129" y="5981981"/>
            <a:ext cx="1506893" cy="113017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340" name="Google Shape;340;p33"/>
          <p:cNvSpPr txBox="1"/>
          <p:nvPr/>
        </p:nvSpPr>
        <p:spPr>
          <a:xfrm>
            <a:off x="2473635" y="1474419"/>
            <a:ext cx="3921135" cy="400110"/>
          </a:xfrm>
          <a:prstGeom prst="rect">
            <a:avLst/>
          </a:prstGeom>
          <a:solidFill>
            <a:srgbClr val="A7C5F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libri"/>
                <a:ea typeface="Calibri"/>
                <a:cs typeface="Calibri"/>
                <a:sym typeface="Calibri"/>
              </a:rPr>
              <a:t>Water and Moisture Management</a:t>
            </a:r>
            <a:endParaRPr dirty="0"/>
          </a:p>
        </p:txBody>
      </p:sp>
      <p:sp>
        <p:nvSpPr>
          <p:cNvPr id="341" name="Google Shape;341;p33"/>
          <p:cNvSpPr txBox="1"/>
          <p:nvPr/>
        </p:nvSpPr>
        <p:spPr>
          <a:xfrm>
            <a:off x="7442149" y="1279604"/>
            <a:ext cx="3348994" cy="400110"/>
          </a:xfrm>
          <a:prstGeom prst="rect">
            <a:avLst/>
          </a:prstGeom>
          <a:solidFill>
            <a:srgbClr val="A7C5F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Adaptive Cropping Systems</a:t>
            </a:r>
            <a:endParaRPr/>
          </a:p>
        </p:txBody>
      </p:sp>
      <p:sp>
        <p:nvSpPr>
          <p:cNvPr id="342" name="Google Shape;342;p33"/>
          <p:cNvSpPr txBox="1"/>
          <p:nvPr/>
        </p:nvSpPr>
        <p:spPr>
          <a:xfrm>
            <a:off x="6731777" y="4665567"/>
            <a:ext cx="4194132" cy="400069"/>
          </a:xfrm>
          <a:prstGeom prst="rect">
            <a:avLst/>
          </a:prstGeom>
          <a:solidFill>
            <a:srgbClr val="A7C5F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libri"/>
                <a:ea typeface="Calibri"/>
                <a:cs typeface="Calibri"/>
                <a:sym typeface="Calibri"/>
              </a:rPr>
              <a:t>Sustainable Nutrient Management</a:t>
            </a:r>
            <a:endParaRPr dirty="0"/>
          </a:p>
        </p:txBody>
      </p:sp>
      <p:sp>
        <p:nvSpPr>
          <p:cNvPr id="343" name="Google Shape;343;p33"/>
          <p:cNvSpPr txBox="1"/>
          <p:nvPr/>
        </p:nvSpPr>
        <p:spPr>
          <a:xfrm>
            <a:off x="4918674" y="5517232"/>
            <a:ext cx="2572172" cy="400110"/>
          </a:xfrm>
          <a:prstGeom prst="rect">
            <a:avLst/>
          </a:prstGeom>
          <a:solidFill>
            <a:srgbClr val="A7C5F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libri"/>
                <a:ea typeface="Calibri"/>
                <a:cs typeface="Calibri"/>
                <a:sym typeface="Calibri"/>
              </a:rPr>
              <a:t>Organic Seed System</a:t>
            </a:r>
            <a:endParaRPr dirty="0"/>
          </a:p>
        </p:txBody>
      </p:sp>
      <p:sp>
        <p:nvSpPr>
          <p:cNvPr id="344" name="Google Shape;344;p33"/>
          <p:cNvSpPr txBox="1"/>
          <p:nvPr/>
        </p:nvSpPr>
        <p:spPr>
          <a:xfrm>
            <a:off x="1720857" y="4719861"/>
            <a:ext cx="3392275" cy="400110"/>
          </a:xfrm>
          <a:prstGeom prst="rect">
            <a:avLst/>
          </a:prstGeom>
          <a:solidFill>
            <a:srgbClr val="A7C5F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Non Pesticidal Management</a:t>
            </a:r>
            <a:endParaRPr/>
          </a:p>
        </p:txBody>
      </p:sp>
      <p:pic>
        <p:nvPicPr>
          <p:cNvPr id="345" name="Google Shape;345;p33" descr="Image result for indian chicken and hen"/>
          <p:cNvPicPr preferRelativeResize="0"/>
          <p:nvPr/>
        </p:nvPicPr>
        <p:blipFill rotWithShape="1">
          <a:blip r:embed="rId20">
            <a:alphaModFix/>
          </a:blip>
          <a:srcRect/>
          <a:stretch/>
        </p:blipFill>
        <p:spPr>
          <a:xfrm>
            <a:off x="3604716" y="2604230"/>
            <a:ext cx="1647605" cy="1235704"/>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346" name="Google Shape;346;p33"/>
          <p:cNvSpPr txBox="1">
            <a:spLocks noGrp="1"/>
          </p:cNvSpPr>
          <p:nvPr>
            <p:ph type="title"/>
          </p:nvPr>
        </p:nvSpPr>
        <p:spPr>
          <a:xfrm>
            <a:off x="249383" y="100459"/>
            <a:ext cx="8565642" cy="432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3F3F3F"/>
              </a:buClr>
              <a:buSzPts val="3600"/>
              <a:buFont typeface="Calibri"/>
              <a:buNone/>
            </a:pPr>
            <a:r>
              <a:rPr lang="en-US" sz="3600"/>
              <a:t>Core approaches</a:t>
            </a:r>
            <a:endParaRPr/>
          </a:p>
        </p:txBody>
      </p:sp>
      <p:pic>
        <p:nvPicPr>
          <p:cNvPr id="347" name="Google Shape;347;p33" descr="Image result for cattle india"/>
          <p:cNvPicPr preferRelativeResize="0"/>
          <p:nvPr/>
        </p:nvPicPr>
        <p:blipFill rotWithShape="1">
          <a:blip r:embed="rId21">
            <a:alphaModFix/>
          </a:blip>
          <a:srcRect l="30555" t="32182" r="25871"/>
          <a:stretch/>
        </p:blipFill>
        <p:spPr>
          <a:xfrm>
            <a:off x="3217017" y="2047607"/>
            <a:ext cx="1315648" cy="1023833"/>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48" name="Google Shape;348;p33" descr="Image result for goatary"/>
          <p:cNvPicPr preferRelativeResize="0"/>
          <p:nvPr/>
        </p:nvPicPr>
        <p:blipFill rotWithShape="1">
          <a:blip r:embed="rId22">
            <a:alphaModFix/>
          </a:blip>
          <a:srcRect/>
          <a:stretch/>
        </p:blipFill>
        <p:spPr>
          <a:xfrm>
            <a:off x="2085282" y="2710172"/>
            <a:ext cx="1739914" cy="1157834"/>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349" name="Google Shape;349;p33"/>
          <p:cNvSpPr txBox="1"/>
          <p:nvPr/>
        </p:nvSpPr>
        <p:spPr>
          <a:xfrm>
            <a:off x="2482160" y="3366340"/>
            <a:ext cx="2434739" cy="400110"/>
          </a:xfrm>
          <a:prstGeom prst="rect">
            <a:avLst/>
          </a:prstGeom>
          <a:solidFill>
            <a:srgbClr val="A7C5F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libri"/>
                <a:ea typeface="Calibri"/>
                <a:cs typeface="Calibri"/>
                <a:sym typeface="Calibri"/>
              </a:rPr>
              <a:t>Integrating Livestock</a:t>
            </a:r>
            <a:endParaRPr dirty="0"/>
          </a:p>
        </p:txBody>
      </p:sp>
      <p:sp>
        <p:nvSpPr>
          <p:cNvPr id="350" name="Google Shape;350;p33"/>
          <p:cNvSpPr/>
          <p:nvPr/>
        </p:nvSpPr>
        <p:spPr>
          <a:xfrm>
            <a:off x="1094512" y="956393"/>
            <a:ext cx="847081" cy="5524286"/>
          </a:xfrm>
          <a:prstGeom prst="leftBrace">
            <a:avLst>
              <a:gd name="adj1" fmla="val 8333"/>
              <a:gd name="adj2" fmla="val 50000"/>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33"/>
          <p:cNvSpPr/>
          <p:nvPr/>
        </p:nvSpPr>
        <p:spPr>
          <a:xfrm flipH="1">
            <a:off x="10662292" y="956393"/>
            <a:ext cx="883832" cy="5496576"/>
          </a:xfrm>
          <a:prstGeom prst="rightBrace">
            <a:avLst>
              <a:gd name="adj1" fmla="val 8333"/>
              <a:gd name="adj2" fmla="val 50000"/>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33"/>
          <p:cNvSpPr txBox="1"/>
          <p:nvPr/>
        </p:nvSpPr>
        <p:spPr>
          <a:xfrm rot="-5400000" flipH="1">
            <a:off x="-1941088" y="3364594"/>
            <a:ext cx="552428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Forward linkages</a:t>
            </a:r>
            <a:endParaRPr/>
          </a:p>
        </p:txBody>
      </p:sp>
      <p:sp>
        <p:nvSpPr>
          <p:cNvPr id="353" name="Google Shape;353;p33"/>
          <p:cNvSpPr txBox="1"/>
          <p:nvPr/>
        </p:nvSpPr>
        <p:spPr>
          <a:xfrm rot="-5400000" flipH="1">
            <a:off x="8920854" y="3364589"/>
            <a:ext cx="552428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Support  Systems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4"/>
          <p:cNvSpPr txBox="1">
            <a:spLocks noGrp="1"/>
          </p:cNvSpPr>
          <p:nvPr>
            <p:ph type="sldNum" idx="12"/>
          </p:nvPr>
        </p:nvSpPr>
        <p:spPr>
          <a:xfrm>
            <a:off x="11496369" y="6155190"/>
            <a:ext cx="432000" cy="432000"/>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None/>
            </a:pPr>
            <a:fld id="{00000000-1234-1234-1234-123412341234}" type="slidenum">
              <a:rPr lang="en-US" sz="900" cap="none">
                <a:solidFill>
                  <a:schemeClr val="dk2"/>
                </a:solidFill>
                <a:latin typeface="Calibri"/>
                <a:ea typeface="Calibri"/>
                <a:cs typeface="Calibri"/>
                <a:sym typeface="Calibri"/>
              </a:rPr>
              <a:t>11</a:t>
            </a:fld>
            <a:endParaRPr sz="900" cap="none">
              <a:solidFill>
                <a:schemeClr val="dk2"/>
              </a:solidFill>
              <a:latin typeface="Calibri"/>
              <a:ea typeface="Calibri"/>
              <a:cs typeface="Calibri"/>
              <a:sym typeface="Calibri"/>
            </a:endParaRPr>
          </a:p>
        </p:txBody>
      </p:sp>
      <p:sp>
        <p:nvSpPr>
          <p:cNvPr id="359" name="Google Shape;359;p34"/>
          <p:cNvSpPr txBox="1">
            <a:spLocks noGrp="1"/>
          </p:cNvSpPr>
          <p:nvPr>
            <p:ph type="title"/>
          </p:nvPr>
        </p:nvSpPr>
        <p:spPr>
          <a:xfrm>
            <a:off x="400460" y="316523"/>
            <a:ext cx="4615253" cy="963637"/>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FFFFFF"/>
              </a:buClr>
              <a:buSzPct val="100000"/>
              <a:buFont typeface="Calibri"/>
              <a:buNone/>
            </a:pPr>
            <a:r>
              <a:rPr lang="en-US" dirty="0"/>
              <a:t>Water and Moisture Management</a:t>
            </a:r>
            <a:endParaRPr dirty="0"/>
          </a:p>
        </p:txBody>
      </p:sp>
      <p:grpSp>
        <p:nvGrpSpPr>
          <p:cNvPr id="360" name="Google Shape;360;p34"/>
          <p:cNvGrpSpPr/>
          <p:nvPr/>
        </p:nvGrpSpPr>
        <p:grpSpPr>
          <a:xfrm>
            <a:off x="5183187" y="418577"/>
            <a:ext cx="6745181" cy="6091200"/>
            <a:chOff x="0" y="147767"/>
            <a:chExt cx="6745181" cy="6091200"/>
          </a:xfrm>
        </p:grpSpPr>
        <p:sp>
          <p:nvSpPr>
            <p:cNvPr id="361" name="Google Shape;361;p34"/>
            <p:cNvSpPr/>
            <p:nvPr/>
          </p:nvSpPr>
          <p:spPr>
            <a:xfrm>
              <a:off x="0" y="147767"/>
              <a:ext cx="6745181" cy="716040"/>
            </a:xfrm>
            <a:prstGeom prst="roundRect">
              <a:avLst>
                <a:gd name="adj" fmla="val 16667"/>
              </a:avLst>
            </a:prstGeom>
            <a:solidFill>
              <a:srgbClr val="0066FF"/>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txBox="1"/>
            <p:nvPr/>
          </p:nvSpPr>
          <p:spPr>
            <a:xfrm>
              <a:off x="34954" y="182721"/>
              <a:ext cx="6675273" cy="64613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Water Budgeting:</a:t>
              </a:r>
              <a:r>
                <a:rPr lang="en-US" sz="1800">
                  <a:solidFill>
                    <a:schemeClr val="lt1"/>
                  </a:solidFill>
                  <a:latin typeface="Calibri"/>
                  <a:ea typeface="Calibri"/>
                  <a:cs typeface="Calibri"/>
                  <a:sym typeface="Calibri"/>
                </a:rPr>
                <a:t> Cropping patterns  based on local water resource and weather parameters</a:t>
              </a:r>
              <a:endParaRPr sz="1800">
                <a:solidFill>
                  <a:schemeClr val="lt1"/>
                </a:solidFill>
                <a:latin typeface="Calibri"/>
                <a:ea typeface="Calibri"/>
                <a:cs typeface="Calibri"/>
                <a:sym typeface="Calibri"/>
              </a:endParaRPr>
            </a:p>
          </p:txBody>
        </p:sp>
        <p:sp>
          <p:nvSpPr>
            <p:cNvPr id="363" name="Google Shape;363;p34"/>
            <p:cNvSpPr/>
            <p:nvPr/>
          </p:nvSpPr>
          <p:spPr>
            <a:xfrm>
              <a:off x="0" y="915647"/>
              <a:ext cx="6745181" cy="716040"/>
            </a:xfrm>
            <a:prstGeom prst="roundRect">
              <a:avLst>
                <a:gd name="adj" fmla="val 16667"/>
              </a:avLst>
            </a:prstGeom>
            <a:solidFill>
              <a:srgbClr val="0066FF"/>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4"/>
            <p:cNvSpPr txBox="1"/>
            <p:nvPr/>
          </p:nvSpPr>
          <p:spPr>
            <a:xfrm>
              <a:off x="34954" y="950601"/>
              <a:ext cx="6675273" cy="64613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Rainwater harvesting: </a:t>
              </a:r>
              <a:r>
                <a:rPr lang="en-US" sz="1800">
                  <a:solidFill>
                    <a:schemeClr val="lt1"/>
                  </a:solidFill>
                  <a:latin typeface="Calibri"/>
                  <a:ea typeface="Calibri"/>
                  <a:cs typeface="Calibri"/>
                  <a:sym typeface="Calibri"/>
                </a:rPr>
                <a:t>Grid lock, trenches,  ponds</a:t>
              </a:r>
              <a:endParaRPr sz="1800">
                <a:solidFill>
                  <a:schemeClr val="lt1"/>
                </a:solidFill>
                <a:latin typeface="Calibri"/>
                <a:ea typeface="Calibri"/>
                <a:cs typeface="Calibri"/>
                <a:sym typeface="Calibri"/>
              </a:endParaRPr>
            </a:p>
          </p:txBody>
        </p:sp>
        <p:sp>
          <p:nvSpPr>
            <p:cNvPr id="365" name="Google Shape;365;p34"/>
            <p:cNvSpPr/>
            <p:nvPr/>
          </p:nvSpPr>
          <p:spPr>
            <a:xfrm>
              <a:off x="0" y="1683527"/>
              <a:ext cx="6745181" cy="716040"/>
            </a:xfrm>
            <a:prstGeom prst="roundRect">
              <a:avLst>
                <a:gd name="adj" fmla="val 16667"/>
              </a:avLst>
            </a:prstGeom>
            <a:solidFill>
              <a:srgbClr val="0066FF"/>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txBox="1"/>
            <p:nvPr/>
          </p:nvSpPr>
          <p:spPr>
            <a:xfrm>
              <a:off x="34954" y="1718481"/>
              <a:ext cx="6675273" cy="64613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Harvesting atmospheric moisture:</a:t>
              </a:r>
              <a:r>
                <a:rPr lang="en-US" sz="1800">
                  <a:solidFill>
                    <a:schemeClr val="lt1"/>
                  </a:solidFill>
                  <a:latin typeface="Calibri"/>
                  <a:ea typeface="Calibri"/>
                  <a:cs typeface="Calibri"/>
                  <a:sym typeface="Calibri"/>
                </a:rPr>
                <a:t> increasing soil cover, designing cropping patterns for 365 days</a:t>
              </a:r>
              <a:endParaRPr sz="1800">
                <a:solidFill>
                  <a:schemeClr val="lt1"/>
                </a:solidFill>
                <a:latin typeface="Calibri"/>
                <a:ea typeface="Calibri"/>
                <a:cs typeface="Calibri"/>
                <a:sym typeface="Calibri"/>
              </a:endParaRPr>
            </a:p>
          </p:txBody>
        </p:sp>
        <p:sp>
          <p:nvSpPr>
            <p:cNvPr id="367" name="Google Shape;367;p34"/>
            <p:cNvSpPr/>
            <p:nvPr/>
          </p:nvSpPr>
          <p:spPr>
            <a:xfrm>
              <a:off x="0" y="2451407"/>
              <a:ext cx="6745181" cy="716040"/>
            </a:xfrm>
            <a:prstGeom prst="roundRect">
              <a:avLst>
                <a:gd name="adj" fmla="val 16667"/>
              </a:avLst>
            </a:prstGeom>
            <a:solidFill>
              <a:srgbClr val="0066FF"/>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txBox="1"/>
            <p:nvPr/>
          </p:nvSpPr>
          <p:spPr>
            <a:xfrm>
              <a:off x="34954" y="2486361"/>
              <a:ext cx="6675273" cy="64613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dirty="0">
                  <a:solidFill>
                    <a:schemeClr val="lt1"/>
                  </a:solidFill>
                  <a:latin typeface="Calibri"/>
                  <a:ea typeface="Calibri"/>
                  <a:cs typeface="Calibri"/>
                  <a:sym typeface="Calibri"/>
                </a:rPr>
                <a:t>Increasing soil water and moisture holding capacity by increasing soil organic matter</a:t>
              </a:r>
              <a:endParaRPr sz="1800" dirty="0">
                <a:solidFill>
                  <a:schemeClr val="lt1"/>
                </a:solidFill>
                <a:latin typeface="Calibri"/>
                <a:ea typeface="Calibri"/>
                <a:cs typeface="Calibri"/>
                <a:sym typeface="Calibri"/>
              </a:endParaRPr>
            </a:p>
          </p:txBody>
        </p:sp>
        <p:sp>
          <p:nvSpPr>
            <p:cNvPr id="369" name="Google Shape;369;p34"/>
            <p:cNvSpPr/>
            <p:nvPr/>
          </p:nvSpPr>
          <p:spPr>
            <a:xfrm>
              <a:off x="0" y="3219287"/>
              <a:ext cx="6745181" cy="716040"/>
            </a:xfrm>
            <a:prstGeom prst="roundRect">
              <a:avLst>
                <a:gd name="adj" fmla="val 16667"/>
              </a:avLst>
            </a:prstGeom>
            <a:solidFill>
              <a:srgbClr val="0066FF"/>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4"/>
            <p:cNvSpPr txBox="1"/>
            <p:nvPr/>
          </p:nvSpPr>
          <p:spPr>
            <a:xfrm>
              <a:off x="34954" y="3254241"/>
              <a:ext cx="6675273" cy="64613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dirty="0">
                  <a:solidFill>
                    <a:schemeClr val="lt1"/>
                  </a:solidFill>
                  <a:latin typeface="Calibri"/>
                  <a:ea typeface="Calibri"/>
                  <a:cs typeface="Calibri"/>
                  <a:sym typeface="Calibri"/>
                </a:rPr>
                <a:t>Improved Water Use Efficiency</a:t>
              </a:r>
              <a:r>
                <a:rPr lang="en-US" sz="1800" dirty="0">
                  <a:solidFill>
                    <a:schemeClr val="lt1"/>
                  </a:solidFill>
                  <a:latin typeface="Calibri"/>
                  <a:ea typeface="Calibri"/>
                  <a:cs typeface="Calibri"/>
                  <a:sym typeface="Calibri"/>
                </a:rPr>
                <a:t>: Micro irrigation systems, life saving irrigation plans, efficient cropping systems</a:t>
              </a:r>
              <a:endParaRPr dirty="0"/>
            </a:p>
          </p:txBody>
        </p:sp>
        <p:sp>
          <p:nvSpPr>
            <p:cNvPr id="371" name="Google Shape;371;p34"/>
            <p:cNvSpPr/>
            <p:nvPr/>
          </p:nvSpPr>
          <p:spPr>
            <a:xfrm>
              <a:off x="0" y="3987167"/>
              <a:ext cx="6745181" cy="716040"/>
            </a:xfrm>
            <a:prstGeom prst="roundRect">
              <a:avLst>
                <a:gd name="adj" fmla="val 16667"/>
              </a:avLst>
            </a:prstGeom>
            <a:solidFill>
              <a:srgbClr val="0066FF"/>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txBox="1"/>
            <p:nvPr/>
          </p:nvSpPr>
          <p:spPr>
            <a:xfrm>
              <a:off x="34954" y="4022121"/>
              <a:ext cx="6675273" cy="64613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Monitoring weather</a:t>
              </a:r>
              <a:endParaRPr sz="1800">
                <a:solidFill>
                  <a:schemeClr val="lt1"/>
                </a:solidFill>
                <a:latin typeface="Calibri"/>
                <a:ea typeface="Calibri"/>
                <a:cs typeface="Calibri"/>
                <a:sym typeface="Calibri"/>
              </a:endParaRPr>
            </a:p>
          </p:txBody>
        </p:sp>
        <p:sp>
          <p:nvSpPr>
            <p:cNvPr id="373" name="Google Shape;373;p34"/>
            <p:cNvSpPr/>
            <p:nvPr/>
          </p:nvSpPr>
          <p:spPr>
            <a:xfrm>
              <a:off x="0" y="4755047"/>
              <a:ext cx="6745181" cy="716040"/>
            </a:xfrm>
            <a:prstGeom prst="roundRect">
              <a:avLst>
                <a:gd name="adj" fmla="val 16667"/>
              </a:avLst>
            </a:prstGeom>
            <a:solidFill>
              <a:srgbClr val="0066FF"/>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txBox="1"/>
            <p:nvPr/>
          </p:nvSpPr>
          <p:spPr>
            <a:xfrm>
              <a:off x="34954" y="4790001"/>
              <a:ext cx="6675273" cy="64613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Monitoring soil moisture</a:t>
              </a:r>
              <a:endParaRPr sz="1800">
                <a:solidFill>
                  <a:schemeClr val="lt1"/>
                </a:solidFill>
                <a:latin typeface="Calibri"/>
                <a:ea typeface="Calibri"/>
                <a:cs typeface="Calibri"/>
                <a:sym typeface="Calibri"/>
              </a:endParaRPr>
            </a:p>
          </p:txBody>
        </p:sp>
        <p:sp>
          <p:nvSpPr>
            <p:cNvPr id="375" name="Google Shape;375;p34"/>
            <p:cNvSpPr/>
            <p:nvPr/>
          </p:nvSpPr>
          <p:spPr>
            <a:xfrm>
              <a:off x="0" y="5522927"/>
              <a:ext cx="6745181" cy="716040"/>
            </a:xfrm>
            <a:prstGeom prst="roundRect">
              <a:avLst>
                <a:gd name="adj" fmla="val 16667"/>
              </a:avLst>
            </a:prstGeom>
            <a:solidFill>
              <a:srgbClr val="0066FF"/>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txBox="1"/>
            <p:nvPr/>
          </p:nvSpPr>
          <p:spPr>
            <a:xfrm>
              <a:off x="34954" y="5557881"/>
              <a:ext cx="6675273" cy="646132"/>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Advisories on abiotic stress management </a:t>
              </a:r>
              <a:endParaRPr sz="1800">
                <a:solidFill>
                  <a:schemeClr val="lt1"/>
                </a:solidFill>
                <a:latin typeface="Calibri"/>
                <a:ea typeface="Calibri"/>
                <a:cs typeface="Calibri"/>
                <a:sym typeface="Calibri"/>
              </a:endParaRPr>
            </a:p>
          </p:txBody>
        </p:sp>
      </p:grpSp>
      <p:pic>
        <p:nvPicPr>
          <p:cNvPr id="377" name="Google Shape;377;p34" descr="A picture containing grass, sky, outdoor, river&#10;&#10;Description automatically generated"/>
          <p:cNvPicPr preferRelativeResize="0"/>
          <p:nvPr/>
        </p:nvPicPr>
        <p:blipFill rotWithShape="1">
          <a:blip r:embed="rId3">
            <a:alphaModFix/>
          </a:blip>
          <a:srcRect/>
          <a:stretch/>
        </p:blipFill>
        <p:spPr>
          <a:xfrm>
            <a:off x="442663" y="1482726"/>
            <a:ext cx="4573050" cy="2456228"/>
          </a:xfrm>
          <a:prstGeom prst="rect">
            <a:avLst/>
          </a:prstGeom>
          <a:noFill/>
          <a:ln>
            <a:noFill/>
          </a:ln>
        </p:spPr>
      </p:pic>
      <p:pic>
        <p:nvPicPr>
          <p:cNvPr id="378" name="Google Shape;378;p34" descr="A picture containing ground, rock, outdoor, stone&#10;&#10;Description automatically generated"/>
          <p:cNvPicPr preferRelativeResize="0"/>
          <p:nvPr/>
        </p:nvPicPr>
        <p:blipFill rotWithShape="1">
          <a:blip r:embed="rId4">
            <a:alphaModFix/>
          </a:blip>
          <a:srcRect/>
          <a:stretch/>
        </p:blipFill>
        <p:spPr>
          <a:xfrm>
            <a:off x="442663" y="3968315"/>
            <a:ext cx="1512746" cy="2689327"/>
          </a:xfrm>
          <a:prstGeom prst="rect">
            <a:avLst/>
          </a:prstGeom>
          <a:noFill/>
          <a:ln>
            <a:noFill/>
          </a:ln>
        </p:spPr>
      </p:pic>
      <p:pic>
        <p:nvPicPr>
          <p:cNvPr id="379" name="Google Shape;379;p34"/>
          <p:cNvPicPr preferRelativeResize="0"/>
          <p:nvPr/>
        </p:nvPicPr>
        <p:blipFill rotWithShape="1">
          <a:blip r:embed="rId5">
            <a:alphaModFix/>
          </a:blip>
          <a:srcRect r="36653"/>
          <a:stretch/>
        </p:blipFill>
        <p:spPr>
          <a:xfrm>
            <a:off x="1989823" y="3968315"/>
            <a:ext cx="3025890" cy="268922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5"/>
          <p:cNvSpPr txBox="1">
            <a:spLocks noGrp="1"/>
          </p:cNvSpPr>
          <p:nvPr>
            <p:ph type="sldNum" idx="12"/>
          </p:nvPr>
        </p:nvSpPr>
        <p:spPr>
          <a:xfrm>
            <a:off x="5458983" y="6446520"/>
            <a:ext cx="5334019"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900" cap="none">
                <a:solidFill>
                  <a:schemeClr val="dk2"/>
                </a:solidFill>
                <a:latin typeface="Calibri"/>
                <a:ea typeface="Calibri"/>
                <a:cs typeface="Calibri"/>
                <a:sym typeface="Calibri"/>
              </a:rPr>
              <a:t>12</a:t>
            </a:fld>
            <a:endParaRPr sz="900" cap="none">
              <a:solidFill>
                <a:schemeClr val="dk2"/>
              </a:solidFill>
              <a:latin typeface="Calibri"/>
              <a:ea typeface="Calibri"/>
              <a:cs typeface="Calibri"/>
              <a:sym typeface="Calibri"/>
            </a:endParaRPr>
          </a:p>
        </p:txBody>
      </p:sp>
      <p:sp>
        <p:nvSpPr>
          <p:cNvPr id="385" name="Google Shape;385;p35"/>
          <p:cNvSpPr txBox="1">
            <a:spLocks noGrp="1"/>
          </p:cNvSpPr>
          <p:nvPr>
            <p:ph type="title"/>
          </p:nvPr>
        </p:nvSpPr>
        <p:spPr>
          <a:xfrm>
            <a:off x="322628" y="505839"/>
            <a:ext cx="4449397" cy="879231"/>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FFFFFF"/>
              </a:buClr>
              <a:buSzPct val="100000"/>
              <a:buFont typeface="Calibri"/>
              <a:buNone/>
            </a:pPr>
            <a:r>
              <a:rPr lang="en-US" dirty="0"/>
              <a:t>Adaptive cropping patterns</a:t>
            </a:r>
            <a:endParaRPr dirty="0"/>
          </a:p>
        </p:txBody>
      </p:sp>
      <p:pic>
        <p:nvPicPr>
          <p:cNvPr id="387" name="Google Shape;387;p35"/>
          <p:cNvPicPr preferRelativeResize="0"/>
          <p:nvPr/>
        </p:nvPicPr>
        <p:blipFill rotWithShape="1">
          <a:blip r:embed="rId3">
            <a:alphaModFix/>
          </a:blip>
          <a:srcRect/>
          <a:stretch/>
        </p:blipFill>
        <p:spPr>
          <a:xfrm>
            <a:off x="322628" y="3588220"/>
            <a:ext cx="4449397" cy="3003402"/>
          </a:xfrm>
          <a:prstGeom prst="rect">
            <a:avLst/>
          </a:prstGeom>
          <a:noFill/>
          <a:ln>
            <a:noFill/>
          </a:ln>
        </p:spPr>
      </p:pic>
      <p:pic>
        <p:nvPicPr>
          <p:cNvPr id="388" name="Google Shape;388;p35" descr="C:\Documents and Settings\hp\Desktop\photo\fsrp photos\25 nov. poto\DSC00009.JPG"/>
          <p:cNvPicPr preferRelativeResize="0"/>
          <p:nvPr/>
        </p:nvPicPr>
        <p:blipFill rotWithShape="1">
          <a:blip r:embed="rId4">
            <a:alphaModFix/>
          </a:blip>
          <a:srcRect/>
          <a:stretch/>
        </p:blipFill>
        <p:spPr>
          <a:xfrm>
            <a:off x="322628" y="1499016"/>
            <a:ext cx="2763261" cy="1967762"/>
          </a:xfrm>
          <a:prstGeom prst="rect">
            <a:avLst/>
          </a:prstGeom>
          <a:noFill/>
          <a:ln>
            <a:noFill/>
          </a:ln>
        </p:spPr>
      </p:pic>
      <p:pic>
        <p:nvPicPr>
          <p:cNvPr id="389" name="Google Shape;389;p35" descr="D:\sifs\pravah\pics05112012\photokharif2012\100_2313.JPG"/>
          <p:cNvPicPr preferRelativeResize="0"/>
          <p:nvPr/>
        </p:nvPicPr>
        <p:blipFill rotWithShape="1">
          <a:blip r:embed="rId5">
            <a:alphaModFix/>
          </a:blip>
          <a:srcRect r="38283"/>
          <a:stretch/>
        </p:blipFill>
        <p:spPr>
          <a:xfrm>
            <a:off x="3152778" y="1506512"/>
            <a:ext cx="1619248" cy="1967762"/>
          </a:xfrm>
          <a:prstGeom prst="rect">
            <a:avLst/>
          </a:prstGeom>
          <a:noFill/>
          <a:ln>
            <a:noFill/>
          </a:ln>
        </p:spPr>
      </p:pic>
      <p:sp>
        <p:nvSpPr>
          <p:cNvPr id="390" name="Google Shape;390;p35"/>
          <p:cNvSpPr txBox="1"/>
          <p:nvPr/>
        </p:nvSpPr>
        <p:spPr>
          <a:xfrm>
            <a:off x="1222335" y="3595750"/>
            <a:ext cx="2674416" cy="357272"/>
          </a:xfrm>
          <a:prstGeom prst="rect">
            <a:avLst/>
          </a:prstGeom>
          <a:solidFill>
            <a:srgbClr val="EFEFE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2000" b="1">
                <a:solidFill>
                  <a:srgbClr val="3F3F3F"/>
                </a:solidFill>
                <a:latin typeface="Calibri"/>
                <a:ea typeface="Calibri"/>
                <a:cs typeface="Calibri"/>
                <a:sym typeface="Calibri"/>
              </a:rPr>
              <a:t>Multi Tier Cropping System</a:t>
            </a:r>
            <a:endParaRPr/>
          </a:p>
        </p:txBody>
      </p:sp>
      <p:pic>
        <p:nvPicPr>
          <p:cNvPr id="391" name="Google Shape;391;p35" descr="D:\sifs\Anando\pics\DSCN1500.JPG"/>
          <p:cNvPicPr preferRelativeResize="0"/>
          <p:nvPr/>
        </p:nvPicPr>
        <p:blipFill rotWithShape="1">
          <a:blip r:embed="rId6">
            <a:alphaModFix/>
          </a:blip>
          <a:srcRect r="22372"/>
          <a:stretch/>
        </p:blipFill>
        <p:spPr>
          <a:xfrm>
            <a:off x="8952609" y="3561604"/>
            <a:ext cx="3131540" cy="3025585"/>
          </a:xfrm>
          <a:prstGeom prst="rect">
            <a:avLst/>
          </a:prstGeom>
          <a:noFill/>
          <a:ln>
            <a:noFill/>
          </a:ln>
        </p:spPr>
      </p:pic>
      <p:pic>
        <p:nvPicPr>
          <p:cNvPr id="392" name="Google Shape;392;p35" descr="D:\sifs\Anando\pics\DSCN1477.JPG"/>
          <p:cNvPicPr preferRelativeResize="0"/>
          <p:nvPr/>
        </p:nvPicPr>
        <p:blipFill rotWithShape="1">
          <a:blip r:embed="rId7">
            <a:alphaModFix/>
          </a:blip>
          <a:srcRect/>
          <a:stretch/>
        </p:blipFill>
        <p:spPr>
          <a:xfrm>
            <a:off x="4825074" y="3561604"/>
            <a:ext cx="4034113" cy="3025585"/>
          </a:xfrm>
          <a:prstGeom prst="rect">
            <a:avLst/>
          </a:prstGeom>
          <a:noFill/>
          <a:ln>
            <a:noFill/>
          </a:ln>
        </p:spPr>
      </p:pic>
      <p:graphicFrame>
        <p:nvGraphicFramePr>
          <p:cNvPr id="394" name="Google Shape;386;p35">
            <a:extLst>
              <a:ext uri="{FF2B5EF4-FFF2-40B4-BE49-F238E27FC236}">
                <a16:creationId xmlns:a16="http://schemas.microsoft.com/office/drawing/2014/main" xmlns="" id="{B42CEA6A-6BD6-444B-B9C3-66A230495CC1}"/>
              </a:ext>
            </a:extLst>
          </p:cNvPr>
          <p:cNvGraphicFramePr/>
          <p:nvPr>
            <p:extLst>
              <p:ext uri="{D42A27DB-BD31-4B8C-83A1-F6EECF244321}">
                <p14:modId xmlns:p14="http://schemas.microsoft.com/office/powerpoint/2010/main" val="3904964879"/>
              </p:ext>
            </p:extLst>
          </p:nvPr>
        </p:nvGraphicFramePr>
        <p:xfrm>
          <a:off x="4994696" y="46355"/>
          <a:ext cx="7089453" cy="34279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6"/>
          <p:cNvSpPr txBox="1">
            <a:spLocks noGrp="1"/>
          </p:cNvSpPr>
          <p:nvPr>
            <p:ph type="sldNum" idx="12"/>
          </p:nvPr>
        </p:nvSpPr>
        <p:spPr>
          <a:xfrm>
            <a:off x="11496369" y="6155190"/>
            <a:ext cx="432000" cy="432000"/>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None/>
            </a:pPr>
            <a:fld id="{00000000-1234-1234-1234-123412341234}" type="slidenum">
              <a:rPr lang="en-US" sz="900" cap="none">
                <a:solidFill>
                  <a:schemeClr val="dk2"/>
                </a:solidFill>
                <a:latin typeface="Calibri"/>
                <a:ea typeface="Calibri"/>
                <a:cs typeface="Calibri"/>
                <a:sym typeface="Calibri"/>
              </a:rPr>
              <a:t>13</a:t>
            </a:fld>
            <a:endParaRPr sz="900" cap="none">
              <a:solidFill>
                <a:schemeClr val="dk2"/>
              </a:solidFill>
              <a:latin typeface="Calibri"/>
              <a:ea typeface="Calibri"/>
              <a:cs typeface="Calibri"/>
              <a:sym typeface="Calibri"/>
            </a:endParaRPr>
          </a:p>
        </p:txBody>
      </p:sp>
      <p:sp>
        <p:nvSpPr>
          <p:cNvPr id="398" name="Google Shape;398;p36"/>
          <p:cNvSpPr txBox="1">
            <a:spLocks noGrp="1"/>
          </p:cNvSpPr>
          <p:nvPr>
            <p:ph type="title"/>
          </p:nvPr>
        </p:nvSpPr>
        <p:spPr>
          <a:xfrm>
            <a:off x="-1" y="277844"/>
            <a:ext cx="5343525" cy="9636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ct val="100000"/>
              <a:buFont typeface="Calibri"/>
              <a:buNone/>
            </a:pPr>
            <a:r>
              <a:rPr lang="en-US" dirty="0"/>
              <a:t>Sustainable Soil Management</a:t>
            </a:r>
            <a:endParaRPr dirty="0"/>
          </a:p>
        </p:txBody>
      </p:sp>
      <p:grpSp>
        <p:nvGrpSpPr>
          <p:cNvPr id="399" name="Google Shape;399;p36"/>
          <p:cNvGrpSpPr/>
          <p:nvPr/>
        </p:nvGrpSpPr>
        <p:grpSpPr>
          <a:xfrm>
            <a:off x="5183187" y="344397"/>
            <a:ext cx="6745181" cy="6239558"/>
            <a:chOff x="0" y="73587"/>
            <a:chExt cx="6745181" cy="6239558"/>
          </a:xfrm>
        </p:grpSpPr>
        <p:sp>
          <p:nvSpPr>
            <p:cNvPr id="400" name="Google Shape;400;p36"/>
            <p:cNvSpPr/>
            <p:nvPr/>
          </p:nvSpPr>
          <p:spPr>
            <a:xfrm>
              <a:off x="0" y="73587"/>
              <a:ext cx="6745181" cy="675327"/>
            </a:xfrm>
            <a:prstGeom prst="roundRect">
              <a:avLst>
                <a:gd name="adj" fmla="val 16667"/>
              </a:avLst>
            </a:prstGeom>
            <a:solidFill>
              <a:srgbClr val="5D14B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6"/>
            <p:cNvSpPr txBox="1"/>
            <p:nvPr/>
          </p:nvSpPr>
          <p:spPr>
            <a:xfrm>
              <a:off x="32967" y="106554"/>
              <a:ext cx="6679247" cy="609393"/>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a:solidFill>
                    <a:schemeClr val="lt1"/>
                  </a:solidFill>
                  <a:latin typeface="Calibri"/>
                  <a:ea typeface="Calibri"/>
                  <a:cs typeface="Calibri"/>
                  <a:sym typeface="Calibri"/>
                </a:rPr>
                <a:t>Prevent Erosion</a:t>
              </a:r>
              <a:endParaRPr sz="1700">
                <a:solidFill>
                  <a:schemeClr val="lt1"/>
                </a:solidFill>
                <a:latin typeface="Calibri"/>
                <a:ea typeface="Calibri"/>
                <a:cs typeface="Calibri"/>
                <a:sym typeface="Calibri"/>
              </a:endParaRPr>
            </a:p>
          </p:txBody>
        </p:sp>
        <p:sp>
          <p:nvSpPr>
            <p:cNvPr id="402" name="Google Shape;402;p36"/>
            <p:cNvSpPr/>
            <p:nvPr/>
          </p:nvSpPr>
          <p:spPr>
            <a:xfrm>
              <a:off x="0" y="797875"/>
              <a:ext cx="6745181" cy="675327"/>
            </a:xfrm>
            <a:prstGeom prst="roundRect">
              <a:avLst>
                <a:gd name="adj" fmla="val 16667"/>
              </a:avLst>
            </a:prstGeom>
            <a:solidFill>
              <a:srgbClr val="5D14B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6"/>
            <p:cNvSpPr txBox="1"/>
            <p:nvPr/>
          </p:nvSpPr>
          <p:spPr>
            <a:xfrm>
              <a:off x="32967" y="830842"/>
              <a:ext cx="6679247" cy="609393"/>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a:solidFill>
                    <a:schemeClr val="lt1"/>
                  </a:solidFill>
                  <a:latin typeface="Calibri"/>
                  <a:ea typeface="Calibri"/>
                  <a:cs typeface="Calibri"/>
                  <a:sym typeface="Calibri"/>
                </a:rPr>
                <a:t>Prevent Compaction: </a:t>
              </a:r>
              <a:r>
                <a:rPr lang="en-US" sz="1700" b="0">
                  <a:solidFill>
                    <a:schemeClr val="lt1"/>
                  </a:solidFill>
                  <a:latin typeface="Calibri"/>
                  <a:ea typeface="Calibri"/>
                  <a:cs typeface="Calibri"/>
                  <a:sym typeface="Calibri"/>
                </a:rPr>
                <a:t>Minimising tilling, shift to animal drawn tools, </a:t>
              </a:r>
              <a:endParaRPr sz="1700" b="0">
                <a:solidFill>
                  <a:schemeClr val="lt1"/>
                </a:solidFill>
                <a:latin typeface="Calibri"/>
                <a:ea typeface="Calibri"/>
                <a:cs typeface="Calibri"/>
                <a:sym typeface="Calibri"/>
              </a:endParaRPr>
            </a:p>
          </p:txBody>
        </p:sp>
        <p:sp>
          <p:nvSpPr>
            <p:cNvPr id="404" name="Google Shape;404;p36"/>
            <p:cNvSpPr/>
            <p:nvPr/>
          </p:nvSpPr>
          <p:spPr>
            <a:xfrm>
              <a:off x="0" y="1522163"/>
              <a:ext cx="6745181" cy="675327"/>
            </a:xfrm>
            <a:prstGeom prst="roundRect">
              <a:avLst>
                <a:gd name="adj" fmla="val 16667"/>
              </a:avLst>
            </a:prstGeom>
            <a:solidFill>
              <a:srgbClr val="5D14B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6"/>
            <p:cNvSpPr txBox="1"/>
            <p:nvPr/>
          </p:nvSpPr>
          <p:spPr>
            <a:xfrm>
              <a:off x="32967" y="1555130"/>
              <a:ext cx="6679247" cy="609393"/>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a:solidFill>
                    <a:schemeClr val="lt1"/>
                  </a:solidFill>
                  <a:latin typeface="Calibri"/>
                  <a:ea typeface="Calibri"/>
                  <a:cs typeface="Calibri"/>
                  <a:sym typeface="Calibri"/>
                </a:rPr>
                <a:t>Manage Soil Salinity: and pH: </a:t>
              </a:r>
              <a:r>
                <a:rPr lang="en-US" sz="1700">
                  <a:solidFill>
                    <a:schemeClr val="lt1"/>
                  </a:solidFill>
                  <a:latin typeface="Calibri"/>
                  <a:ea typeface="Calibri"/>
                  <a:cs typeface="Calibri"/>
                  <a:sym typeface="Calibri"/>
                </a:rPr>
                <a:t> Organic amendments, cropping pattern changes, increasing soil organic matter</a:t>
              </a:r>
              <a:endParaRPr sz="1700">
                <a:solidFill>
                  <a:schemeClr val="lt1"/>
                </a:solidFill>
                <a:latin typeface="Calibri"/>
                <a:ea typeface="Calibri"/>
                <a:cs typeface="Calibri"/>
                <a:sym typeface="Calibri"/>
              </a:endParaRPr>
            </a:p>
          </p:txBody>
        </p:sp>
        <p:sp>
          <p:nvSpPr>
            <p:cNvPr id="406" name="Google Shape;406;p36"/>
            <p:cNvSpPr/>
            <p:nvPr/>
          </p:nvSpPr>
          <p:spPr>
            <a:xfrm>
              <a:off x="0" y="2246450"/>
              <a:ext cx="6745181" cy="675327"/>
            </a:xfrm>
            <a:prstGeom prst="roundRect">
              <a:avLst>
                <a:gd name="adj" fmla="val 16667"/>
              </a:avLst>
            </a:prstGeom>
            <a:solidFill>
              <a:srgbClr val="5D14B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6"/>
            <p:cNvSpPr txBox="1"/>
            <p:nvPr/>
          </p:nvSpPr>
          <p:spPr>
            <a:xfrm>
              <a:off x="32967" y="2279417"/>
              <a:ext cx="6679247" cy="609393"/>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a:solidFill>
                    <a:schemeClr val="lt1"/>
                  </a:solidFill>
                  <a:latin typeface="Calibri"/>
                  <a:ea typeface="Calibri"/>
                  <a:cs typeface="Calibri"/>
                  <a:sym typeface="Calibri"/>
                </a:rPr>
                <a:t>Increasing soil Organic carbon:</a:t>
              </a:r>
              <a:r>
                <a:rPr lang="en-US" sz="1700">
                  <a:solidFill>
                    <a:schemeClr val="lt1"/>
                  </a:solidFill>
                  <a:latin typeface="Calibri"/>
                  <a:ea typeface="Calibri"/>
                  <a:cs typeface="Calibri"/>
                  <a:sym typeface="Calibri"/>
                </a:rPr>
                <a:t> Composting, Manuring, Mulching</a:t>
              </a:r>
              <a:endParaRPr sz="1700">
                <a:solidFill>
                  <a:schemeClr val="lt1"/>
                </a:solidFill>
                <a:latin typeface="Calibri"/>
                <a:ea typeface="Calibri"/>
                <a:cs typeface="Calibri"/>
                <a:sym typeface="Calibri"/>
              </a:endParaRPr>
            </a:p>
          </p:txBody>
        </p:sp>
        <p:sp>
          <p:nvSpPr>
            <p:cNvPr id="408" name="Google Shape;408;p36"/>
            <p:cNvSpPr/>
            <p:nvPr/>
          </p:nvSpPr>
          <p:spPr>
            <a:xfrm>
              <a:off x="0" y="2970738"/>
              <a:ext cx="6745181" cy="675327"/>
            </a:xfrm>
            <a:prstGeom prst="roundRect">
              <a:avLst>
                <a:gd name="adj" fmla="val 16667"/>
              </a:avLst>
            </a:prstGeom>
            <a:solidFill>
              <a:srgbClr val="5D14B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txBox="1"/>
            <p:nvPr/>
          </p:nvSpPr>
          <p:spPr>
            <a:xfrm>
              <a:off x="32967" y="3003705"/>
              <a:ext cx="6679247" cy="609393"/>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a:solidFill>
                    <a:schemeClr val="lt1"/>
                  </a:solidFill>
                  <a:latin typeface="Calibri"/>
                  <a:ea typeface="Calibri"/>
                  <a:cs typeface="Calibri"/>
                  <a:sym typeface="Calibri"/>
                </a:rPr>
                <a:t>Biological Nutrient Management:</a:t>
              </a:r>
              <a:r>
                <a:rPr lang="en-US" sz="1700">
                  <a:solidFill>
                    <a:schemeClr val="lt1"/>
                  </a:solidFill>
                  <a:latin typeface="Calibri"/>
                  <a:ea typeface="Calibri"/>
                  <a:cs typeface="Calibri"/>
                  <a:sym typeface="Calibri"/>
                </a:rPr>
                <a:t> using home made, EMOs/IMOs, Biofertilizers</a:t>
              </a:r>
              <a:endParaRPr sz="1700">
                <a:solidFill>
                  <a:schemeClr val="lt1"/>
                </a:solidFill>
                <a:latin typeface="Calibri"/>
                <a:ea typeface="Calibri"/>
                <a:cs typeface="Calibri"/>
                <a:sym typeface="Calibri"/>
              </a:endParaRPr>
            </a:p>
          </p:txBody>
        </p:sp>
        <p:sp>
          <p:nvSpPr>
            <p:cNvPr id="410" name="Google Shape;410;p36"/>
            <p:cNvSpPr/>
            <p:nvPr/>
          </p:nvSpPr>
          <p:spPr>
            <a:xfrm>
              <a:off x="0" y="3695026"/>
              <a:ext cx="6745181" cy="675327"/>
            </a:xfrm>
            <a:prstGeom prst="roundRect">
              <a:avLst>
                <a:gd name="adj" fmla="val 16667"/>
              </a:avLst>
            </a:prstGeom>
            <a:solidFill>
              <a:srgbClr val="5D14B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6"/>
            <p:cNvSpPr txBox="1"/>
            <p:nvPr/>
          </p:nvSpPr>
          <p:spPr>
            <a:xfrm>
              <a:off x="32967" y="3727993"/>
              <a:ext cx="6679247" cy="609393"/>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a:solidFill>
                    <a:schemeClr val="lt1"/>
                  </a:solidFill>
                  <a:latin typeface="Calibri"/>
                  <a:ea typeface="Calibri"/>
                  <a:cs typeface="Calibri"/>
                  <a:sym typeface="Calibri"/>
                </a:rPr>
                <a:t>Bioenterprises: </a:t>
              </a:r>
              <a:r>
                <a:rPr lang="en-US" sz="1700">
                  <a:solidFill>
                    <a:schemeClr val="lt1"/>
                  </a:solidFill>
                  <a:latin typeface="Calibri"/>
                  <a:ea typeface="Calibri"/>
                  <a:cs typeface="Calibri"/>
                  <a:sym typeface="Calibri"/>
                </a:rPr>
                <a:t>building local entrepreneurship for production on biofertilizers</a:t>
              </a:r>
              <a:endParaRPr sz="1700">
                <a:solidFill>
                  <a:schemeClr val="lt1"/>
                </a:solidFill>
                <a:latin typeface="Calibri"/>
                <a:ea typeface="Calibri"/>
                <a:cs typeface="Calibri"/>
                <a:sym typeface="Calibri"/>
              </a:endParaRPr>
            </a:p>
          </p:txBody>
        </p:sp>
        <p:sp>
          <p:nvSpPr>
            <p:cNvPr id="412" name="Google Shape;412;p36"/>
            <p:cNvSpPr/>
            <p:nvPr/>
          </p:nvSpPr>
          <p:spPr>
            <a:xfrm>
              <a:off x="0" y="4419313"/>
              <a:ext cx="6745181" cy="675327"/>
            </a:xfrm>
            <a:prstGeom prst="roundRect">
              <a:avLst>
                <a:gd name="adj" fmla="val 16667"/>
              </a:avLst>
            </a:prstGeom>
            <a:solidFill>
              <a:srgbClr val="5D14B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6"/>
            <p:cNvSpPr txBox="1"/>
            <p:nvPr/>
          </p:nvSpPr>
          <p:spPr>
            <a:xfrm>
              <a:off x="32967" y="4452280"/>
              <a:ext cx="6679247" cy="609393"/>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a:solidFill>
                    <a:schemeClr val="lt1"/>
                  </a:solidFill>
                  <a:latin typeface="Calibri"/>
                  <a:ea typeface="Calibri"/>
                  <a:cs typeface="Calibri"/>
                  <a:sym typeface="Calibri"/>
                </a:rPr>
                <a:t>Problem diagnostic tools</a:t>
              </a:r>
              <a:r>
                <a:rPr lang="en-US" sz="1700">
                  <a:solidFill>
                    <a:schemeClr val="lt1"/>
                  </a:solidFill>
                  <a:latin typeface="Calibri"/>
                  <a:ea typeface="Calibri"/>
                  <a:cs typeface="Calibri"/>
                  <a:sym typeface="Calibri"/>
                </a:rPr>
                <a:t>: soil quality, nutrition deficiencies etc (Probes, apps, manuals etc)</a:t>
              </a:r>
              <a:endParaRPr sz="1700">
                <a:solidFill>
                  <a:schemeClr val="lt1"/>
                </a:solidFill>
                <a:latin typeface="Calibri"/>
                <a:ea typeface="Calibri"/>
                <a:cs typeface="Calibri"/>
                <a:sym typeface="Calibri"/>
              </a:endParaRPr>
            </a:p>
          </p:txBody>
        </p:sp>
        <p:sp>
          <p:nvSpPr>
            <p:cNvPr id="414" name="Google Shape;414;p36"/>
            <p:cNvSpPr/>
            <p:nvPr/>
          </p:nvSpPr>
          <p:spPr>
            <a:xfrm>
              <a:off x="0" y="5143601"/>
              <a:ext cx="6745181" cy="445257"/>
            </a:xfrm>
            <a:prstGeom prst="roundRect">
              <a:avLst>
                <a:gd name="adj" fmla="val 16667"/>
              </a:avLst>
            </a:prstGeom>
            <a:solidFill>
              <a:srgbClr val="5D14B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6"/>
            <p:cNvSpPr txBox="1"/>
            <p:nvPr/>
          </p:nvSpPr>
          <p:spPr>
            <a:xfrm>
              <a:off x="21736" y="5165337"/>
              <a:ext cx="6701709" cy="401785"/>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dirty="0">
                  <a:solidFill>
                    <a:schemeClr val="lt1"/>
                  </a:solidFill>
                  <a:latin typeface="Calibri"/>
                  <a:ea typeface="Calibri"/>
                  <a:cs typeface="Calibri"/>
                  <a:sym typeface="Calibri"/>
                </a:rPr>
                <a:t>Soil Organic Carbon-Carbon Credits</a:t>
              </a:r>
              <a:endParaRPr sz="1700" dirty="0">
                <a:solidFill>
                  <a:schemeClr val="lt1"/>
                </a:solidFill>
                <a:latin typeface="Calibri"/>
                <a:ea typeface="Calibri"/>
                <a:cs typeface="Calibri"/>
                <a:sym typeface="Calibri"/>
              </a:endParaRPr>
            </a:p>
          </p:txBody>
        </p:sp>
        <p:sp>
          <p:nvSpPr>
            <p:cNvPr id="416" name="Google Shape;416;p36"/>
            <p:cNvSpPr/>
            <p:nvPr/>
          </p:nvSpPr>
          <p:spPr>
            <a:xfrm>
              <a:off x="0" y="5637818"/>
              <a:ext cx="6745181" cy="675327"/>
            </a:xfrm>
            <a:prstGeom prst="roundRect">
              <a:avLst>
                <a:gd name="adj" fmla="val 16667"/>
              </a:avLst>
            </a:prstGeom>
            <a:solidFill>
              <a:srgbClr val="5D14B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6"/>
            <p:cNvSpPr txBox="1"/>
            <p:nvPr/>
          </p:nvSpPr>
          <p:spPr>
            <a:xfrm>
              <a:off x="32967" y="5670785"/>
              <a:ext cx="6679247" cy="609393"/>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Advisories on Crop Nutrient Management </a:t>
              </a:r>
              <a:endParaRPr sz="1700">
                <a:solidFill>
                  <a:schemeClr val="lt1"/>
                </a:solidFill>
                <a:latin typeface="Calibri"/>
                <a:ea typeface="Calibri"/>
                <a:cs typeface="Calibri"/>
                <a:sym typeface="Calibri"/>
              </a:endParaRPr>
            </a:p>
          </p:txBody>
        </p:sp>
      </p:grpSp>
      <p:pic>
        <p:nvPicPr>
          <p:cNvPr id="418" name="Google Shape;418;p36" descr="May be an image of tree and nature"/>
          <p:cNvPicPr preferRelativeResize="0"/>
          <p:nvPr/>
        </p:nvPicPr>
        <p:blipFill rotWithShape="1">
          <a:blip r:embed="rId3">
            <a:alphaModFix/>
          </a:blip>
          <a:srcRect/>
          <a:stretch/>
        </p:blipFill>
        <p:spPr>
          <a:xfrm>
            <a:off x="0" y="1329977"/>
            <a:ext cx="4690858" cy="2833479"/>
          </a:xfrm>
          <a:prstGeom prst="rect">
            <a:avLst/>
          </a:prstGeom>
          <a:noFill/>
          <a:ln>
            <a:noFill/>
          </a:ln>
        </p:spPr>
      </p:pic>
      <p:sp>
        <p:nvSpPr>
          <p:cNvPr id="419" name="Google Shape;419;p36"/>
          <p:cNvSpPr txBox="1"/>
          <p:nvPr/>
        </p:nvSpPr>
        <p:spPr>
          <a:xfrm>
            <a:off x="1442941" y="4190229"/>
            <a:ext cx="1670305" cy="323557"/>
          </a:xfrm>
          <a:prstGeom prst="rect">
            <a:avLst/>
          </a:prstGeom>
          <a:solidFill>
            <a:srgbClr val="5D14B7"/>
          </a:solid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Soil Quality Index</a:t>
            </a:r>
            <a:endParaRPr/>
          </a:p>
        </p:txBody>
      </p:sp>
      <p:sp>
        <p:nvSpPr>
          <p:cNvPr id="420" name="Google Shape;420;p36"/>
          <p:cNvSpPr txBox="1"/>
          <p:nvPr/>
        </p:nvSpPr>
        <p:spPr>
          <a:xfrm>
            <a:off x="87377" y="4886581"/>
            <a:ext cx="1296861" cy="225083"/>
          </a:xfrm>
          <a:prstGeom prst="rect">
            <a:avLst/>
          </a:prstGeom>
          <a:solidFill>
            <a:srgbClr val="5D14B7"/>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Physical Factors</a:t>
            </a:r>
            <a:endParaRPr/>
          </a:p>
        </p:txBody>
      </p:sp>
      <p:sp>
        <p:nvSpPr>
          <p:cNvPr id="421" name="Google Shape;421;p36"/>
          <p:cNvSpPr txBox="1"/>
          <p:nvPr/>
        </p:nvSpPr>
        <p:spPr>
          <a:xfrm>
            <a:off x="1629664" y="4900648"/>
            <a:ext cx="1296861" cy="225083"/>
          </a:xfrm>
          <a:prstGeom prst="rect">
            <a:avLst/>
          </a:prstGeom>
          <a:solidFill>
            <a:srgbClr val="5D14B7"/>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 Chemical Factors</a:t>
            </a:r>
            <a:endParaRPr/>
          </a:p>
        </p:txBody>
      </p:sp>
      <p:sp>
        <p:nvSpPr>
          <p:cNvPr id="422" name="Google Shape;422;p36"/>
          <p:cNvSpPr txBox="1"/>
          <p:nvPr/>
        </p:nvSpPr>
        <p:spPr>
          <a:xfrm>
            <a:off x="3240439" y="4900649"/>
            <a:ext cx="1296861" cy="211015"/>
          </a:xfrm>
          <a:prstGeom prst="rect">
            <a:avLst/>
          </a:prstGeom>
          <a:solidFill>
            <a:srgbClr val="5D14B7"/>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Biological Factors</a:t>
            </a:r>
            <a:endParaRPr/>
          </a:p>
        </p:txBody>
      </p:sp>
      <p:sp>
        <p:nvSpPr>
          <p:cNvPr id="423" name="Google Shape;423;p36"/>
          <p:cNvSpPr txBox="1"/>
          <p:nvPr/>
        </p:nvSpPr>
        <p:spPr>
          <a:xfrm>
            <a:off x="87378" y="5364882"/>
            <a:ext cx="1310540" cy="1292662"/>
          </a:xfrm>
          <a:prstGeom prst="rect">
            <a:avLst/>
          </a:prstGeom>
          <a:noFill/>
          <a:ln>
            <a:noFill/>
          </a:ln>
        </p:spPr>
        <p:txBody>
          <a:bodyPr spcFirstLastPara="1" wrap="square" lIns="0" tIns="0" rIns="0" bIns="0" anchor="t" anchorCtr="0">
            <a:spAutoFit/>
          </a:bodyPr>
          <a:lstStyle/>
          <a:p>
            <a:pPr marL="171450" marR="0" lvl="0" indent="-171450" algn="l" rtl="0">
              <a:spcBef>
                <a:spcPts val="0"/>
              </a:spcBef>
              <a:spcAft>
                <a:spcPts val="0"/>
              </a:spcAft>
              <a:buClr>
                <a:schemeClr val="lt1"/>
              </a:buClr>
              <a:buSzPts val="1400"/>
              <a:buFont typeface="Arial"/>
              <a:buChar char="•"/>
            </a:pPr>
            <a:r>
              <a:rPr lang="en-US" sz="1400" dirty="0">
                <a:solidFill>
                  <a:srgbClr val="7030A0"/>
                </a:solidFill>
                <a:latin typeface="Calibri"/>
                <a:ea typeface="Calibri"/>
                <a:cs typeface="Calibri"/>
                <a:sym typeface="Calibri"/>
              </a:rPr>
              <a:t>Soil Structure</a:t>
            </a:r>
            <a:endParaRPr dirty="0">
              <a:solidFill>
                <a:srgbClr val="7030A0"/>
              </a:solidFill>
            </a:endParaRPr>
          </a:p>
          <a:p>
            <a:pPr marL="171450" marR="0" lvl="0" indent="-171450" algn="l" rtl="0">
              <a:spcBef>
                <a:spcPts val="0"/>
              </a:spcBef>
              <a:spcAft>
                <a:spcPts val="0"/>
              </a:spcAft>
              <a:buClr>
                <a:schemeClr val="lt1"/>
              </a:buClr>
              <a:buSzPts val="1400"/>
              <a:buFont typeface="Arial"/>
              <a:buChar char="•"/>
            </a:pPr>
            <a:r>
              <a:rPr lang="en-US" sz="1400" dirty="0">
                <a:solidFill>
                  <a:srgbClr val="7030A0"/>
                </a:solidFill>
                <a:latin typeface="Calibri"/>
                <a:ea typeface="Calibri"/>
                <a:cs typeface="Calibri"/>
                <a:sym typeface="Calibri"/>
              </a:rPr>
              <a:t>Aggregate stability</a:t>
            </a:r>
            <a:endParaRPr dirty="0">
              <a:solidFill>
                <a:srgbClr val="7030A0"/>
              </a:solidFill>
            </a:endParaRPr>
          </a:p>
          <a:p>
            <a:pPr marL="171450" marR="0" lvl="0" indent="-171450" algn="l" rtl="0">
              <a:spcBef>
                <a:spcPts val="0"/>
              </a:spcBef>
              <a:spcAft>
                <a:spcPts val="0"/>
              </a:spcAft>
              <a:buClr>
                <a:schemeClr val="lt1"/>
              </a:buClr>
              <a:buSzPts val="1400"/>
              <a:buFont typeface="Arial"/>
              <a:buChar char="•"/>
            </a:pPr>
            <a:r>
              <a:rPr lang="en-US" sz="1400" dirty="0">
                <a:solidFill>
                  <a:srgbClr val="7030A0"/>
                </a:solidFill>
                <a:latin typeface="Calibri"/>
                <a:ea typeface="Calibri"/>
                <a:cs typeface="Calibri"/>
                <a:sym typeface="Calibri"/>
              </a:rPr>
              <a:t>Water holding capacity</a:t>
            </a:r>
            <a:endParaRPr dirty="0">
              <a:solidFill>
                <a:srgbClr val="7030A0"/>
              </a:solidFill>
            </a:endParaRPr>
          </a:p>
          <a:p>
            <a:pPr marL="171450" marR="0" lvl="0" indent="-82550" algn="l" rtl="0">
              <a:spcBef>
                <a:spcPts val="0"/>
              </a:spcBef>
              <a:spcAft>
                <a:spcPts val="0"/>
              </a:spcAft>
              <a:buClr>
                <a:schemeClr val="dk1"/>
              </a:buClr>
              <a:buSzPts val="1400"/>
              <a:buFont typeface="Arial"/>
              <a:buNone/>
            </a:pPr>
            <a:endParaRPr sz="1400" dirty="0">
              <a:solidFill>
                <a:srgbClr val="7030A0"/>
              </a:solidFill>
              <a:latin typeface="Calibri"/>
              <a:ea typeface="Calibri"/>
              <a:cs typeface="Calibri"/>
              <a:sym typeface="Calibri"/>
            </a:endParaRPr>
          </a:p>
        </p:txBody>
      </p:sp>
      <p:sp>
        <p:nvSpPr>
          <p:cNvPr id="424" name="Google Shape;424;p36"/>
          <p:cNvSpPr txBox="1"/>
          <p:nvPr/>
        </p:nvSpPr>
        <p:spPr>
          <a:xfrm>
            <a:off x="1577799" y="5350814"/>
            <a:ext cx="1310540" cy="1077218"/>
          </a:xfrm>
          <a:prstGeom prst="rect">
            <a:avLst/>
          </a:prstGeom>
          <a:noFill/>
          <a:ln>
            <a:noFill/>
          </a:ln>
        </p:spPr>
        <p:txBody>
          <a:bodyPr spcFirstLastPara="1" wrap="square" lIns="0" tIns="0" rIns="0" bIns="0" anchor="t" anchorCtr="0">
            <a:spAutoFit/>
          </a:bodyPr>
          <a:lstStyle/>
          <a:p>
            <a:pPr marL="171450" marR="0" lvl="0" indent="-171450" algn="l" rtl="0">
              <a:spcBef>
                <a:spcPts val="0"/>
              </a:spcBef>
              <a:spcAft>
                <a:spcPts val="0"/>
              </a:spcAft>
              <a:buClr>
                <a:schemeClr val="lt1"/>
              </a:buClr>
              <a:buSzPts val="1400"/>
              <a:buFont typeface="Arial"/>
              <a:buChar char="•"/>
            </a:pPr>
            <a:r>
              <a:rPr lang="en-US" sz="1400">
                <a:solidFill>
                  <a:srgbClr val="7030A0"/>
                </a:solidFill>
                <a:latin typeface="Calibri"/>
                <a:ea typeface="Calibri"/>
                <a:cs typeface="Calibri"/>
                <a:sym typeface="Calibri"/>
              </a:rPr>
              <a:t>EC</a:t>
            </a:r>
            <a:endParaRPr>
              <a:solidFill>
                <a:srgbClr val="7030A0"/>
              </a:solidFill>
            </a:endParaRPr>
          </a:p>
          <a:p>
            <a:pPr marL="171450" marR="0" lvl="0" indent="-171450" algn="l" rtl="0">
              <a:spcBef>
                <a:spcPts val="0"/>
              </a:spcBef>
              <a:spcAft>
                <a:spcPts val="0"/>
              </a:spcAft>
              <a:buClr>
                <a:schemeClr val="lt1"/>
              </a:buClr>
              <a:buSzPts val="1400"/>
              <a:buFont typeface="Arial"/>
              <a:buChar char="•"/>
            </a:pPr>
            <a:r>
              <a:rPr lang="en-US" sz="1400">
                <a:solidFill>
                  <a:srgbClr val="7030A0"/>
                </a:solidFill>
                <a:latin typeface="Calibri"/>
                <a:ea typeface="Calibri"/>
                <a:cs typeface="Calibri"/>
                <a:sym typeface="Calibri"/>
              </a:rPr>
              <a:t>pH</a:t>
            </a:r>
            <a:endParaRPr>
              <a:solidFill>
                <a:srgbClr val="7030A0"/>
              </a:solidFill>
            </a:endParaRPr>
          </a:p>
          <a:p>
            <a:pPr marL="171450" marR="0" lvl="0" indent="-171450" algn="l" rtl="0">
              <a:spcBef>
                <a:spcPts val="0"/>
              </a:spcBef>
              <a:spcAft>
                <a:spcPts val="0"/>
              </a:spcAft>
              <a:buClr>
                <a:schemeClr val="lt1"/>
              </a:buClr>
              <a:buSzPts val="1400"/>
              <a:buFont typeface="Arial"/>
              <a:buChar char="•"/>
            </a:pPr>
            <a:r>
              <a:rPr lang="en-US" sz="1400">
                <a:solidFill>
                  <a:srgbClr val="7030A0"/>
                </a:solidFill>
                <a:latin typeface="Calibri"/>
                <a:ea typeface="Calibri"/>
                <a:cs typeface="Calibri"/>
                <a:sym typeface="Calibri"/>
              </a:rPr>
              <a:t>Available Nutrients</a:t>
            </a:r>
            <a:endParaRPr sz="1400">
              <a:solidFill>
                <a:srgbClr val="7030A0"/>
              </a:solidFill>
              <a:latin typeface="Calibri"/>
              <a:ea typeface="Calibri"/>
              <a:cs typeface="Calibri"/>
              <a:sym typeface="Calibri"/>
            </a:endParaRPr>
          </a:p>
          <a:p>
            <a:pPr marL="171450" marR="0" lvl="0" indent="-82550" algn="l" rtl="0">
              <a:spcBef>
                <a:spcPts val="0"/>
              </a:spcBef>
              <a:spcAft>
                <a:spcPts val="0"/>
              </a:spcAft>
              <a:buClr>
                <a:schemeClr val="dk1"/>
              </a:buClr>
              <a:buSzPts val="1400"/>
              <a:buFont typeface="Arial"/>
              <a:buNone/>
            </a:pPr>
            <a:endParaRPr sz="1400">
              <a:solidFill>
                <a:srgbClr val="7030A0"/>
              </a:solidFill>
              <a:latin typeface="Calibri"/>
              <a:ea typeface="Calibri"/>
              <a:cs typeface="Calibri"/>
              <a:sym typeface="Calibri"/>
            </a:endParaRPr>
          </a:p>
        </p:txBody>
      </p:sp>
      <p:sp>
        <p:nvSpPr>
          <p:cNvPr id="425" name="Google Shape;425;p36"/>
          <p:cNvSpPr txBox="1"/>
          <p:nvPr/>
        </p:nvSpPr>
        <p:spPr>
          <a:xfrm>
            <a:off x="3133765" y="5350814"/>
            <a:ext cx="1310540" cy="1077218"/>
          </a:xfrm>
          <a:prstGeom prst="rect">
            <a:avLst/>
          </a:prstGeom>
          <a:noFill/>
          <a:ln>
            <a:noFill/>
          </a:ln>
        </p:spPr>
        <p:txBody>
          <a:bodyPr spcFirstLastPara="1" wrap="square" lIns="0" tIns="0" rIns="0" bIns="0" anchor="t" anchorCtr="0">
            <a:spAutoFit/>
          </a:bodyPr>
          <a:lstStyle/>
          <a:p>
            <a:pPr marL="171450" marR="0" lvl="0" indent="-171450" algn="l" rtl="0">
              <a:spcBef>
                <a:spcPts val="0"/>
              </a:spcBef>
              <a:spcAft>
                <a:spcPts val="0"/>
              </a:spcAft>
              <a:buClr>
                <a:schemeClr val="lt1"/>
              </a:buClr>
              <a:buSzPts val="1400"/>
              <a:buFont typeface="Arial"/>
              <a:buChar char="•"/>
            </a:pPr>
            <a:r>
              <a:rPr lang="en-US" sz="1400">
                <a:solidFill>
                  <a:srgbClr val="7030A0"/>
                </a:solidFill>
                <a:latin typeface="Calibri"/>
                <a:ea typeface="Calibri"/>
                <a:cs typeface="Calibri"/>
                <a:sym typeface="Calibri"/>
              </a:rPr>
              <a:t>Organic matter</a:t>
            </a:r>
            <a:endParaRPr>
              <a:solidFill>
                <a:srgbClr val="7030A0"/>
              </a:solidFill>
            </a:endParaRPr>
          </a:p>
          <a:p>
            <a:pPr marL="171450" marR="0" lvl="0" indent="-171450" algn="l" rtl="0">
              <a:spcBef>
                <a:spcPts val="0"/>
              </a:spcBef>
              <a:spcAft>
                <a:spcPts val="0"/>
              </a:spcAft>
              <a:buClr>
                <a:schemeClr val="lt1"/>
              </a:buClr>
              <a:buSzPts val="1400"/>
              <a:buFont typeface="Arial"/>
              <a:buChar char="•"/>
            </a:pPr>
            <a:r>
              <a:rPr lang="en-US" sz="1400">
                <a:solidFill>
                  <a:srgbClr val="7030A0"/>
                </a:solidFill>
                <a:latin typeface="Calibri"/>
                <a:ea typeface="Calibri"/>
                <a:cs typeface="Calibri"/>
                <a:sym typeface="Calibri"/>
              </a:rPr>
              <a:t>Microbial diversity</a:t>
            </a:r>
            <a:endParaRPr>
              <a:solidFill>
                <a:srgbClr val="7030A0"/>
              </a:solidFill>
            </a:endParaRPr>
          </a:p>
          <a:p>
            <a:pPr marL="171450" marR="0" lvl="0" indent="-171450" algn="l" rtl="0">
              <a:spcBef>
                <a:spcPts val="0"/>
              </a:spcBef>
              <a:spcAft>
                <a:spcPts val="0"/>
              </a:spcAft>
              <a:buClr>
                <a:schemeClr val="lt1"/>
              </a:buClr>
              <a:buSzPts val="1400"/>
              <a:buFont typeface="Arial"/>
              <a:buChar char="•"/>
            </a:pPr>
            <a:r>
              <a:rPr lang="en-US" sz="1400">
                <a:solidFill>
                  <a:srgbClr val="7030A0"/>
                </a:solidFill>
                <a:latin typeface="Calibri"/>
                <a:ea typeface="Calibri"/>
                <a:cs typeface="Calibri"/>
                <a:sym typeface="Calibri"/>
              </a:rPr>
              <a:t>Soil fauna</a:t>
            </a:r>
            <a:endParaRPr>
              <a:solidFill>
                <a:srgbClr val="7030A0"/>
              </a:solidFill>
            </a:endParaRPr>
          </a:p>
          <a:p>
            <a:pPr marL="171450" marR="0" lvl="0" indent="-82550" algn="l" rtl="0">
              <a:spcBef>
                <a:spcPts val="0"/>
              </a:spcBef>
              <a:spcAft>
                <a:spcPts val="0"/>
              </a:spcAft>
              <a:buClr>
                <a:schemeClr val="dk1"/>
              </a:buClr>
              <a:buSzPts val="1400"/>
              <a:buFont typeface="Arial"/>
              <a:buNone/>
            </a:pPr>
            <a:endParaRPr sz="1400">
              <a:solidFill>
                <a:srgbClr val="7030A0"/>
              </a:solidFill>
              <a:latin typeface="Calibri"/>
              <a:ea typeface="Calibri"/>
              <a:cs typeface="Calibri"/>
              <a:sym typeface="Calibri"/>
            </a:endParaRPr>
          </a:p>
        </p:txBody>
      </p:sp>
      <p:cxnSp>
        <p:nvCxnSpPr>
          <p:cNvPr id="426" name="Google Shape;426;p36"/>
          <p:cNvCxnSpPr/>
          <p:nvPr/>
        </p:nvCxnSpPr>
        <p:spPr>
          <a:xfrm>
            <a:off x="841644" y="4638897"/>
            <a:ext cx="3046387" cy="0"/>
          </a:xfrm>
          <a:prstGeom prst="straightConnector1">
            <a:avLst/>
          </a:prstGeom>
          <a:noFill/>
          <a:ln w="12700" cap="flat" cmpd="sng">
            <a:solidFill>
              <a:schemeClr val="accent1"/>
            </a:solidFill>
            <a:prstDash val="solid"/>
            <a:round/>
            <a:headEnd type="none" w="sm" len="sm"/>
            <a:tailEnd type="none" w="sm" len="sm"/>
          </a:ln>
        </p:spPr>
      </p:cxnSp>
      <p:cxnSp>
        <p:nvCxnSpPr>
          <p:cNvPr id="427" name="Google Shape;427;p36"/>
          <p:cNvCxnSpPr>
            <a:stCxn id="421" idx="0"/>
            <a:endCxn id="419" idx="2"/>
          </p:cNvCxnSpPr>
          <p:nvPr/>
        </p:nvCxnSpPr>
        <p:spPr>
          <a:xfrm rot="10800000">
            <a:off x="2278095" y="4513648"/>
            <a:ext cx="0" cy="387000"/>
          </a:xfrm>
          <a:prstGeom prst="straightConnector1">
            <a:avLst/>
          </a:prstGeom>
          <a:noFill/>
          <a:ln w="12700" cap="flat" cmpd="sng">
            <a:solidFill>
              <a:schemeClr val="accent1"/>
            </a:solidFill>
            <a:prstDash val="solid"/>
            <a:round/>
            <a:headEnd type="none" w="sm" len="sm"/>
            <a:tailEnd type="none" w="sm" len="sm"/>
          </a:ln>
        </p:spPr>
      </p:cxnSp>
      <p:cxnSp>
        <p:nvCxnSpPr>
          <p:cNvPr id="428" name="Google Shape;428;p36"/>
          <p:cNvCxnSpPr/>
          <p:nvPr/>
        </p:nvCxnSpPr>
        <p:spPr>
          <a:xfrm>
            <a:off x="841644" y="4638897"/>
            <a:ext cx="0" cy="261751"/>
          </a:xfrm>
          <a:prstGeom prst="straightConnector1">
            <a:avLst/>
          </a:prstGeom>
          <a:noFill/>
          <a:ln w="12700" cap="flat" cmpd="sng">
            <a:solidFill>
              <a:schemeClr val="accent1"/>
            </a:solidFill>
            <a:prstDash val="solid"/>
            <a:round/>
            <a:headEnd type="none" w="sm" len="sm"/>
            <a:tailEnd type="none" w="sm" len="sm"/>
          </a:ln>
        </p:spPr>
      </p:cxnSp>
      <p:cxnSp>
        <p:nvCxnSpPr>
          <p:cNvPr id="429" name="Google Shape;429;p36"/>
          <p:cNvCxnSpPr/>
          <p:nvPr/>
        </p:nvCxnSpPr>
        <p:spPr>
          <a:xfrm>
            <a:off x="3867214" y="4638897"/>
            <a:ext cx="0" cy="261751"/>
          </a:xfrm>
          <a:prstGeom prst="straightConnector1">
            <a:avLst/>
          </a:prstGeom>
          <a:noFill/>
          <a:ln w="12700"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4687" y="244856"/>
            <a:ext cx="4022090" cy="696595"/>
          </a:xfrm>
          <a:prstGeom prst="rect">
            <a:avLst/>
          </a:prstGeom>
        </p:spPr>
        <p:txBody>
          <a:bodyPr vert="horz" wrap="square" lIns="0" tIns="12700" rIns="0" bIns="0" rtlCol="0">
            <a:spAutoFit/>
          </a:bodyPr>
          <a:lstStyle/>
          <a:p>
            <a:pPr marL="12700">
              <a:lnSpc>
                <a:spcPct val="100000"/>
              </a:lnSpc>
              <a:spcBef>
                <a:spcPts val="100"/>
              </a:spcBef>
            </a:pPr>
            <a:r>
              <a:rPr sz="4400" spc="-70" dirty="0">
                <a:solidFill>
                  <a:srgbClr val="000000"/>
                </a:solidFill>
              </a:rPr>
              <a:t>Nutrient</a:t>
            </a:r>
            <a:r>
              <a:rPr sz="4400" spc="-270" dirty="0">
                <a:solidFill>
                  <a:srgbClr val="000000"/>
                </a:solidFill>
              </a:rPr>
              <a:t> </a:t>
            </a:r>
            <a:r>
              <a:rPr sz="4400" spc="-204" dirty="0">
                <a:solidFill>
                  <a:srgbClr val="000000"/>
                </a:solidFill>
              </a:rPr>
              <a:t>recycling</a:t>
            </a:r>
            <a:endParaRPr sz="4400"/>
          </a:p>
        </p:txBody>
      </p:sp>
      <p:sp>
        <p:nvSpPr>
          <p:cNvPr id="3" name="object 3"/>
          <p:cNvSpPr txBox="1"/>
          <p:nvPr/>
        </p:nvSpPr>
        <p:spPr>
          <a:xfrm>
            <a:off x="424687" y="1040384"/>
            <a:ext cx="5084121" cy="5199372"/>
          </a:xfrm>
          <a:prstGeom prst="rect">
            <a:avLst/>
          </a:prstGeom>
        </p:spPr>
        <p:txBody>
          <a:bodyPr vert="horz" wrap="square" lIns="0" tIns="10160" rIns="0" bIns="0" rtlCol="0">
            <a:spAutoFit/>
          </a:bodyPr>
          <a:lstStyle/>
          <a:p>
            <a:pPr marL="390525" marR="175260" indent="-342900" algn="just">
              <a:buFont typeface="Arial"/>
              <a:buChar char="•"/>
              <a:tabLst>
                <a:tab pos="391160" algn="l"/>
              </a:tabLst>
            </a:pPr>
            <a:r>
              <a:rPr sz="1600" spc="-5" dirty="0">
                <a:solidFill>
                  <a:srgbClr val="082A75"/>
                </a:solidFill>
                <a:latin typeface="Carlito"/>
                <a:cs typeface="Carlito"/>
              </a:rPr>
              <a:t>Of the 50 to 70 elements that are found in living things, only 15 or so account for the  major portion of living biomass</a:t>
            </a:r>
            <a:endParaRPr lang="en-US" sz="1600" spc="-5" dirty="0">
              <a:solidFill>
                <a:srgbClr val="082A75"/>
              </a:solidFill>
              <a:latin typeface="Carlito"/>
              <a:cs typeface="Carlito"/>
            </a:endParaRPr>
          </a:p>
          <a:p>
            <a:pPr marL="390525" marR="175260" indent="-342900" algn="just">
              <a:buFont typeface="Arial"/>
              <a:buChar char="•"/>
              <a:tabLst>
                <a:tab pos="391160" algn="l"/>
              </a:tabLst>
            </a:pPr>
            <a:endParaRPr lang="en-IN" sz="1600" spc="-5" dirty="0">
              <a:solidFill>
                <a:srgbClr val="082A75"/>
              </a:solidFill>
              <a:latin typeface="Carlito"/>
              <a:cs typeface="Carlito"/>
            </a:endParaRPr>
          </a:p>
          <a:p>
            <a:pPr marL="390525" marR="175260" indent="-342900" algn="just">
              <a:buFont typeface="Arial"/>
              <a:buChar char="•"/>
              <a:tabLst>
                <a:tab pos="391160" algn="l"/>
              </a:tabLst>
            </a:pPr>
            <a:endParaRPr lang="en-IN" sz="1600" spc="-5" dirty="0">
              <a:solidFill>
                <a:srgbClr val="082A75"/>
              </a:solidFill>
              <a:latin typeface="Carlito"/>
              <a:cs typeface="Carlito"/>
            </a:endParaRPr>
          </a:p>
          <a:p>
            <a:pPr marL="390525" marR="175260" indent="-342900" algn="just">
              <a:buFont typeface="Arial"/>
              <a:buChar char="•"/>
              <a:tabLst>
                <a:tab pos="391160" algn="l"/>
              </a:tabLst>
            </a:pPr>
            <a:endParaRPr lang="en-IN" sz="1600" spc="-5" dirty="0">
              <a:solidFill>
                <a:srgbClr val="082A75"/>
              </a:solidFill>
              <a:latin typeface="Carlito"/>
              <a:cs typeface="Carlito"/>
            </a:endParaRPr>
          </a:p>
          <a:p>
            <a:pPr marL="390525" marR="175260" indent="-342900" algn="just">
              <a:buFont typeface="Arial"/>
              <a:buChar char="•"/>
              <a:tabLst>
                <a:tab pos="391160" algn="l"/>
              </a:tabLst>
            </a:pPr>
            <a:endParaRPr lang="en-IN" sz="1600" spc="-5" dirty="0">
              <a:solidFill>
                <a:srgbClr val="082A75"/>
              </a:solidFill>
              <a:latin typeface="Carlito"/>
              <a:cs typeface="Carlito"/>
            </a:endParaRPr>
          </a:p>
          <a:p>
            <a:pPr marL="390525" marR="175260" indent="-342900" algn="just">
              <a:buFont typeface="Arial"/>
              <a:buChar char="•"/>
              <a:tabLst>
                <a:tab pos="391160" algn="l"/>
              </a:tabLst>
            </a:pPr>
            <a:endParaRPr lang="en-IN" sz="1600" spc="-5" dirty="0">
              <a:solidFill>
                <a:srgbClr val="082A75"/>
              </a:solidFill>
              <a:latin typeface="Carlito"/>
              <a:cs typeface="Carlito"/>
            </a:endParaRPr>
          </a:p>
          <a:p>
            <a:pPr marL="390525" marR="175260" indent="-342900" algn="just">
              <a:buFont typeface="Arial"/>
              <a:buChar char="•"/>
              <a:tabLst>
                <a:tab pos="391160" algn="l"/>
              </a:tabLst>
            </a:pPr>
            <a:endParaRPr lang="en-IN" sz="1600" spc="-5" dirty="0">
              <a:solidFill>
                <a:srgbClr val="082A75"/>
              </a:solidFill>
              <a:latin typeface="Carlito"/>
              <a:cs typeface="Carlito"/>
            </a:endParaRPr>
          </a:p>
          <a:p>
            <a:pPr marL="390525" marR="175260" indent="-342900" algn="just">
              <a:buFont typeface="Arial"/>
              <a:buChar char="•"/>
              <a:tabLst>
                <a:tab pos="391160" algn="l"/>
              </a:tabLst>
            </a:pPr>
            <a:endParaRPr lang="en-IN" sz="1600" spc="-5" dirty="0">
              <a:solidFill>
                <a:srgbClr val="082A75"/>
              </a:solidFill>
              <a:latin typeface="Carlito"/>
              <a:cs typeface="Carlito"/>
            </a:endParaRPr>
          </a:p>
          <a:p>
            <a:pPr marL="390525" marR="175260" indent="-342900" algn="just">
              <a:buFont typeface="Arial"/>
              <a:buChar char="•"/>
              <a:tabLst>
                <a:tab pos="391160" algn="l"/>
              </a:tabLst>
            </a:pPr>
            <a:endParaRPr lang="en-IN" sz="1600" spc="-5" dirty="0">
              <a:solidFill>
                <a:srgbClr val="082A75"/>
              </a:solidFill>
              <a:latin typeface="Carlito"/>
              <a:cs typeface="Carlito"/>
            </a:endParaRPr>
          </a:p>
          <a:p>
            <a:pPr marL="390525" marR="175260" indent="-342900" algn="just">
              <a:buFont typeface="Arial"/>
              <a:buChar char="•"/>
              <a:tabLst>
                <a:tab pos="391160" algn="l"/>
              </a:tabLst>
            </a:pPr>
            <a:endParaRPr lang="en-IN" sz="1600" spc="-5" dirty="0">
              <a:solidFill>
                <a:srgbClr val="082A75"/>
              </a:solidFill>
              <a:latin typeface="Carlito"/>
              <a:cs typeface="Carlito"/>
            </a:endParaRPr>
          </a:p>
          <a:p>
            <a:pPr marL="390525" marR="175260" indent="-342900" algn="just">
              <a:buFont typeface="Arial"/>
              <a:buChar char="•"/>
              <a:tabLst>
                <a:tab pos="391160" algn="l"/>
              </a:tabLst>
            </a:pPr>
            <a:endParaRPr sz="1400" dirty="0">
              <a:latin typeface="Carlito"/>
              <a:cs typeface="Carlito"/>
            </a:endParaRPr>
          </a:p>
          <a:p>
            <a:pPr marL="241300" marR="5080" indent="-228600">
              <a:lnSpc>
                <a:spcPct val="80000"/>
              </a:lnSpc>
              <a:buFont typeface="Arial"/>
              <a:buChar char="•"/>
              <a:tabLst>
                <a:tab pos="241300" algn="l"/>
              </a:tabLst>
            </a:pPr>
            <a:r>
              <a:rPr sz="1600" spc="-5" dirty="0">
                <a:solidFill>
                  <a:srgbClr val="082A75"/>
                </a:solidFill>
                <a:latin typeface="Carlito"/>
                <a:cs typeface="Carlito"/>
              </a:rPr>
              <a:t>The cycling of nutrients </a:t>
            </a:r>
            <a:r>
              <a:rPr sz="1600" dirty="0">
                <a:solidFill>
                  <a:srgbClr val="082A75"/>
                </a:solidFill>
                <a:latin typeface="Carlito"/>
                <a:cs typeface="Carlito"/>
              </a:rPr>
              <a:t>in an </a:t>
            </a:r>
            <a:r>
              <a:rPr sz="1600" spc="-20" dirty="0">
                <a:solidFill>
                  <a:srgbClr val="082A75"/>
                </a:solidFill>
                <a:latin typeface="Carlito"/>
                <a:cs typeface="Carlito"/>
              </a:rPr>
              <a:t>ecosystem </a:t>
            </a:r>
            <a:r>
              <a:rPr sz="1600" spc="-15" dirty="0">
                <a:solidFill>
                  <a:srgbClr val="082A75"/>
                </a:solidFill>
                <a:latin typeface="Carlito"/>
                <a:cs typeface="Carlito"/>
              </a:rPr>
              <a:t>are interlinked </a:t>
            </a:r>
            <a:r>
              <a:rPr sz="1600" spc="-10" dirty="0">
                <a:solidFill>
                  <a:srgbClr val="082A75"/>
                </a:solidFill>
                <a:latin typeface="Carlito"/>
                <a:cs typeface="Carlito"/>
              </a:rPr>
              <a:t>by </a:t>
            </a:r>
            <a:r>
              <a:rPr sz="1600" dirty="0">
                <a:solidFill>
                  <a:srgbClr val="082A75"/>
                </a:solidFill>
                <a:latin typeface="Carlito"/>
                <a:cs typeface="Carlito"/>
              </a:rPr>
              <a:t>a </a:t>
            </a:r>
            <a:r>
              <a:rPr sz="1600" spc="-5" dirty="0">
                <a:solidFill>
                  <a:srgbClr val="082A75"/>
                </a:solidFill>
                <a:latin typeface="Carlito"/>
                <a:cs typeface="Carlito"/>
              </a:rPr>
              <a:t>number of </a:t>
            </a:r>
            <a:r>
              <a:rPr sz="1600" spc="-10" dirty="0">
                <a:solidFill>
                  <a:srgbClr val="082A75"/>
                </a:solidFill>
                <a:latin typeface="Carlito"/>
                <a:cs typeface="Carlito"/>
              </a:rPr>
              <a:t>processes that  </a:t>
            </a:r>
            <a:r>
              <a:rPr sz="1600" spc="-15" dirty="0">
                <a:solidFill>
                  <a:srgbClr val="082A75"/>
                </a:solidFill>
                <a:latin typeface="Carlito"/>
                <a:cs typeface="Carlito"/>
              </a:rPr>
              <a:t>move </a:t>
            </a:r>
            <a:r>
              <a:rPr sz="1600" spc="-5" dirty="0">
                <a:solidFill>
                  <a:srgbClr val="082A75"/>
                </a:solidFill>
                <a:latin typeface="Carlito"/>
                <a:cs typeface="Carlito"/>
              </a:rPr>
              <a:t>elements </a:t>
            </a:r>
            <a:r>
              <a:rPr sz="1600" spc="-10" dirty="0">
                <a:solidFill>
                  <a:srgbClr val="082A75"/>
                </a:solidFill>
                <a:latin typeface="Carlito"/>
                <a:cs typeface="Carlito"/>
              </a:rPr>
              <a:t>(atoms) </a:t>
            </a:r>
            <a:r>
              <a:rPr sz="1600" spc="-15" dirty="0">
                <a:solidFill>
                  <a:srgbClr val="082A75"/>
                </a:solidFill>
                <a:latin typeface="Carlito"/>
                <a:cs typeface="Carlito"/>
              </a:rPr>
              <a:t>from </a:t>
            </a:r>
            <a:r>
              <a:rPr sz="1600" dirty="0">
                <a:solidFill>
                  <a:srgbClr val="082A75"/>
                </a:solidFill>
                <a:latin typeface="Carlito"/>
                <a:cs typeface="Carlito"/>
              </a:rPr>
              <a:t>and </a:t>
            </a:r>
            <a:r>
              <a:rPr sz="1600" spc="-10" dirty="0">
                <a:solidFill>
                  <a:srgbClr val="082A75"/>
                </a:solidFill>
                <a:latin typeface="Carlito"/>
                <a:cs typeface="Carlito"/>
              </a:rPr>
              <a:t>through organisms </a:t>
            </a:r>
            <a:r>
              <a:rPr sz="1600" dirty="0">
                <a:solidFill>
                  <a:srgbClr val="082A75"/>
                </a:solidFill>
                <a:latin typeface="Carlito"/>
                <a:cs typeface="Carlito"/>
              </a:rPr>
              <a:t>and </a:t>
            </a:r>
            <a:r>
              <a:rPr sz="1600" spc="-15" dirty="0">
                <a:solidFill>
                  <a:srgbClr val="082A75"/>
                </a:solidFill>
                <a:latin typeface="Carlito"/>
                <a:cs typeface="Carlito"/>
              </a:rPr>
              <a:t>to </a:t>
            </a:r>
            <a:r>
              <a:rPr sz="1600" dirty="0">
                <a:solidFill>
                  <a:srgbClr val="082A75"/>
                </a:solidFill>
                <a:latin typeface="Carlito"/>
                <a:cs typeface="Carlito"/>
              </a:rPr>
              <a:t>and </a:t>
            </a:r>
            <a:r>
              <a:rPr sz="1600" spc="-15" dirty="0">
                <a:solidFill>
                  <a:srgbClr val="082A75"/>
                </a:solidFill>
                <a:latin typeface="Carlito"/>
                <a:cs typeface="Carlito"/>
              </a:rPr>
              <a:t>from </a:t>
            </a:r>
            <a:r>
              <a:rPr sz="1600" dirty="0">
                <a:solidFill>
                  <a:srgbClr val="082A75"/>
                </a:solidFill>
                <a:latin typeface="Carlito"/>
                <a:cs typeface="Carlito"/>
              </a:rPr>
              <a:t>the </a:t>
            </a:r>
            <a:r>
              <a:rPr sz="1600" spc="-10" dirty="0">
                <a:solidFill>
                  <a:srgbClr val="082A75"/>
                </a:solidFill>
                <a:latin typeface="Carlito"/>
                <a:cs typeface="Carlito"/>
              </a:rPr>
              <a:t>atmosphere, </a:t>
            </a:r>
            <a:r>
              <a:rPr sz="1600" spc="-5" dirty="0">
                <a:solidFill>
                  <a:srgbClr val="082A75"/>
                </a:solidFill>
                <a:latin typeface="Carlito"/>
                <a:cs typeface="Carlito"/>
              </a:rPr>
              <a:t>soil  </a:t>
            </a:r>
            <a:r>
              <a:rPr sz="1600" spc="-10" dirty="0">
                <a:solidFill>
                  <a:srgbClr val="082A75"/>
                </a:solidFill>
                <a:latin typeface="Carlito"/>
                <a:cs typeface="Carlito"/>
              </a:rPr>
              <a:t>and/or </a:t>
            </a:r>
            <a:r>
              <a:rPr sz="1600" spc="-15" dirty="0">
                <a:solidFill>
                  <a:srgbClr val="082A75"/>
                </a:solidFill>
                <a:latin typeface="Carlito"/>
                <a:cs typeface="Carlito"/>
              </a:rPr>
              <a:t>rocks, </a:t>
            </a:r>
            <a:r>
              <a:rPr sz="1600" dirty="0">
                <a:solidFill>
                  <a:srgbClr val="082A75"/>
                </a:solidFill>
                <a:latin typeface="Carlito"/>
                <a:cs typeface="Carlito"/>
              </a:rPr>
              <a:t>and</a:t>
            </a:r>
            <a:r>
              <a:rPr sz="1600" spc="-265" dirty="0">
                <a:solidFill>
                  <a:srgbClr val="082A75"/>
                </a:solidFill>
                <a:latin typeface="Carlito"/>
                <a:cs typeface="Carlito"/>
              </a:rPr>
              <a:t> </a:t>
            </a:r>
            <a:r>
              <a:rPr sz="1600" spc="-55" dirty="0">
                <a:solidFill>
                  <a:srgbClr val="082A75"/>
                </a:solidFill>
                <a:latin typeface="Carlito"/>
                <a:cs typeface="Carlito"/>
              </a:rPr>
              <a:t>water.</a:t>
            </a:r>
            <a:endParaRPr sz="1600" dirty="0">
              <a:latin typeface="Carlito"/>
              <a:cs typeface="Carlito"/>
            </a:endParaRPr>
          </a:p>
          <a:p>
            <a:pPr marL="241300" marR="791210" indent="-228600">
              <a:buFont typeface="Arial"/>
              <a:buChar char="•"/>
              <a:tabLst>
                <a:tab pos="241300" algn="l"/>
              </a:tabLst>
            </a:pPr>
            <a:r>
              <a:rPr sz="1600" spc="-5" dirty="0">
                <a:solidFill>
                  <a:srgbClr val="082A75"/>
                </a:solidFill>
                <a:latin typeface="Carlito"/>
                <a:cs typeface="Carlito"/>
              </a:rPr>
              <a:t>Nutrients </a:t>
            </a:r>
            <a:r>
              <a:rPr sz="1600" spc="-10" dirty="0">
                <a:solidFill>
                  <a:srgbClr val="082A75"/>
                </a:solidFill>
                <a:latin typeface="Carlito"/>
                <a:cs typeface="Carlito"/>
              </a:rPr>
              <a:t>can flow between </a:t>
            </a:r>
            <a:r>
              <a:rPr sz="1600" dirty="0">
                <a:solidFill>
                  <a:srgbClr val="082A75"/>
                </a:solidFill>
                <a:latin typeface="Carlito"/>
                <a:cs typeface="Carlito"/>
              </a:rPr>
              <a:t>these </a:t>
            </a:r>
            <a:r>
              <a:rPr sz="1600" spc="-10" dirty="0">
                <a:solidFill>
                  <a:srgbClr val="082A75"/>
                </a:solidFill>
                <a:latin typeface="Carlito"/>
                <a:cs typeface="Carlito"/>
              </a:rPr>
              <a:t>compartments </a:t>
            </a:r>
            <a:r>
              <a:rPr sz="1600" dirty="0">
                <a:solidFill>
                  <a:srgbClr val="082A75"/>
                </a:solidFill>
                <a:latin typeface="Carlito"/>
                <a:cs typeface="Carlito"/>
              </a:rPr>
              <a:t>along a </a:t>
            </a:r>
            <a:r>
              <a:rPr sz="1600" spc="-10" dirty="0">
                <a:solidFill>
                  <a:srgbClr val="082A75"/>
                </a:solidFill>
                <a:latin typeface="Carlito"/>
                <a:cs typeface="Carlito"/>
              </a:rPr>
              <a:t>variety </a:t>
            </a:r>
            <a:r>
              <a:rPr sz="1600" spc="-5" dirty="0">
                <a:solidFill>
                  <a:srgbClr val="082A75"/>
                </a:solidFill>
                <a:latin typeface="Carlito"/>
                <a:cs typeface="Carlito"/>
              </a:rPr>
              <a:t>of </a:t>
            </a:r>
            <a:r>
              <a:rPr sz="1600" spc="-20" dirty="0">
                <a:solidFill>
                  <a:srgbClr val="082A75"/>
                </a:solidFill>
                <a:latin typeface="Carlito"/>
                <a:cs typeface="Carlito"/>
              </a:rPr>
              <a:t>pathways. </a:t>
            </a:r>
            <a:r>
              <a:rPr sz="1600" spc="-5" dirty="0">
                <a:solidFill>
                  <a:srgbClr val="082A75"/>
                </a:solidFill>
                <a:latin typeface="Carlito"/>
                <a:cs typeface="Carlito"/>
              </a:rPr>
              <a:t>These  </a:t>
            </a:r>
            <a:r>
              <a:rPr sz="1600" spc="-20" dirty="0">
                <a:solidFill>
                  <a:srgbClr val="082A75"/>
                </a:solidFill>
                <a:latin typeface="Carlito"/>
                <a:cs typeface="Carlito"/>
              </a:rPr>
              <a:t>pathways </a:t>
            </a:r>
            <a:r>
              <a:rPr sz="1600" spc="-10" dirty="0">
                <a:solidFill>
                  <a:srgbClr val="082A75"/>
                </a:solidFill>
                <a:latin typeface="Carlito"/>
                <a:cs typeface="Carlito"/>
              </a:rPr>
              <a:t>can </a:t>
            </a:r>
            <a:r>
              <a:rPr sz="1600" spc="-5" dirty="0">
                <a:solidFill>
                  <a:srgbClr val="082A75"/>
                </a:solidFill>
                <a:latin typeface="Carlito"/>
                <a:cs typeface="Carlito"/>
              </a:rPr>
              <a:t>be chemical </a:t>
            </a:r>
            <a:r>
              <a:rPr sz="1600" spc="-10" dirty="0">
                <a:solidFill>
                  <a:srgbClr val="082A75"/>
                </a:solidFill>
                <a:latin typeface="Carlito"/>
                <a:cs typeface="Carlito"/>
              </a:rPr>
              <a:t>processes </a:t>
            </a:r>
            <a:r>
              <a:rPr sz="1600" spc="-5" dirty="0">
                <a:solidFill>
                  <a:srgbClr val="082A75"/>
                </a:solidFill>
                <a:latin typeface="Carlito"/>
                <a:cs typeface="Carlito"/>
              </a:rPr>
              <a:t>or </a:t>
            </a:r>
            <a:r>
              <a:rPr sz="1600" spc="-10" dirty="0">
                <a:solidFill>
                  <a:srgbClr val="082A75"/>
                </a:solidFill>
                <a:latin typeface="Carlito"/>
                <a:cs typeface="Carlito"/>
              </a:rPr>
              <a:t>biological</a:t>
            </a:r>
            <a:r>
              <a:rPr sz="1600" spc="-70" dirty="0">
                <a:solidFill>
                  <a:srgbClr val="082A75"/>
                </a:solidFill>
                <a:latin typeface="Carlito"/>
                <a:cs typeface="Carlito"/>
              </a:rPr>
              <a:t> </a:t>
            </a:r>
            <a:r>
              <a:rPr sz="1600" spc="-10" dirty="0">
                <a:solidFill>
                  <a:srgbClr val="082A75"/>
                </a:solidFill>
                <a:latin typeface="Carlito"/>
                <a:cs typeface="Carlito"/>
              </a:rPr>
              <a:t>processes.</a:t>
            </a:r>
            <a:endParaRPr lang="en-US" sz="1600" spc="-10" dirty="0">
              <a:solidFill>
                <a:srgbClr val="082A75"/>
              </a:solidFill>
              <a:latin typeface="Carlito"/>
              <a:cs typeface="Carlito"/>
            </a:endParaRPr>
          </a:p>
          <a:p>
            <a:pPr marL="241300" marR="791210" indent="-228600">
              <a:buFont typeface="Arial"/>
              <a:buChar char="•"/>
              <a:tabLst>
                <a:tab pos="241300" algn="l"/>
              </a:tabLst>
            </a:pPr>
            <a:r>
              <a:rPr lang="en-IN" sz="1600" spc="-10" dirty="0">
                <a:solidFill>
                  <a:srgbClr val="082A75"/>
                </a:solidFill>
                <a:latin typeface="Carlito"/>
                <a:cs typeface="Carlito"/>
              </a:rPr>
              <a:t>Soil structure, chemical and biological properties becomes critical</a:t>
            </a:r>
            <a:endParaRPr sz="1600" dirty="0">
              <a:latin typeface="Carlito"/>
              <a:cs typeface="Carlito"/>
            </a:endParaRPr>
          </a:p>
        </p:txBody>
      </p:sp>
      <p:pic>
        <p:nvPicPr>
          <p:cNvPr id="7" name="Picture 6" descr="Graphical user interface, diagram, application&#10;&#10;Description automatically generated">
            <a:extLst>
              <a:ext uri="{FF2B5EF4-FFF2-40B4-BE49-F238E27FC236}">
                <a16:creationId xmlns:a16="http://schemas.microsoft.com/office/drawing/2014/main" xmlns="" id="{AE11A103-DB77-514A-9D3F-BEA8B8651325}"/>
              </a:ext>
            </a:extLst>
          </p:cNvPr>
          <p:cNvPicPr>
            <a:picLocks noChangeAspect="1"/>
          </p:cNvPicPr>
          <p:nvPr/>
        </p:nvPicPr>
        <p:blipFill rotWithShape="1">
          <a:blip r:embed="rId2"/>
          <a:srcRect l="31053" t="13269" r="3493" b="7674"/>
          <a:stretch/>
        </p:blipFill>
        <p:spPr>
          <a:xfrm>
            <a:off x="6842761" y="674912"/>
            <a:ext cx="5084121" cy="5504400"/>
          </a:xfrm>
          <a:prstGeom prst="rect">
            <a:avLst/>
          </a:prstGeom>
        </p:spPr>
      </p:pic>
      <p:sp>
        <p:nvSpPr>
          <p:cNvPr id="8" name="Rectangle 7">
            <a:extLst>
              <a:ext uri="{FF2B5EF4-FFF2-40B4-BE49-F238E27FC236}">
                <a16:creationId xmlns:a16="http://schemas.microsoft.com/office/drawing/2014/main" xmlns="" id="{AB164599-DFD3-A441-ADEF-9B8351FF3A92}"/>
              </a:ext>
            </a:extLst>
          </p:cNvPr>
          <p:cNvSpPr/>
          <p:nvPr/>
        </p:nvSpPr>
        <p:spPr>
          <a:xfrm>
            <a:off x="10241280" y="1173480"/>
            <a:ext cx="1689088"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xmlns="" id="{049C247F-06B8-7A48-9448-B87B9A10532E}"/>
              </a:ext>
            </a:extLst>
          </p:cNvPr>
          <p:cNvGrpSpPr/>
          <p:nvPr/>
        </p:nvGrpSpPr>
        <p:grpSpPr>
          <a:xfrm>
            <a:off x="9882554" y="1173480"/>
            <a:ext cx="1699158" cy="889782"/>
            <a:chOff x="9882554" y="1173480"/>
            <a:chExt cx="1699158" cy="889782"/>
          </a:xfrm>
        </p:grpSpPr>
        <p:sp>
          <p:nvSpPr>
            <p:cNvPr id="9" name="Right Brace 8">
              <a:extLst>
                <a:ext uri="{FF2B5EF4-FFF2-40B4-BE49-F238E27FC236}">
                  <a16:creationId xmlns:a16="http://schemas.microsoft.com/office/drawing/2014/main" xmlns="" id="{79E6DB80-AF51-4A44-970B-9B957D8387D0}"/>
                </a:ext>
              </a:extLst>
            </p:cNvPr>
            <p:cNvSpPr/>
            <p:nvPr/>
          </p:nvSpPr>
          <p:spPr>
            <a:xfrm>
              <a:off x="9882554" y="1173480"/>
              <a:ext cx="245012" cy="8897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xmlns="" id="{4E6723AA-07E3-4241-B5D3-F5645F67DF17}"/>
                </a:ext>
              </a:extLst>
            </p:cNvPr>
            <p:cNvSpPr txBox="1"/>
            <p:nvPr/>
          </p:nvSpPr>
          <p:spPr>
            <a:xfrm>
              <a:off x="10241280" y="1433705"/>
              <a:ext cx="1340432" cy="338554"/>
            </a:xfrm>
            <a:prstGeom prst="rect">
              <a:avLst/>
            </a:prstGeom>
            <a:noFill/>
          </p:spPr>
          <p:txBody>
            <a:bodyPr wrap="none" rtlCol="0">
              <a:spAutoFit/>
            </a:bodyPr>
            <a:lstStyle/>
            <a:p>
              <a:r>
                <a:rPr lang="en-US" sz="1600" dirty="0"/>
                <a:t>Air and Water</a:t>
              </a:r>
            </a:p>
          </p:txBody>
        </p:sp>
      </p:grpSp>
      <p:grpSp>
        <p:nvGrpSpPr>
          <p:cNvPr id="20" name="Group 19">
            <a:extLst>
              <a:ext uri="{FF2B5EF4-FFF2-40B4-BE49-F238E27FC236}">
                <a16:creationId xmlns:a16="http://schemas.microsoft.com/office/drawing/2014/main" xmlns="" id="{9ACEEA9F-96C5-0A4F-AC1A-FC6E2E002CD4}"/>
              </a:ext>
            </a:extLst>
          </p:cNvPr>
          <p:cNvGrpSpPr/>
          <p:nvPr/>
        </p:nvGrpSpPr>
        <p:grpSpPr>
          <a:xfrm>
            <a:off x="9882554" y="2323487"/>
            <a:ext cx="2395024" cy="889782"/>
            <a:chOff x="9882554" y="2323487"/>
            <a:chExt cx="2395024" cy="889782"/>
          </a:xfrm>
        </p:grpSpPr>
        <p:sp>
          <p:nvSpPr>
            <p:cNvPr id="13" name="Right Brace 12">
              <a:extLst>
                <a:ext uri="{FF2B5EF4-FFF2-40B4-BE49-F238E27FC236}">
                  <a16:creationId xmlns:a16="http://schemas.microsoft.com/office/drawing/2014/main" xmlns="" id="{8BE56E9B-2AC6-C349-AE3C-1EA31613D9C6}"/>
                </a:ext>
              </a:extLst>
            </p:cNvPr>
            <p:cNvSpPr/>
            <p:nvPr/>
          </p:nvSpPr>
          <p:spPr>
            <a:xfrm>
              <a:off x="9882554" y="2323487"/>
              <a:ext cx="245012" cy="8897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xmlns="" id="{96A2ADE4-94ED-A84D-B9E1-293C1294413E}"/>
                </a:ext>
              </a:extLst>
            </p:cNvPr>
            <p:cNvSpPr txBox="1"/>
            <p:nvPr/>
          </p:nvSpPr>
          <p:spPr>
            <a:xfrm>
              <a:off x="10127566" y="2375664"/>
              <a:ext cx="2150012"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Chemical fertilizers </a:t>
              </a:r>
            </a:p>
            <a:p>
              <a:pPr marL="285750" indent="-285750">
                <a:buFont typeface="Arial" panose="020B0604020202020204" pitchFamily="34" charset="0"/>
                <a:buChar char="•"/>
              </a:pPr>
              <a:r>
                <a:rPr lang="en-US" sz="1600" dirty="0"/>
                <a:t>Mineral matter</a:t>
              </a:r>
            </a:p>
            <a:p>
              <a:pPr marL="285750" indent="-285750">
                <a:buFont typeface="Arial" panose="020B0604020202020204" pitchFamily="34" charset="0"/>
                <a:buChar char="•"/>
              </a:pPr>
              <a:r>
                <a:rPr lang="en-US" sz="1600" dirty="0"/>
                <a:t>Organic matter </a:t>
              </a:r>
            </a:p>
          </p:txBody>
        </p:sp>
      </p:grpSp>
      <p:grpSp>
        <p:nvGrpSpPr>
          <p:cNvPr id="22" name="Group 21">
            <a:extLst>
              <a:ext uri="{FF2B5EF4-FFF2-40B4-BE49-F238E27FC236}">
                <a16:creationId xmlns:a16="http://schemas.microsoft.com/office/drawing/2014/main" xmlns="" id="{B8589E5A-6DE9-474E-8413-CC269717511D}"/>
              </a:ext>
            </a:extLst>
          </p:cNvPr>
          <p:cNvGrpSpPr/>
          <p:nvPr/>
        </p:nvGrpSpPr>
        <p:grpSpPr>
          <a:xfrm>
            <a:off x="7193746" y="3794471"/>
            <a:ext cx="5083832" cy="1176114"/>
            <a:chOff x="7193746" y="3794471"/>
            <a:chExt cx="5083832" cy="1176114"/>
          </a:xfrm>
        </p:grpSpPr>
        <p:grpSp>
          <p:nvGrpSpPr>
            <p:cNvPr id="21" name="Group 20">
              <a:extLst>
                <a:ext uri="{FF2B5EF4-FFF2-40B4-BE49-F238E27FC236}">
                  <a16:creationId xmlns:a16="http://schemas.microsoft.com/office/drawing/2014/main" xmlns="" id="{648F9932-E547-B842-B424-7B141D92AE48}"/>
                </a:ext>
              </a:extLst>
            </p:cNvPr>
            <p:cNvGrpSpPr/>
            <p:nvPr/>
          </p:nvGrpSpPr>
          <p:grpSpPr>
            <a:xfrm>
              <a:off x="9882553" y="3794471"/>
              <a:ext cx="2395025" cy="889782"/>
              <a:chOff x="9882553" y="3794471"/>
              <a:chExt cx="2395025" cy="889782"/>
            </a:xfrm>
          </p:grpSpPr>
          <p:sp>
            <p:nvSpPr>
              <p:cNvPr id="15" name="Right Brace 14">
                <a:extLst>
                  <a:ext uri="{FF2B5EF4-FFF2-40B4-BE49-F238E27FC236}">
                    <a16:creationId xmlns:a16="http://schemas.microsoft.com/office/drawing/2014/main" xmlns="" id="{2F2133AC-75C1-674F-A72E-CB0027F6D76C}"/>
                  </a:ext>
                </a:extLst>
              </p:cNvPr>
              <p:cNvSpPr/>
              <p:nvPr/>
            </p:nvSpPr>
            <p:spPr>
              <a:xfrm>
                <a:off x="9882553" y="3794471"/>
                <a:ext cx="245012" cy="8897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xmlns="" id="{63ACD57F-DCBE-8243-9693-FA33C93A8C1D}"/>
                  </a:ext>
                </a:extLst>
              </p:cNvPr>
              <p:cNvSpPr txBox="1"/>
              <p:nvPr/>
            </p:nvSpPr>
            <p:spPr>
              <a:xfrm>
                <a:off x="10127566" y="3982335"/>
                <a:ext cx="2150012"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Mineral matter</a:t>
                </a:r>
              </a:p>
              <a:p>
                <a:pPr marL="285750" indent="-285750">
                  <a:buFont typeface="Arial" panose="020B0604020202020204" pitchFamily="34" charset="0"/>
                  <a:buChar char="•"/>
                </a:pPr>
                <a:r>
                  <a:rPr lang="en-US" sz="1600" dirty="0"/>
                  <a:t>Organic matter </a:t>
                </a:r>
              </a:p>
            </p:txBody>
          </p:sp>
        </p:grpSp>
        <p:sp>
          <p:nvSpPr>
            <p:cNvPr id="17" name="Right Brace 16">
              <a:extLst>
                <a:ext uri="{FF2B5EF4-FFF2-40B4-BE49-F238E27FC236}">
                  <a16:creationId xmlns:a16="http://schemas.microsoft.com/office/drawing/2014/main" xmlns="" id="{E9E5172D-F1AA-8342-8813-2B80F0D3B3C1}"/>
                </a:ext>
              </a:extLst>
            </p:cNvPr>
            <p:cNvSpPr/>
            <p:nvPr/>
          </p:nvSpPr>
          <p:spPr>
            <a:xfrm rot="16200000">
              <a:off x="9323309" y="2526581"/>
              <a:ext cx="314441" cy="4573568"/>
            </a:xfrm>
            <a:prstGeom prst="rightBrace">
              <a:avLst>
                <a:gd name="adj1" fmla="val 8333"/>
                <a:gd name="adj2" fmla="val 7998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TextBox 17">
            <a:extLst>
              <a:ext uri="{FF2B5EF4-FFF2-40B4-BE49-F238E27FC236}">
                <a16:creationId xmlns:a16="http://schemas.microsoft.com/office/drawing/2014/main" xmlns="" id="{62F6F5D6-0BF8-8F43-B295-5FAA3B438A27}"/>
              </a:ext>
            </a:extLst>
          </p:cNvPr>
          <p:cNvSpPr txBox="1"/>
          <p:nvPr/>
        </p:nvSpPr>
        <p:spPr>
          <a:xfrm>
            <a:off x="10103921" y="3419533"/>
            <a:ext cx="2098010" cy="307777"/>
          </a:xfrm>
          <a:prstGeom prst="rect">
            <a:avLst/>
          </a:prstGeom>
          <a:solidFill>
            <a:schemeClr val="accent2"/>
          </a:solidFill>
        </p:spPr>
        <p:txBody>
          <a:bodyPr wrap="none" rtlCol="0">
            <a:spAutoFit/>
          </a:bodyPr>
          <a:lstStyle/>
          <a:p>
            <a:r>
              <a:rPr lang="en-US" sz="1400" dirty="0">
                <a:solidFill>
                  <a:schemeClr val="bg1"/>
                </a:solidFill>
              </a:rPr>
              <a:t>Microbes, Earthworms </a:t>
            </a:r>
            <a:r>
              <a:rPr lang="en-US" sz="1400" dirty="0" err="1">
                <a:solidFill>
                  <a:schemeClr val="bg1"/>
                </a:solidFill>
              </a:rPr>
              <a:t>etc</a:t>
            </a:r>
            <a:endParaRPr lang="en-US" sz="1400" dirty="0">
              <a:solidFill>
                <a:schemeClr val="bg1"/>
              </a:solidFill>
            </a:endParaRPr>
          </a:p>
        </p:txBody>
      </p:sp>
      <p:grpSp>
        <p:nvGrpSpPr>
          <p:cNvPr id="27" name="Group 26">
            <a:extLst>
              <a:ext uri="{FF2B5EF4-FFF2-40B4-BE49-F238E27FC236}">
                <a16:creationId xmlns:a16="http://schemas.microsoft.com/office/drawing/2014/main" xmlns="" id="{1A2E14A0-5540-9A4A-ADBA-43AA5D51E9FA}"/>
              </a:ext>
            </a:extLst>
          </p:cNvPr>
          <p:cNvGrpSpPr/>
          <p:nvPr/>
        </p:nvGrpSpPr>
        <p:grpSpPr>
          <a:xfrm>
            <a:off x="6050054" y="1203960"/>
            <a:ext cx="838892" cy="2039789"/>
            <a:chOff x="6050054" y="1203960"/>
            <a:chExt cx="838892" cy="2039789"/>
          </a:xfrm>
        </p:grpSpPr>
        <p:sp>
          <p:nvSpPr>
            <p:cNvPr id="23" name="Left Brace 22">
              <a:extLst>
                <a:ext uri="{FF2B5EF4-FFF2-40B4-BE49-F238E27FC236}">
                  <a16:creationId xmlns:a16="http://schemas.microsoft.com/office/drawing/2014/main" xmlns="" id="{BE9BBD5E-5E00-6943-92B9-187F04CECCC3}"/>
                </a:ext>
              </a:extLst>
            </p:cNvPr>
            <p:cNvSpPr/>
            <p:nvPr/>
          </p:nvSpPr>
          <p:spPr>
            <a:xfrm>
              <a:off x="6689654" y="1203960"/>
              <a:ext cx="199292" cy="203978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xmlns="" id="{8EE73124-5958-E840-B5C1-C3E9DC029C7F}"/>
                </a:ext>
              </a:extLst>
            </p:cNvPr>
            <p:cNvSpPr txBox="1"/>
            <p:nvPr/>
          </p:nvSpPr>
          <p:spPr>
            <a:xfrm>
              <a:off x="6050054" y="2063262"/>
              <a:ext cx="583814" cy="369332"/>
            </a:xfrm>
            <a:prstGeom prst="rect">
              <a:avLst/>
            </a:prstGeom>
            <a:noFill/>
          </p:spPr>
          <p:txBody>
            <a:bodyPr wrap="none" rtlCol="0">
              <a:spAutoFit/>
            </a:bodyPr>
            <a:lstStyle/>
            <a:p>
              <a:r>
                <a:rPr lang="en-US" dirty="0"/>
                <a:t>95%</a:t>
              </a:r>
            </a:p>
          </p:txBody>
        </p:sp>
      </p:grpSp>
      <p:grpSp>
        <p:nvGrpSpPr>
          <p:cNvPr id="28" name="Group 27">
            <a:extLst>
              <a:ext uri="{FF2B5EF4-FFF2-40B4-BE49-F238E27FC236}">
                <a16:creationId xmlns:a16="http://schemas.microsoft.com/office/drawing/2014/main" xmlns="" id="{3614B37E-667B-A64A-BA7C-D54C2D3BFF7A}"/>
              </a:ext>
            </a:extLst>
          </p:cNvPr>
          <p:cNvGrpSpPr/>
          <p:nvPr/>
        </p:nvGrpSpPr>
        <p:grpSpPr>
          <a:xfrm>
            <a:off x="6216399" y="3547215"/>
            <a:ext cx="718266" cy="2503065"/>
            <a:chOff x="6216399" y="3547215"/>
            <a:chExt cx="718266" cy="2503065"/>
          </a:xfrm>
        </p:grpSpPr>
        <p:sp>
          <p:nvSpPr>
            <p:cNvPr id="25" name="Left Brace 24">
              <a:extLst>
                <a:ext uri="{FF2B5EF4-FFF2-40B4-BE49-F238E27FC236}">
                  <a16:creationId xmlns:a16="http://schemas.microsoft.com/office/drawing/2014/main" xmlns="" id="{A6348F8F-1ED2-0743-9DCB-B209753A3A2A}"/>
                </a:ext>
              </a:extLst>
            </p:cNvPr>
            <p:cNvSpPr/>
            <p:nvPr/>
          </p:nvSpPr>
          <p:spPr>
            <a:xfrm>
              <a:off x="6689653" y="3547215"/>
              <a:ext cx="245012" cy="250306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xmlns="" id="{CED455A1-32EF-7C49-BEB9-6ADEE62019F0}"/>
                </a:ext>
              </a:extLst>
            </p:cNvPr>
            <p:cNvSpPr txBox="1"/>
            <p:nvPr/>
          </p:nvSpPr>
          <p:spPr>
            <a:xfrm>
              <a:off x="6216399" y="4601254"/>
              <a:ext cx="466794" cy="369332"/>
            </a:xfrm>
            <a:prstGeom prst="rect">
              <a:avLst/>
            </a:prstGeom>
            <a:noFill/>
          </p:spPr>
          <p:txBody>
            <a:bodyPr wrap="none" rtlCol="0">
              <a:spAutoFit/>
            </a:bodyPr>
            <a:lstStyle/>
            <a:p>
              <a:r>
                <a:rPr lang="en-US" dirty="0"/>
                <a:t>5%</a:t>
              </a:r>
            </a:p>
          </p:txBody>
        </p:sp>
      </p:grpSp>
      <p:sp>
        <p:nvSpPr>
          <p:cNvPr id="29" name="TextBox 28">
            <a:extLst>
              <a:ext uri="{FF2B5EF4-FFF2-40B4-BE49-F238E27FC236}">
                <a16:creationId xmlns:a16="http://schemas.microsoft.com/office/drawing/2014/main" xmlns="" id="{73A47FDC-8F22-4B41-83EC-E5675188964E}"/>
              </a:ext>
            </a:extLst>
          </p:cNvPr>
          <p:cNvSpPr txBox="1"/>
          <p:nvPr/>
        </p:nvSpPr>
        <p:spPr>
          <a:xfrm>
            <a:off x="8168640" y="182880"/>
            <a:ext cx="184731" cy="369332"/>
          </a:xfrm>
          <a:prstGeom prst="rect">
            <a:avLst/>
          </a:prstGeom>
          <a:noFill/>
        </p:spPr>
        <p:txBody>
          <a:bodyPr wrap="none" rtlCol="0">
            <a:spAutoFit/>
          </a:bodyPr>
          <a:lstStyle/>
          <a:p>
            <a:endParaRPr lang="en-US" dirty="0"/>
          </a:p>
        </p:txBody>
      </p:sp>
      <p:pic>
        <p:nvPicPr>
          <p:cNvPr id="1028" name="Picture 4" descr="Which is the highest available mineral in soil? - Quora">
            <a:extLst>
              <a:ext uri="{FF2B5EF4-FFF2-40B4-BE49-F238E27FC236}">
                <a16:creationId xmlns:a16="http://schemas.microsoft.com/office/drawing/2014/main" xmlns="" id="{B90F8849-7783-F544-8AE2-A8327A64D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98" b="5824"/>
          <a:stretch/>
        </p:blipFill>
        <p:spPr bwMode="auto">
          <a:xfrm>
            <a:off x="1677976" y="1930073"/>
            <a:ext cx="2542457" cy="218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77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5652A668-0746-444E-9EE2-1CE417B35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0"/>
            <a:ext cx="1306285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C521CA65-6062-134A-A619-472E8BDBEBD4}"/>
              </a:ext>
            </a:extLst>
          </p:cNvPr>
          <p:cNvSpPr>
            <a:spLocks noGrp="1"/>
          </p:cNvSpPr>
          <p:nvPr>
            <p:ph type="title" idx="4294967295"/>
          </p:nvPr>
        </p:nvSpPr>
        <p:spPr>
          <a:xfrm>
            <a:off x="1158240" y="581937"/>
            <a:ext cx="10515600" cy="1325563"/>
          </a:xfrm>
        </p:spPr>
        <p:txBody>
          <a:bodyPr>
            <a:normAutofit fontScale="90000"/>
          </a:bodyPr>
          <a:lstStyle/>
          <a:p>
            <a:pPr algn="ctr"/>
            <a:r>
              <a:rPr lang="en-US" sz="9600" dirty="0">
                <a:solidFill>
                  <a:schemeClr val="bg1"/>
                </a:solidFill>
              </a:rPr>
              <a:t>Soil health</a:t>
            </a:r>
          </a:p>
        </p:txBody>
      </p:sp>
      <p:sp>
        <p:nvSpPr>
          <p:cNvPr id="6" name="TextBox 5">
            <a:extLst>
              <a:ext uri="{FF2B5EF4-FFF2-40B4-BE49-F238E27FC236}">
                <a16:creationId xmlns:a16="http://schemas.microsoft.com/office/drawing/2014/main" xmlns="" id="{48945B30-30CF-274C-8502-A6C6AF173679}"/>
              </a:ext>
            </a:extLst>
          </p:cNvPr>
          <p:cNvSpPr txBox="1"/>
          <p:nvPr/>
        </p:nvSpPr>
        <p:spPr>
          <a:xfrm>
            <a:off x="1616664" y="2716404"/>
            <a:ext cx="2972609" cy="2677656"/>
          </a:xfrm>
          <a:prstGeom prst="rect">
            <a:avLst/>
          </a:prstGeom>
          <a:noFill/>
        </p:spPr>
        <p:txBody>
          <a:bodyPr wrap="none" rtlCol="0">
            <a:spAutoFit/>
          </a:bodyPr>
          <a:lstStyle/>
          <a:p>
            <a:r>
              <a:rPr lang="en-US" sz="2800" dirty="0">
                <a:solidFill>
                  <a:schemeClr val="bg1"/>
                </a:solidFill>
              </a:rPr>
              <a:t>Physical</a:t>
            </a: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Texture</a:t>
            </a:r>
          </a:p>
          <a:p>
            <a:pPr marL="285750" indent="-285750">
              <a:buFont typeface="Arial" panose="020B0604020202020204" pitchFamily="34" charset="0"/>
              <a:buChar char="•"/>
            </a:pPr>
            <a:r>
              <a:rPr lang="en-US" sz="2000" dirty="0">
                <a:solidFill>
                  <a:schemeClr val="bg1"/>
                </a:solidFill>
              </a:rPr>
              <a:t>Water holding capacity</a:t>
            </a:r>
          </a:p>
          <a:p>
            <a:pPr marL="285750" indent="-285750">
              <a:buFont typeface="Arial" panose="020B0604020202020204" pitchFamily="34" charset="0"/>
              <a:buChar char="•"/>
            </a:pPr>
            <a:r>
              <a:rPr lang="en-US" sz="2000" dirty="0">
                <a:solidFill>
                  <a:schemeClr val="bg1"/>
                </a:solidFill>
              </a:rPr>
              <a:t>Soil aggregate dynamics</a:t>
            </a:r>
          </a:p>
          <a:p>
            <a:pPr marL="285750" indent="-285750">
              <a:buFont typeface="Arial" panose="020B0604020202020204" pitchFamily="34" charset="0"/>
              <a:buChar char="•"/>
            </a:pPr>
            <a:r>
              <a:rPr lang="en-US" sz="2000" dirty="0">
                <a:solidFill>
                  <a:schemeClr val="bg1"/>
                </a:solidFill>
              </a:rPr>
              <a:t>Bulk density</a:t>
            </a:r>
          </a:p>
          <a:p>
            <a:pPr marL="285750" indent="-285750">
              <a:buFont typeface="Arial" panose="020B0604020202020204" pitchFamily="34" charset="0"/>
              <a:buChar char="•"/>
            </a:pPr>
            <a:r>
              <a:rPr lang="en-US" sz="2000" dirty="0">
                <a:solidFill>
                  <a:schemeClr val="bg1"/>
                </a:solidFill>
              </a:rPr>
              <a:t>Porosity</a:t>
            </a:r>
          </a:p>
          <a:p>
            <a:pPr marL="285750" indent="-285750">
              <a:buFont typeface="Arial" panose="020B0604020202020204" pitchFamily="34" charset="0"/>
              <a:buChar char="•"/>
            </a:pPr>
            <a:r>
              <a:rPr lang="en-US" sz="2000" dirty="0">
                <a:solidFill>
                  <a:schemeClr val="bg1"/>
                </a:solidFill>
              </a:rPr>
              <a:t>Compaction</a:t>
            </a:r>
          </a:p>
          <a:p>
            <a:pPr marL="285750" indent="-285750">
              <a:buFont typeface="Arial" panose="020B0604020202020204" pitchFamily="34" charset="0"/>
              <a:buChar char="•"/>
            </a:pPr>
            <a:r>
              <a:rPr lang="en-US" sz="2000" dirty="0">
                <a:solidFill>
                  <a:schemeClr val="bg1"/>
                </a:solidFill>
              </a:rPr>
              <a:t>Infiltration rate</a:t>
            </a:r>
          </a:p>
        </p:txBody>
      </p:sp>
      <p:sp>
        <p:nvSpPr>
          <p:cNvPr id="8" name="TextBox 7">
            <a:extLst>
              <a:ext uri="{FF2B5EF4-FFF2-40B4-BE49-F238E27FC236}">
                <a16:creationId xmlns:a16="http://schemas.microsoft.com/office/drawing/2014/main" xmlns="" id="{A07F4905-37F4-884F-9115-37F112C14CB1}"/>
              </a:ext>
            </a:extLst>
          </p:cNvPr>
          <p:cNvSpPr txBox="1"/>
          <p:nvPr/>
        </p:nvSpPr>
        <p:spPr>
          <a:xfrm>
            <a:off x="5302134" y="2716404"/>
            <a:ext cx="2524281" cy="1754326"/>
          </a:xfrm>
          <a:prstGeom prst="rect">
            <a:avLst/>
          </a:prstGeom>
          <a:noFill/>
        </p:spPr>
        <p:txBody>
          <a:bodyPr wrap="none" rtlCol="0">
            <a:spAutoFit/>
          </a:bodyPr>
          <a:lstStyle/>
          <a:p>
            <a:r>
              <a:rPr lang="en-US" sz="2800" dirty="0">
                <a:solidFill>
                  <a:schemeClr val="bg1"/>
                </a:solidFill>
              </a:rPr>
              <a:t>Chemical</a:t>
            </a: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pH</a:t>
            </a:r>
          </a:p>
          <a:p>
            <a:pPr marL="285750" indent="-285750">
              <a:buFont typeface="Arial" panose="020B0604020202020204" pitchFamily="34" charset="0"/>
              <a:buChar char="•"/>
            </a:pPr>
            <a:r>
              <a:rPr lang="en-US" sz="2000" dirty="0">
                <a:solidFill>
                  <a:schemeClr val="bg1"/>
                </a:solidFill>
              </a:rPr>
              <a:t>Nutrient availability</a:t>
            </a:r>
          </a:p>
          <a:p>
            <a:pPr marL="285750" indent="-285750">
              <a:buFont typeface="Arial" panose="020B0604020202020204" pitchFamily="34" charset="0"/>
              <a:buChar char="•"/>
            </a:pPr>
            <a:r>
              <a:rPr lang="en-US" sz="2000" dirty="0">
                <a:solidFill>
                  <a:schemeClr val="bg1"/>
                </a:solidFill>
              </a:rPr>
              <a:t>EC-Salinity</a:t>
            </a:r>
          </a:p>
          <a:p>
            <a:pPr marL="285750" indent="-285750">
              <a:buFont typeface="Arial" panose="020B0604020202020204" pitchFamily="34" charset="0"/>
              <a:buChar char="•"/>
            </a:pPr>
            <a:r>
              <a:rPr lang="en-US" sz="2000" dirty="0">
                <a:solidFill>
                  <a:schemeClr val="bg1"/>
                </a:solidFill>
              </a:rPr>
              <a:t>Soil Organic Matter </a:t>
            </a:r>
          </a:p>
        </p:txBody>
      </p:sp>
      <p:sp>
        <p:nvSpPr>
          <p:cNvPr id="9" name="TextBox 8">
            <a:extLst>
              <a:ext uri="{FF2B5EF4-FFF2-40B4-BE49-F238E27FC236}">
                <a16:creationId xmlns:a16="http://schemas.microsoft.com/office/drawing/2014/main" xmlns="" id="{C7B19B25-C0E2-DB45-A121-EB853C7446DE}"/>
              </a:ext>
            </a:extLst>
          </p:cNvPr>
          <p:cNvSpPr txBox="1"/>
          <p:nvPr/>
        </p:nvSpPr>
        <p:spPr>
          <a:xfrm>
            <a:off x="8539276" y="2716404"/>
            <a:ext cx="2717475" cy="2062103"/>
          </a:xfrm>
          <a:prstGeom prst="rect">
            <a:avLst/>
          </a:prstGeom>
          <a:noFill/>
        </p:spPr>
        <p:txBody>
          <a:bodyPr wrap="none" rtlCol="0">
            <a:spAutoFit/>
          </a:bodyPr>
          <a:lstStyle/>
          <a:p>
            <a:r>
              <a:rPr lang="en-US" sz="2800" dirty="0">
                <a:solidFill>
                  <a:schemeClr val="bg1"/>
                </a:solidFill>
              </a:rPr>
              <a:t>Biological</a:t>
            </a:r>
          </a:p>
          <a:p>
            <a:pPr marL="285750" indent="-285750">
              <a:buFont typeface="Arial" panose="020B0604020202020204" pitchFamily="34" charset="0"/>
              <a:buChar char="•"/>
            </a:pPr>
            <a:r>
              <a:rPr lang="en-US" sz="2000" dirty="0">
                <a:solidFill>
                  <a:schemeClr val="bg1"/>
                </a:solidFill>
              </a:rPr>
              <a:t>C:N Ratio</a:t>
            </a:r>
          </a:p>
          <a:p>
            <a:pPr marL="285750" indent="-285750">
              <a:buFont typeface="Arial" panose="020B0604020202020204" pitchFamily="34" charset="0"/>
              <a:buChar char="•"/>
            </a:pPr>
            <a:r>
              <a:rPr lang="en-US" sz="2000" dirty="0">
                <a:solidFill>
                  <a:schemeClr val="bg1"/>
                </a:solidFill>
              </a:rPr>
              <a:t>Microbial activity</a:t>
            </a:r>
          </a:p>
          <a:p>
            <a:pPr marL="285750" indent="-285750">
              <a:buFont typeface="Arial" panose="020B0604020202020204" pitchFamily="34" charset="0"/>
              <a:buChar char="•"/>
            </a:pPr>
            <a:r>
              <a:rPr lang="en-US" sz="2000" dirty="0">
                <a:solidFill>
                  <a:schemeClr val="bg1"/>
                </a:solidFill>
              </a:rPr>
              <a:t>Micro flora and fauna</a:t>
            </a:r>
          </a:p>
          <a:p>
            <a:pPr marL="285750" indent="-285750">
              <a:buFont typeface="Arial" panose="020B0604020202020204" pitchFamily="34" charset="0"/>
              <a:buChar char="•"/>
            </a:pPr>
            <a:r>
              <a:rPr lang="en-US" sz="2000" dirty="0">
                <a:solidFill>
                  <a:schemeClr val="bg1"/>
                </a:solidFill>
              </a:rPr>
              <a:t>Enzymatic activity</a:t>
            </a:r>
          </a:p>
          <a:p>
            <a:pPr marL="285750" indent="-285750">
              <a:buFont typeface="Arial" panose="020B0604020202020204" pitchFamily="34" charset="0"/>
              <a:buChar char="•"/>
            </a:pPr>
            <a:r>
              <a:rPr lang="en-US" sz="2000" dirty="0">
                <a:solidFill>
                  <a:schemeClr val="bg1"/>
                </a:solidFill>
              </a:rPr>
              <a:t>Soil respiration </a:t>
            </a:r>
          </a:p>
        </p:txBody>
      </p:sp>
      <p:sp>
        <p:nvSpPr>
          <p:cNvPr id="10" name="TextBox 9">
            <a:extLst>
              <a:ext uri="{FF2B5EF4-FFF2-40B4-BE49-F238E27FC236}">
                <a16:creationId xmlns:a16="http://schemas.microsoft.com/office/drawing/2014/main" xmlns="" id="{1714D3DC-D6C5-6E4D-85F6-F684C81DB979}"/>
              </a:ext>
            </a:extLst>
          </p:cNvPr>
          <p:cNvSpPr txBox="1"/>
          <p:nvPr/>
        </p:nvSpPr>
        <p:spPr>
          <a:xfrm>
            <a:off x="1799002" y="5915381"/>
            <a:ext cx="9706183" cy="400110"/>
          </a:xfrm>
          <a:prstGeom prst="rect">
            <a:avLst/>
          </a:prstGeom>
          <a:noFill/>
        </p:spPr>
        <p:txBody>
          <a:bodyPr wrap="none" rtlCol="0">
            <a:spAutoFit/>
          </a:bodyPr>
          <a:lstStyle/>
          <a:p>
            <a:r>
              <a:rPr lang="en-US" sz="2000" dirty="0">
                <a:solidFill>
                  <a:schemeClr val="bg1"/>
                </a:solidFill>
              </a:rPr>
              <a:t>Cumulative physical, chemical and biological indicator of soil provides best soil to grow crop</a:t>
            </a:r>
          </a:p>
        </p:txBody>
      </p:sp>
      <p:cxnSp>
        <p:nvCxnSpPr>
          <p:cNvPr id="13" name="Straight Connector 12">
            <a:extLst>
              <a:ext uri="{FF2B5EF4-FFF2-40B4-BE49-F238E27FC236}">
                <a16:creationId xmlns:a16="http://schemas.microsoft.com/office/drawing/2014/main" xmlns="" id="{19FBCB83-E9D9-D546-B018-32D9E974AFC9}"/>
              </a:ext>
            </a:extLst>
          </p:cNvPr>
          <p:cNvCxnSpPr/>
          <p:nvPr/>
        </p:nvCxnSpPr>
        <p:spPr>
          <a:xfrm>
            <a:off x="2590800" y="2072640"/>
            <a:ext cx="67970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0971F8F-30C4-B94C-9F5C-FC3AC3D680D7}"/>
              </a:ext>
            </a:extLst>
          </p:cNvPr>
          <p:cNvCxnSpPr/>
          <p:nvPr/>
        </p:nvCxnSpPr>
        <p:spPr>
          <a:xfrm flipV="1">
            <a:off x="6416040" y="1706880"/>
            <a:ext cx="0" cy="3657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74087C17-C7E5-FB41-A759-9231ADCCDE79}"/>
              </a:ext>
            </a:extLst>
          </p:cNvPr>
          <p:cNvCxnSpPr/>
          <p:nvPr/>
        </p:nvCxnSpPr>
        <p:spPr>
          <a:xfrm flipV="1">
            <a:off x="2590800" y="2072640"/>
            <a:ext cx="0" cy="3657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3EA066D6-E5EA-D14A-A037-415169490CAE}"/>
              </a:ext>
            </a:extLst>
          </p:cNvPr>
          <p:cNvCxnSpPr/>
          <p:nvPr/>
        </p:nvCxnSpPr>
        <p:spPr>
          <a:xfrm flipV="1">
            <a:off x="6416040" y="2042160"/>
            <a:ext cx="0" cy="3657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C32654FB-AD45-8647-B2EE-E5642450365F}"/>
              </a:ext>
            </a:extLst>
          </p:cNvPr>
          <p:cNvCxnSpPr/>
          <p:nvPr/>
        </p:nvCxnSpPr>
        <p:spPr>
          <a:xfrm flipV="1">
            <a:off x="9387840" y="2072640"/>
            <a:ext cx="0" cy="3657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316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7"/>
          <p:cNvSpPr txBox="1">
            <a:spLocks noGrp="1"/>
          </p:cNvSpPr>
          <p:nvPr>
            <p:ph type="title" idx="4294967295"/>
          </p:nvPr>
        </p:nvSpPr>
        <p:spPr>
          <a:xfrm>
            <a:off x="0" y="-724694"/>
            <a:ext cx="10747375" cy="144938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82A75"/>
              </a:buClr>
              <a:buSzPts val="4800"/>
              <a:buFont typeface="Calibri"/>
              <a:buNone/>
            </a:pPr>
            <a:r>
              <a:rPr lang="en-US" sz="4800" b="1" dirty="0">
                <a:solidFill>
                  <a:srgbClr val="082A75"/>
                </a:solidFill>
                <a:latin typeface="Calibri"/>
                <a:ea typeface="Calibri"/>
                <a:cs typeface="Calibri"/>
                <a:sym typeface="Calibri"/>
              </a:rPr>
              <a:t>Indigenous Microbial Solutions </a:t>
            </a:r>
            <a:endParaRPr dirty="0"/>
          </a:p>
        </p:txBody>
      </p:sp>
      <p:sp>
        <p:nvSpPr>
          <p:cNvPr id="435" name="Google Shape;435;p37"/>
          <p:cNvSpPr txBox="1">
            <a:spLocks noGrp="1"/>
          </p:cNvSpPr>
          <p:nvPr>
            <p:ph type="body" idx="4294967295"/>
          </p:nvPr>
        </p:nvSpPr>
        <p:spPr>
          <a:xfrm>
            <a:off x="159655" y="566791"/>
            <a:ext cx="11524343" cy="6291209"/>
          </a:xfrm>
          <a:prstGeom prst="rect">
            <a:avLst/>
          </a:prstGeom>
          <a:noFill/>
          <a:ln>
            <a:noFill/>
          </a:ln>
        </p:spPr>
        <p:txBody>
          <a:bodyPr spcFirstLastPara="1" wrap="square" lIns="0" tIns="45700" rIns="0" bIns="45700" anchor="t" anchorCtr="0">
            <a:spAutoFit/>
          </a:bodyPr>
          <a:lstStyle/>
          <a:p>
            <a:pPr marL="90805" marR="1019175" lvl="0" indent="-114300" algn="l" rtl="0">
              <a:lnSpc>
                <a:spcPct val="115000"/>
              </a:lnSpc>
              <a:spcBef>
                <a:spcPts val="0"/>
              </a:spcBef>
              <a:spcAft>
                <a:spcPts val="0"/>
              </a:spcAft>
              <a:buSzPts val="1800"/>
              <a:buChar char=" "/>
            </a:pPr>
            <a:r>
              <a:rPr lang="en-US" sz="1800" b="1" dirty="0">
                <a:solidFill>
                  <a:srgbClr val="082A75"/>
                </a:solidFill>
                <a:latin typeface="Calibri"/>
                <a:ea typeface="Calibri"/>
                <a:cs typeface="Calibri"/>
                <a:sym typeface="Calibri"/>
              </a:rPr>
              <a:t>Product Source of Micro  Organisms</a:t>
            </a:r>
            <a:endParaRPr sz="1800" dirty="0">
              <a:latin typeface="Calibri"/>
              <a:ea typeface="Calibri"/>
              <a:cs typeface="Calibri"/>
              <a:sym typeface="Calibri"/>
            </a:endParaRPr>
          </a:p>
          <a:p>
            <a:pPr marL="90805" marR="0" lvl="0" indent="-114300" algn="l" rtl="0">
              <a:lnSpc>
                <a:spcPct val="115000"/>
              </a:lnSpc>
              <a:spcBef>
                <a:spcPts val="0"/>
              </a:spcBef>
              <a:spcAft>
                <a:spcPts val="0"/>
              </a:spcAft>
              <a:buSzPts val="1800"/>
              <a:buChar char=" "/>
            </a:pPr>
            <a:r>
              <a:rPr lang="en-US" sz="1800" b="1" dirty="0">
                <a:solidFill>
                  <a:srgbClr val="082A75"/>
                </a:solidFill>
                <a:latin typeface="Calibri"/>
                <a:ea typeface="Calibri"/>
                <a:cs typeface="Calibri"/>
                <a:sym typeface="Calibri"/>
              </a:rPr>
              <a:t>Cattle Dung: </a:t>
            </a:r>
            <a:r>
              <a:rPr lang="en-US" sz="1800" dirty="0">
                <a:solidFill>
                  <a:srgbClr val="082A75"/>
                </a:solidFill>
                <a:latin typeface="Calibri"/>
                <a:ea typeface="Calibri"/>
                <a:cs typeface="Calibri"/>
                <a:sym typeface="Calibri"/>
              </a:rPr>
              <a:t>Cellulose, lignin </a:t>
            </a:r>
            <a:r>
              <a:rPr lang="en-US" sz="1800" dirty="0" err="1">
                <a:solidFill>
                  <a:srgbClr val="082A75"/>
                </a:solidFill>
                <a:latin typeface="Calibri"/>
                <a:ea typeface="Calibri"/>
                <a:cs typeface="Calibri"/>
                <a:sym typeface="Calibri"/>
              </a:rPr>
              <a:t>solubulising</a:t>
            </a:r>
            <a:r>
              <a:rPr lang="en-US" sz="1800" dirty="0">
                <a:solidFill>
                  <a:srgbClr val="082A75"/>
                </a:solidFill>
                <a:latin typeface="Calibri"/>
                <a:ea typeface="Calibri"/>
                <a:cs typeface="Calibri"/>
                <a:sym typeface="Calibri"/>
              </a:rPr>
              <a:t> bacteria, nitrogen fixing, phosphorus </a:t>
            </a:r>
            <a:r>
              <a:rPr lang="en-US" sz="1800" dirty="0" err="1">
                <a:solidFill>
                  <a:srgbClr val="082A75"/>
                </a:solidFill>
                <a:latin typeface="Calibri"/>
                <a:ea typeface="Calibri"/>
                <a:cs typeface="Calibri"/>
                <a:sym typeface="Calibri"/>
              </a:rPr>
              <a:t>solubulising</a:t>
            </a:r>
            <a:r>
              <a:rPr lang="en-US" sz="1800" dirty="0">
                <a:solidFill>
                  <a:srgbClr val="082A75"/>
                </a:solidFill>
                <a:latin typeface="Calibri"/>
                <a:ea typeface="Calibri"/>
                <a:cs typeface="Calibri"/>
                <a:sym typeface="Calibri"/>
              </a:rPr>
              <a:t> bacteria, endobacteria, entomopathogenic bacteria</a:t>
            </a:r>
            <a:endParaRPr sz="1800" dirty="0">
              <a:latin typeface="Calibri"/>
              <a:ea typeface="Calibri"/>
              <a:cs typeface="Calibri"/>
              <a:sym typeface="Calibri"/>
            </a:endParaRPr>
          </a:p>
          <a:p>
            <a:pPr marL="90805" marR="0" lvl="0" indent="-114300" algn="l" rtl="0">
              <a:lnSpc>
                <a:spcPct val="81111"/>
              </a:lnSpc>
              <a:spcBef>
                <a:spcPts val="0"/>
              </a:spcBef>
              <a:spcAft>
                <a:spcPts val="0"/>
              </a:spcAft>
              <a:buSzPts val="1800"/>
              <a:buChar char=" "/>
            </a:pPr>
            <a:r>
              <a:rPr lang="en-US" sz="1800" b="1" dirty="0">
                <a:solidFill>
                  <a:srgbClr val="082A75"/>
                </a:solidFill>
                <a:latin typeface="Calibri"/>
                <a:ea typeface="Calibri"/>
                <a:cs typeface="Calibri"/>
                <a:sym typeface="Calibri"/>
              </a:rPr>
              <a:t>Buttermilk: </a:t>
            </a:r>
            <a:r>
              <a:rPr lang="en-US" sz="1800" dirty="0" err="1">
                <a:solidFill>
                  <a:srgbClr val="082A75"/>
                </a:solidFill>
                <a:latin typeface="Calibri"/>
                <a:ea typeface="Calibri"/>
                <a:cs typeface="Calibri"/>
                <a:sym typeface="Calibri"/>
              </a:rPr>
              <a:t>lacto</a:t>
            </a:r>
            <a:r>
              <a:rPr lang="en-US" sz="1800" dirty="0">
                <a:solidFill>
                  <a:srgbClr val="082A75"/>
                </a:solidFill>
                <a:latin typeface="Calibri"/>
                <a:ea typeface="Calibri"/>
                <a:cs typeface="Calibri"/>
                <a:sym typeface="Calibri"/>
              </a:rPr>
              <a:t> bacillus</a:t>
            </a:r>
            <a:endParaRPr sz="1800" dirty="0">
              <a:latin typeface="Calibri"/>
              <a:ea typeface="Calibri"/>
              <a:cs typeface="Calibri"/>
              <a:sym typeface="Calibri"/>
            </a:endParaRPr>
          </a:p>
          <a:p>
            <a:pPr marL="90805" marR="0" lvl="0" indent="-114300" algn="l" rtl="0">
              <a:lnSpc>
                <a:spcPct val="100000"/>
              </a:lnSpc>
              <a:spcBef>
                <a:spcPts val="230"/>
              </a:spcBef>
              <a:spcAft>
                <a:spcPts val="0"/>
              </a:spcAft>
              <a:buSzPts val="1800"/>
              <a:buChar char=" "/>
            </a:pPr>
            <a:r>
              <a:rPr lang="en-US" sz="1800" b="1" dirty="0">
                <a:solidFill>
                  <a:srgbClr val="082A75"/>
                </a:solidFill>
                <a:latin typeface="Calibri"/>
                <a:ea typeface="Calibri"/>
                <a:cs typeface="Calibri"/>
                <a:sym typeface="Calibri"/>
              </a:rPr>
              <a:t>Toddy:</a:t>
            </a:r>
            <a:endParaRPr sz="1800" dirty="0">
              <a:latin typeface="Calibri"/>
              <a:ea typeface="Calibri"/>
              <a:cs typeface="Calibri"/>
              <a:sym typeface="Calibri"/>
            </a:endParaRPr>
          </a:p>
          <a:p>
            <a:pPr marL="90805" marR="0" lvl="0" indent="-114300" algn="l" rtl="0">
              <a:lnSpc>
                <a:spcPct val="100000"/>
              </a:lnSpc>
              <a:spcBef>
                <a:spcPts val="220"/>
              </a:spcBef>
              <a:spcAft>
                <a:spcPts val="0"/>
              </a:spcAft>
              <a:buSzPts val="1800"/>
              <a:buChar char=" "/>
            </a:pPr>
            <a:r>
              <a:rPr lang="en-US" sz="1800" b="1" dirty="0">
                <a:solidFill>
                  <a:srgbClr val="082A75"/>
                </a:solidFill>
                <a:latin typeface="Calibri"/>
                <a:ea typeface="Calibri"/>
                <a:cs typeface="Calibri"/>
                <a:sym typeface="Calibri"/>
              </a:rPr>
              <a:t>Soil: </a:t>
            </a:r>
            <a:r>
              <a:rPr lang="en-US" sz="1800" dirty="0">
                <a:solidFill>
                  <a:srgbClr val="082A75"/>
                </a:solidFill>
                <a:latin typeface="Calibri"/>
                <a:ea typeface="Calibri"/>
                <a:cs typeface="Calibri"/>
                <a:sym typeface="Calibri"/>
              </a:rPr>
              <a:t>Pseudomonas, rhizobium, </a:t>
            </a:r>
            <a:r>
              <a:rPr lang="en-US" sz="1800" dirty="0" err="1">
                <a:solidFill>
                  <a:srgbClr val="082A75"/>
                </a:solidFill>
                <a:latin typeface="Calibri"/>
                <a:ea typeface="Calibri"/>
                <a:cs typeface="Calibri"/>
                <a:sym typeface="Calibri"/>
              </a:rPr>
              <a:t>azatobactor</a:t>
            </a:r>
            <a:r>
              <a:rPr lang="en-US" sz="1800" dirty="0">
                <a:solidFill>
                  <a:srgbClr val="082A75"/>
                </a:solidFill>
                <a:latin typeface="Calibri"/>
                <a:ea typeface="Calibri"/>
                <a:cs typeface="Calibri"/>
                <a:sym typeface="Calibri"/>
              </a:rPr>
              <a:t> </a:t>
            </a:r>
            <a:r>
              <a:rPr lang="en-US" sz="1800" dirty="0" err="1">
                <a:solidFill>
                  <a:srgbClr val="082A75"/>
                </a:solidFill>
                <a:latin typeface="Calibri"/>
                <a:ea typeface="Calibri"/>
                <a:cs typeface="Calibri"/>
                <a:sym typeface="Calibri"/>
              </a:rPr>
              <a:t>etc</a:t>
            </a:r>
            <a:endParaRPr sz="1800" dirty="0">
              <a:latin typeface="Calibri"/>
              <a:ea typeface="Calibri"/>
              <a:cs typeface="Calibri"/>
              <a:sym typeface="Calibri"/>
            </a:endParaRPr>
          </a:p>
          <a:p>
            <a:pPr marL="90805" marR="0" lvl="0" indent="-114300" algn="l" rtl="0">
              <a:lnSpc>
                <a:spcPct val="100000"/>
              </a:lnSpc>
              <a:spcBef>
                <a:spcPts val="215"/>
              </a:spcBef>
              <a:spcAft>
                <a:spcPts val="0"/>
              </a:spcAft>
              <a:buSzPts val="1800"/>
              <a:buChar char=" "/>
            </a:pPr>
            <a:r>
              <a:rPr lang="en-US" sz="1800" b="1" dirty="0">
                <a:solidFill>
                  <a:srgbClr val="082A75"/>
                </a:solidFill>
                <a:latin typeface="Calibri"/>
                <a:ea typeface="Calibri"/>
                <a:cs typeface="Calibri"/>
                <a:sym typeface="Calibri"/>
              </a:rPr>
              <a:t>Source of nutrients</a:t>
            </a:r>
            <a:endParaRPr sz="1800" dirty="0">
              <a:latin typeface="Calibri"/>
              <a:ea typeface="Calibri"/>
              <a:cs typeface="Calibri"/>
              <a:sym typeface="Calibri"/>
            </a:endParaRPr>
          </a:p>
          <a:p>
            <a:pPr marL="342900" marR="0" lvl="0" indent="-342900" algn="l" rtl="0">
              <a:lnSpc>
                <a:spcPct val="100000"/>
              </a:lnSpc>
              <a:spcBef>
                <a:spcPts val="225"/>
              </a:spcBef>
              <a:spcAft>
                <a:spcPts val="0"/>
              </a:spcAft>
              <a:buClr>
                <a:srgbClr val="082A75"/>
              </a:buClr>
              <a:buSzPts val="1200"/>
              <a:buFont typeface="Noto Sans Symbols"/>
              <a:buChar char="∙"/>
            </a:pPr>
            <a:r>
              <a:rPr lang="en-US" sz="1800" dirty="0">
                <a:solidFill>
                  <a:srgbClr val="082A75"/>
                </a:solidFill>
                <a:latin typeface="Calibri"/>
                <a:ea typeface="Calibri"/>
                <a:cs typeface="Calibri"/>
                <a:sym typeface="Calibri"/>
              </a:rPr>
              <a:t>Sugars: Jaggery, sugar cane juice, honey, fruits </a:t>
            </a:r>
            <a:r>
              <a:rPr lang="en-US" sz="1800" dirty="0" err="1">
                <a:solidFill>
                  <a:srgbClr val="082A75"/>
                </a:solidFill>
                <a:latin typeface="Calibri"/>
                <a:ea typeface="Calibri"/>
                <a:cs typeface="Calibri"/>
                <a:sym typeface="Calibri"/>
              </a:rPr>
              <a:t>etc</a:t>
            </a:r>
            <a:endParaRPr sz="1800" dirty="0">
              <a:latin typeface="Calibri"/>
              <a:ea typeface="Calibri"/>
              <a:cs typeface="Calibri"/>
              <a:sym typeface="Calibri"/>
            </a:endParaRPr>
          </a:p>
          <a:p>
            <a:pPr marL="342900" marR="0" lvl="0" indent="-342900" algn="l" rtl="0">
              <a:lnSpc>
                <a:spcPct val="100000"/>
              </a:lnSpc>
              <a:spcBef>
                <a:spcPts val="220"/>
              </a:spcBef>
              <a:spcAft>
                <a:spcPts val="0"/>
              </a:spcAft>
              <a:buClr>
                <a:srgbClr val="082A75"/>
              </a:buClr>
              <a:buSzPts val="1200"/>
              <a:buFont typeface="Noto Sans Symbols"/>
              <a:buChar char="∙"/>
            </a:pPr>
            <a:r>
              <a:rPr lang="en-US" sz="1800" dirty="0">
                <a:solidFill>
                  <a:srgbClr val="082A75"/>
                </a:solidFill>
                <a:latin typeface="Calibri"/>
                <a:ea typeface="Calibri"/>
                <a:cs typeface="Calibri"/>
                <a:sym typeface="Calibri"/>
              </a:rPr>
              <a:t>Fats: ghee, oil, oil cake</a:t>
            </a:r>
            <a:endParaRPr sz="1800" dirty="0">
              <a:latin typeface="Calibri"/>
              <a:ea typeface="Calibri"/>
              <a:cs typeface="Calibri"/>
              <a:sym typeface="Calibri"/>
            </a:endParaRPr>
          </a:p>
          <a:p>
            <a:pPr marL="342900" marR="0" lvl="0" indent="-342900" algn="l" rtl="0">
              <a:lnSpc>
                <a:spcPct val="100000"/>
              </a:lnSpc>
              <a:spcBef>
                <a:spcPts val="225"/>
              </a:spcBef>
              <a:spcAft>
                <a:spcPts val="0"/>
              </a:spcAft>
              <a:buClr>
                <a:srgbClr val="082A75"/>
              </a:buClr>
              <a:buSzPts val="1200"/>
              <a:buFont typeface="Noto Sans Symbols"/>
              <a:buChar char="∙"/>
            </a:pPr>
            <a:r>
              <a:rPr lang="en-US" sz="1800" dirty="0">
                <a:solidFill>
                  <a:srgbClr val="082A75"/>
                </a:solidFill>
                <a:latin typeface="Calibri"/>
                <a:ea typeface="Calibri"/>
                <a:cs typeface="Calibri"/>
                <a:sym typeface="Calibri"/>
              </a:rPr>
              <a:t>Proteins: pulse flours</a:t>
            </a:r>
            <a:endParaRPr sz="1800" dirty="0">
              <a:latin typeface="Calibri"/>
              <a:ea typeface="Calibri"/>
              <a:cs typeface="Calibri"/>
              <a:sym typeface="Calibri"/>
            </a:endParaRPr>
          </a:p>
          <a:p>
            <a:pPr marL="5080" marR="0" lvl="0" indent="0" algn="just" rtl="0">
              <a:lnSpc>
                <a:spcPct val="90937"/>
              </a:lnSpc>
              <a:spcBef>
                <a:spcPts val="0"/>
              </a:spcBef>
              <a:spcAft>
                <a:spcPts val="0"/>
              </a:spcAft>
              <a:buSzPts val="1600"/>
              <a:buNone/>
            </a:pPr>
            <a:endParaRPr sz="1600" dirty="0">
              <a:solidFill>
                <a:srgbClr val="082A75"/>
              </a:solidFill>
              <a:latin typeface="Calibri"/>
              <a:ea typeface="Calibri"/>
              <a:cs typeface="Calibri"/>
              <a:sym typeface="Calibri"/>
            </a:endParaRPr>
          </a:p>
          <a:p>
            <a:pPr marL="5080" marR="0" lvl="0" indent="0" algn="just" rtl="0">
              <a:lnSpc>
                <a:spcPct val="90937"/>
              </a:lnSpc>
              <a:spcBef>
                <a:spcPts val="0"/>
              </a:spcBef>
              <a:spcAft>
                <a:spcPts val="0"/>
              </a:spcAft>
              <a:buSzPts val="1600"/>
              <a:buNone/>
            </a:pPr>
            <a:r>
              <a:rPr lang="en-US" sz="1600" dirty="0">
                <a:solidFill>
                  <a:srgbClr val="082A75"/>
                </a:solidFill>
                <a:latin typeface="Calibri"/>
                <a:ea typeface="Calibri"/>
                <a:cs typeface="Calibri"/>
                <a:sym typeface="Calibri"/>
              </a:rPr>
              <a:t>The advantages of these Indigenous Microbial Products are</a:t>
            </a:r>
            <a:endParaRPr sz="1600" dirty="0">
              <a:latin typeface="Calibri"/>
              <a:ea typeface="Calibri"/>
              <a:cs typeface="Calibri"/>
              <a:sym typeface="Calibri"/>
            </a:endParaRPr>
          </a:p>
          <a:p>
            <a:pPr marL="742950" marR="88265" lvl="1" indent="-285750" algn="l" rtl="0">
              <a:lnSpc>
                <a:spcPct val="115000"/>
              </a:lnSpc>
              <a:spcBef>
                <a:spcPts val="240"/>
              </a:spcBef>
              <a:spcAft>
                <a:spcPts val="0"/>
              </a:spcAft>
              <a:buClr>
                <a:srgbClr val="082A75"/>
              </a:buClr>
              <a:buSzPts val="1200"/>
              <a:buFont typeface="Calibri"/>
              <a:buAutoNum type="alphaLcParenR"/>
            </a:pPr>
            <a:r>
              <a:rPr lang="en-US" sz="1600" dirty="0">
                <a:solidFill>
                  <a:srgbClr val="082A75"/>
                </a:solidFill>
                <a:latin typeface="Calibri"/>
                <a:ea typeface="Calibri"/>
                <a:cs typeface="Calibri"/>
                <a:sym typeface="Calibri"/>
              </a:rPr>
              <a:t>as they are collected from local soil and animal dung hence well suited for the local conditions</a:t>
            </a:r>
            <a:endParaRPr sz="1600" dirty="0">
              <a:latin typeface="Calibri"/>
              <a:ea typeface="Calibri"/>
              <a:cs typeface="Calibri"/>
              <a:sym typeface="Calibri"/>
            </a:endParaRPr>
          </a:p>
          <a:p>
            <a:pPr marL="742950" marR="0" lvl="1" indent="-285750" algn="l" rtl="0">
              <a:lnSpc>
                <a:spcPct val="91250"/>
              </a:lnSpc>
              <a:spcBef>
                <a:spcPts val="0"/>
              </a:spcBef>
              <a:spcAft>
                <a:spcPts val="0"/>
              </a:spcAft>
              <a:buClr>
                <a:srgbClr val="082A75"/>
              </a:buClr>
              <a:buSzPts val="1200"/>
              <a:buFont typeface="Calibri"/>
              <a:buAutoNum type="alphaLcParenR"/>
            </a:pPr>
            <a:r>
              <a:rPr lang="en-US" sz="1600" dirty="0">
                <a:solidFill>
                  <a:srgbClr val="082A75"/>
                </a:solidFill>
                <a:latin typeface="Calibri"/>
                <a:ea typeface="Calibri"/>
                <a:cs typeface="Calibri"/>
                <a:sym typeface="Calibri"/>
              </a:rPr>
              <a:t>naturally occurring hence, are robust and survive adverse weather conditions.</a:t>
            </a:r>
            <a:endParaRPr sz="1600" dirty="0">
              <a:latin typeface="Calibri"/>
              <a:ea typeface="Calibri"/>
              <a:cs typeface="Calibri"/>
              <a:sym typeface="Calibri"/>
            </a:endParaRPr>
          </a:p>
          <a:p>
            <a:pPr marL="742950" marR="0" lvl="1" indent="-285750" algn="l" rtl="0">
              <a:lnSpc>
                <a:spcPct val="100000"/>
              </a:lnSpc>
              <a:spcBef>
                <a:spcPts val="215"/>
              </a:spcBef>
              <a:spcAft>
                <a:spcPts val="0"/>
              </a:spcAft>
              <a:buClr>
                <a:srgbClr val="082A75"/>
              </a:buClr>
              <a:buSzPts val="1200"/>
              <a:buFont typeface="Calibri"/>
              <a:buAutoNum type="alphaLcParenR"/>
            </a:pPr>
            <a:r>
              <a:rPr lang="en-US" sz="1600" dirty="0">
                <a:solidFill>
                  <a:srgbClr val="082A75"/>
                </a:solidFill>
                <a:latin typeface="Calibri"/>
                <a:ea typeface="Calibri"/>
                <a:cs typeface="Calibri"/>
                <a:sym typeface="Calibri"/>
              </a:rPr>
              <a:t>they also reflect local microbial diversity</a:t>
            </a:r>
            <a:endParaRPr sz="1600" dirty="0">
              <a:latin typeface="Calibri"/>
              <a:ea typeface="Calibri"/>
              <a:cs typeface="Calibri"/>
              <a:sym typeface="Calibri"/>
            </a:endParaRPr>
          </a:p>
          <a:p>
            <a:pPr marL="0" marR="0" lvl="0" indent="-152400" algn="l" rtl="0">
              <a:lnSpc>
                <a:spcPct val="100000"/>
              </a:lnSpc>
              <a:spcBef>
                <a:spcPts val="0"/>
              </a:spcBef>
              <a:spcAft>
                <a:spcPts val="0"/>
              </a:spcAft>
              <a:buSzPts val="2400"/>
              <a:buChar char=" "/>
            </a:pPr>
            <a:r>
              <a:rPr lang="en-US" sz="2400" dirty="0">
                <a:latin typeface="Calibri"/>
                <a:ea typeface="Calibri"/>
                <a:cs typeface="Calibri"/>
                <a:sym typeface="Calibri"/>
              </a:rPr>
              <a:t> </a:t>
            </a:r>
            <a:endParaRPr sz="1600" dirty="0">
              <a:latin typeface="Calibri"/>
              <a:ea typeface="Calibri"/>
              <a:cs typeface="Calibri"/>
              <a:sym typeface="Calibri"/>
            </a:endParaRPr>
          </a:p>
          <a:p>
            <a:pPr marL="96520" marR="0" lvl="0" indent="-101600" algn="just" rtl="0">
              <a:lnSpc>
                <a:spcPct val="100000"/>
              </a:lnSpc>
              <a:spcBef>
                <a:spcPts val="0"/>
              </a:spcBef>
              <a:spcAft>
                <a:spcPts val="0"/>
              </a:spcAft>
              <a:buSzPts val="1600"/>
              <a:buChar char=" "/>
            </a:pPr>
            <a:r>
              <a:rPr lang="en-US" sz="1600" dirty="0">
                <a:solidFill>
                  <a:srgbClr val="082A75"/>
                </a:solidFill>
                <a:latin typeface="Calibri"/>
                <a:ea typeface="Calibri"/>
                <a:cs typeface="Calibri"/>
                <a:sym typeface="Calibri"/>
              </a:rPr>
              <a:t>Based on this we suggest people to use</a:t>
            </a:r>
            <a:endParaRPr sz="1600" dirty="0">
              <a:latin typeface="Calibri"/>
              <a:ea typeface="Calibri"/>
              <a:cs typeface="Calibri"/>
              <a:sym typeface="Calibri"/>
            </a:endParaRPr>
          </a:p>
          <a:p>
            <a:pPr marL="231775" marR="82550" lvl="0" indent="-231775" algn="l" rtl="0">
              <a:lnSpc>
                <a:spcPct val="113000"/>
              </a:lnSpc>
              <a:spcBef>
                <a:spcPts val="250"/>
              </a:spcBef>
              <a:spcAft>
                <a:spcPts val="0"/>
              </a:spcAft>
              <a:buClr>
                <a:srgbClr val="082A75"/>
              </a:buClr>
              <a:buSzPts val="1200"/>
              <a:buFont typeface="Noto Sans Symbols"/>
              <a:buChar char="∙"/>
            </a:pPr>
            <a:r>
              <a:rPr lang="en-US" sz="1600" dirty="0">
                <a:solidFill>
                  <a:srgbClr val="082A75"/>
                </a:solidFill>
                <a:latin typeface="Calibri"/>
                <a:ea typeface="Calibri"/>
                <a:cs typeface="Calibri"/>
                <a:sym typeface="Calibri"/>
              </a:rPr>
              <a:t>An application of the organic matter in any form is important. It can be used as mulching, composting, crops residues or green manures.</a:t>
            </a:r>
            <a:endParaRPr sz="1600" dirty="0">
              <a:latin typeface="Calibri"/>
              <a:ea typeface="Calibri"/>
              <a:cs typeface="Calibri"/>
              <a:sym typeface="Calibri"/>
            </a:endParaRPr>
          </a:p>
          <a:p>
            <a:pPr marL="231775" marR="82550" lvl="0" indent="-231775" algn="l" rtl="0">
              <a:lnSpc>
                <a:spcPct val="113000"/>
              </a:lnSpc>
              <a:spcBef>
                <a:spcPts val="505"/>
              </a:spcBef>
              <a:spcAft>
                <a:spcPts val="0"/>
              </a:spcAft>
              <a:buClr>
                <a:srgbClr val="082A75"/>
              </a:buClr>
              <a:buSzPts val="1200"/>
              <a:buFont typeface="Noto Sans Symbols"/>
              <a:buChar char="∙"/>
            </a:pPr>
            <a:r>
              <a:rPr lang="en-US" sz="1600" dirty="0">
                <a:solidFill>
                  <a:srgbClr val="082A75"/>
                </a:solidFill>
                <a:latin typeface="Calibri"/>
                <a:ea typeface="Calibri"/>
                <a:cs typeface="Calibri"/>
                <a:sym typeface="Calibri"/>
              </a:rPr>
              <a:t>Dung from any animal (cow, ox, buffalo, desi or crossbred). Prefer animals which are foraging and feed on the green/dry organic matter than on grain or concentrates.</a:t>
            </a:r>
            <a:endParaRPr sz="1600" dirty="0">
              <a:latin typeface="Calibri"/>
              <a:ea typeface="Calibri"/>
              <a:cs typeface="Calibri"/>
              <a:sym typeface="Calibri"/>
            </a:endParaRPr>
          </a:p>
          <a:p>
            <a:pPr marL="231775" marR="0" lvl="0" indent="-231775" algn="l" rtl="0">
              <a:lnSpc>
                <a:spcPct val="100000"/>
              </a:lnSpc>
              <a:spcBef>
                <a:spcPts val="30"/>
              </a:spcBef>
              <a:spcAft>
                <a:spcPts val="0"/>
              </a:spcAft>
              <a:buClr>
                <a:srgbClr val="082A75"/>
              </a:buClr>
              <a:buSzPts val="1200"/>
              <a:buFont typeface="Noto Sans Symbols"/>
              <a:buChar char="∙"/>
            </a:pPr>
            <a:r>
              <a:rPr lang="en-US" sz="1600" dirty="0">
                <a:solidFill>
                  <a:srgbClr val="082A75"/>
                </a:solidFill>
                <a:latin typeface="Calibri"/>
                <a:ea typeface="Calibri"/>
                <a:cs typeface="Calibri"/>
                <a:sym typeface="Calibri"/>
              </a:rPr>
              <a:t>Management of desi animals is easy as they are small in size, low in input requirement</a:t>
            </a:r>
            <a:endParaRPr sz="1600" dirty="0">
              <a:latin typeface="Calibri"/>
              <a:ea typeface="Calibri"/>
              <a:cs typeface="Calibri"/>
              <a:sym typeface="Calibri"/>
            </a:endParaRPr>
          </a:p>
        </p:txBody>
      </p:sp>
    </p:spTree>
    <p:extLst>
      <p:ext uri="{BB962C8B-B14F-4D97-AF65-F5344CB8AC3E}">
        <p14:creationId xmlns:p14="http://schemas.microsoft.com/office/powerpoint/2010/main" val="3542975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8"/>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38"/>
          <p:cNvSpPr/>
          <p:nvPr/>
        </p:nvSpPr>
        <p:spPr>
          <a:xfrm>
            <a:off x="522732" y="521208"/>
            <a:ext cx="11146536" cy="5815584"/>
          </a:xfrm>
          <a:prstGeom prst="rect">
            <a:avLst/>
          </a:prstGeom>
          <a:noFill/>
          <a:ln w="69850" cap="flat" cmpd="sng">
            <a:solidFill>
              <a:srgbClr val="FEFEF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442" name="Google Shape;442;p38"/>
          <p:cNvGraphicFramePr/>
          <p:nvPr/>
        </p:nvGraphicFramePr>
        <p:xfrm>
          <a:off x="188612" y="102574"/>
          <a:ext cx="11901825" cy="6684058"/>
        </p:xfrm>
        <a:graphic>
          <a:graphicData uri="http://schemas.openxmlformats.org/drawingml/2006/table">
            <a:tbl>
              <a:tblPr>
                <a:noFill/>
              </a:tblPr>
              <a:tblGrid>
                <a:gridCol w="1105625">
                  <a:extLst>
                    <a:ext uri="{9D8B030D-6E8A-4147-A177-3AD203B41FA5}">
                      <a16:colId xmlns:a16="http://schemas.microsoft.com/office/drawing/2014/main" xmlns="" val="20000"/>
                    </a:ext>
                  </a:extLst>
                </a:gridCol>
                <a:gridCol w="2236775">
                  <a:extLst>
                    <a:ext uri="{9D8B030D-6E8A-4147-A177-3AD203B41FA5}">
                      <a16:colId xmlns:a16="http://schemas.microsoft.com/office/drawing/2014/main" xmlns="" val="20001"/>
                    </a:ext>
                  </a:extLst>
                </a:gridCol>
                <a:gridCol w="1414325">
                  <a:extLst>
                    <a:ext uri="{9D8B030D-6E8A-4147-A177-3AD203B41FA5}">
                      <a16:colId xmlns:a16="http://schemas.microsoft.com/office/drawing/2014/main" xmlns="" val="20002"/>
                    </a:ext>
                  </a:extLst>
                </a:gridCol>
                <a:gridCol w="2726725">
                  <a:extLst>
                    <a:ext uri="{9D8B030D-6E8A-4147-A177-3AD203B41FA5}">
                      <a16:colId xmlns:a16="http://schemas.microsoft.com/office/drawing/2014/main" xmlns="" val="20003"/>
                    </a:ext>
                  </a:extLst>
                </a:gridCol>
                <a:gridCol w="1150975">
                  <a:extLst>
                    <a:ext uri="{9D8B030D-6E8A-4147-A177-3AD203B41FA5}">
                      <a16:colId xmlns:a16="http://schemas.microsoft.com/office/drawing/2014/main" xmlns="" val="20004"/>
                    </a:ext>
                  </a:extLst>
                </a:gridCol>
                <a:gridCol w="3267400">
                  <a:extLst>
                    <a:ext uri="{9D8B030D-6E8A-4147-A177-3AD203B41FA5}">
                      <a16:colId xmlns:a16="http://schemas.microsoft.com/office/drawing/2014/main" xmlns="" val="20005"/>
                    </a:ext>
                  </a:extLst>
                </a:gridCol>
              </a:tblGrid>
              <a:tr h="206925">
                <a:tc rowSpan="2">
                  <a:txBody>
                    <a:bodyPr/>
                    <a:lstStyle/>
                    <a:p>
                      <a:pPr marL="0" marR="0" lvl="0" indent="0" algn="l" rtl="0">
                        <a:spcBef>
                          <a:spcPts val="0"/>
                        </a:spcBef>
                        <a:spcAft>
                          <a:spcPts val="0"/>
                        </a:spcAft>
                        <a:buNone/>
                      </a:pPr>
                      <a:r>
                        <a:rPr lang="en-US" sz="1500" b="0" i="0" u="none" strike="noStrike">
                          <a:latin typeface="Times New Roman"/>
                          <a:ea typeface="Times New Roman"/>
                          <a:cs typeface="Times New Roman"/>
                          <a:sym typeface="Times New Roman"/>
                        </a:rPr>
                        <a:t> </a:t>
                      </a:r>
                      <a:endParaRPr sz="1500" b="0" i="0" u="none" strike="noStrike">
                        <a:latin typeface="Arial"/>
                        <a:ea typeface="Arial"/>
                        <a:cs typeface="Arial"/>
                        <a:sym typeface="Arial"/>
                      </a:endParaRPr>
                    </a:p>
                  </a:txBody>
                  <a:tcPr marL="75100" marR="75100" marT="37550" marB="375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82A75"/>
                    </a:solidFill>
                  </a:tcPr>
                </a:tc>
                <a:tc rowSpan="2">
                  <a:txBody>
                    <a:bodyPr/>
                    <a:lstStyle/>
                    <a:p>
                      <a:pPr marL="100584" marR="82296" lvl="0" indent="0" algn="l" rtl="0">
                        <a:lnSpc>
                          <a:spcPct val="115000"/>
                        </a:lnSpc>
                        <a:spcBef>
                          <a:spcPts val="0"/>
                        </a:spcBef>
                        <a:spcAft>
                          <a:spcPts val="0"/>
                        </a:spcAft>
                        <a:buNone/>
                      </a:pPr>
                      <a:r>
                        <a:rPr lang="en-US" sz="1500" b="1" i="0" u="none" strike="noStrike">
                          <a:solidFill>
                            <a:srgbClr val="FFFFFF"/>
                          </a:solidFill>
                          <a:latin typeface="Calibri"/>
                          <a:ea typeface="Calibri"/>
                          <a:cs typeface="Calibri"/>
                          <a:sym typeface="Calibri"/>
                        </a:rPr>
                        <a:t>Conventional Approach (Recommended Dose	of</a:t>
                      </a:r>
                      <a:endParaRPr sz="1500" b="0" i="0" u="none" strike="noStrike">
                        <a:latin typeface="Arial"/>
                        <a:ea typeface="Arial"/>
                        <a:cs typeface="Arial"/>
                        <a:sym typeface="Arial"/>
                      </a:endParaRPr>
                    </a:p>
                    <a:p>
                      <a:pPr marL="100584" marR="0" lvl="0" indent="0" algn="l" rtl="0">
                        <a:lnSpc>
                          <a:spcPct val="89000"/>
                        </a:lnSpc>
                        <a:spcBef>
                          <a:spcPts val="0"/>
                        </a:spcBef>
                        <a:spcAft>
                          <a:spcPts val="0"/>
                        </a:spcAft>
                        <a:buNone/>
                      </a:pPr>
                      <a:r>
                        <a:rPr lang="en-US" sz="1500" b="1" i="0" u="none" strike="noStrike">
                          <a:solidFill>
                            <a:srgbClr val="FFFFFF"/>
                          </a:solidFill>
                          <a:latin typeface="Calibri"/>
                          <a:ea typeface="Calibri"/>
                          <a:cs typeface="Calibri"/>
                          <a:sym typeface="Calibri"/>
                        </a:rPr>
                        <a:t>Fertilisers)</a:t>
                      </a:r>
                      <a:endParaRPr sz="1500" b="0" i="0" u="none" strike="noStrike">
                        <a:latin typeface="Arial"/>
                        <a:ea typeface="Arial"/>
                        <a:cs typeface="Arial"/>
                        <a:sym typeface="Arial"/>
                      </a:endParaRPr>
                    </a:p>
                  </a:txBody>
                  <a:tcPr marL="75100" marR="75100" marT="37550" marB="375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82A75"/>
                    </a:solidFill>
                  </a:tcPr>
                </a:tc>
                <a:tc rowSpan="2">
                  <a:txBody>
                    <a:bodyPr/>
                    <a:lstStyle/>
                    <a:p>
                      <a:pPr marL="100584" marR="0" lvl="0" indent="0" algn="l" rtl="0">
                        <a:spcBef>
                          <a:spcPts val="0"/>
                        </a:spcBef>
                        <a:spcAft>
                          <a:spcPts val="0"/>
                        </a:spcAft>
                        <a:buNone/>
                      </a:pPr>
                      <a:r>
                        <a:rPr lang="en-US" sz="1500" b="1" i="0" u="none" strike="noStrike">
                          <a:solidFill>
                            <a:srgbClr val="FFFFFF"/>
                          </a:solidFill>
                          <a:latin typeface="Calibri"/>
                          <a:ea typeface="Calibri"/>
                          <a:cs typeface="Calibri"/>
                          <a:sym typeface="Calibri"/>
                        </a:rPr>
                        <a:t>Hydroponics</a:t>
                      </a:r>
                      <a:endParaRPr sz="1500" b="0" i="0" u="none" strike="noStrike">
                        <a:latin typeface="Arial"/>
                        <a:ea typeface="Arial"/>
                        <a:cs typeface="Arial"/>
                        <a:sym typeface="Arial"/>
                      </a:endParaRPr>
                    </a:p>
                  </a:txBody>
                  <a:tcPr marL="75100" marR="75100" marT="37550" marB="37550">
                    <a:lnL w="9525" cap="flat" cmpd="sng">
                      <a:solidFill>
                        <a:srgbClr val="000000">
                          <a:alpha val="0"/>
                        </a:srgbClr>
                      </a:solidFill>
                      <a:prstDash val="solid"/>
                      <a:round/>
                      <a:headEnd type="none" w="sm" len="sm"/>
                      <a:tailEnd type="none" w="sm" len="sm"/>
                    </a:lnL>
                    <a:lnR w="381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82A75"/>
                    </a:solidFill>
                  </a:tcPr>
                </a:tc>
                <a:tc gridSpan="3">
                  <a:txBody>
                    <a:bodyPr/>
                    <a:lstStyle/>
                    <a:p>
                      <a:pPr marL="2029968" marR="2020824" lvl="0" indent="0" algn="ctr" rtl="0">
                        <a:spcBef>
                          <a:spcPts val="0"/>
                        </a:spcBef>
                        <a:spcAft>
                          <a:spcPts val="0"/>
                        </a:spcAft>
                        <a:buNone/>
                      </a:pPr>
                      <a:r>
                        <a:rPr lang="en-US" sz="1500" b="1" i="0" u="none" strike="noStrike">
                          <a:solidFill>
                            <a:srgbClr val="FFFFFF"/>
                          </a:solidFill>
                          <a:latin typeface="Calibri"/>
                          <a:ea typeface="Calibri"/>
                          <a:cs typeface="Calibri"/>
                          <a:sym typeface="Calibri"/>
                        </a:rPr>
                        <a:t>Organic Soil Management</a:t>
                      </a:r>
                      <a:endParaRPr sz="1500" b="0" i="0" u="none" strike="noStrike">
                        <a:latin typeface="Arial"/>
                        <a:ea typeface="Arial"/>
                        <a:cs typeface="Arial"/>
                        <a:sym typeface="Arial"/>
                      </a:endParaRPr>
                    </a:p>
                  </a:txBody>
                  <a:tcPr marL="75100" marR="75100" marT="37550" marB="37550">
                    <a:lnL w="381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rgbClr val="FFFFFF"/>
                      </a:solidFill>
                      <a:prstDash val="solid"/>
                      <a:round/>
                      <a:headEnd type="none" w="sm" len="sm"/>
                      <a:tailEnd type="none" w="sm" len="sm"/>
                    </a:lnB>
                    <a:solidFill>
                      <a:srgbClr val="082A7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5989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73152" marR="0" lvl="0" indent="0" algn="l" rtl="0">
                        <a:spcBef>
                          <a:spcPts val="0"/>
                        </a:spcBef>
                        <a:spcAft>
                          <a:spcPts val="0"/>
                        </a:spcAft>
                        <a:buNone/>
                      </a:pPr>
                      <a:r>
                        <a:rPr lang="en-US" sz="1500" b="1" i="0" u="none" strike="noStrike">
                          <a:solidFill>
                            <a:srgbClr val="FFFFFF"/>
                          </a:solidFill>
                          <a:latin typeface="Calibri"/>
                          <a:ea typeface="Calibri"/>
                          <a:cs typeface="Calibri"/>
                          <a:sym typeface="Calibri"/>
                        </a:rPr>
                        <a:t>Organic manures</a:t>
                      </a:r>
                      <a:endParaRPr sz="1500" b="0" i="0" u="none" strike="noStrike">
                        <a:latin typeface="Arial"/>
                        <a:ea typeface="Arial"/>
                        <a:cs typeface="Arial"/>
                        <a:sym typeface="Arial"/>
                      </a:endParaRPr>
                    </a:p>
                  </a:txBody>
                  <a:tcPr marL="7825" marR="7825" marT="7825" marB="0">
                    <a:lnL w="381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82A75"/>
                    </a:solidFill>
                  </a:tcPr>
                </a:tc>
                <a:tc>
                  <a:txBody>
                    <a:bodyPr/>
                    <a:lstStyle/>
                    <a:p>
                      <a:pPr marL="91440" marR="0" lvl="0" indent="0" algn="l" rtl="0">
                        <a:spcBef>
                          <a:spcPts val="0"/>
                        </a:spcBef>
                        <a:spcAft>
                          <a:spcPts val="0"/>
                        </a:spcAft>
                        <a:buNone/>
                      </a:pPr>
                      <a:r>
                        <a:rPr lang="en-US" sz="1500" b="1" i="0" u="none" strike="noStrike">
                          <a:solidFill>
                            <a:srgbClr val="FFFFFF"/>
                          </a:solidFill>
                          <a:latin typeface="Calibri"/>
                          <a:ea typeface="Calibri"/>
                          <a:cs typeface="Calibri"/>
                          <a:sym typeface="Calibri"/>
                        </a:rPr>
                        <a:t>Biofertilizers</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82A75"/>
                    </a:solidFill>
                  </a:tcPr>
                </a:tc>
                <a:tc>
                  <a:txBody>
                    <a:bodyPr/>
                    <a:lstStyle/>
                    <a:p>
                      <a:pPr marL="91440" marR="813816" lvl="0" indent="0" algn="l" rtl="0">
                        <a:lnSpc>
                          <a:spcPct val="113000"/>
                        </a:lnSpc>
                        <a:spcBef>
                          <a:spcPts val="0"/>
                        </a:spcBef>
                        <a:spcAft>
                          <a:spcPts val="0"/>
                        </a:spcAft>
                        <a:buNone/>
                      </a:pPr>
                      <a:r>
                        <a:rPr lang="en-US" sz="1500" b="1" i="0" u="none" strike="noStrike">
                          <a:solidFill>
                            <a:srgbClr val="FFFFFF"/>
                          </a:solidFill>
                          <a:latin typeface="Calibri"/>
                          <a:ea typeface="Calibri"/>
                          <a:cs typeface="Calibri"/>
                          <a:sym typeface="Calibri"/>
                        </a:rPr>
                        <a:t>Natural Farming (Liquid manures)</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82A75"/>
                    </a:solidFill>
                  </a:tcPr>
                </a:tc>
                <a:extLst>
                  <a:ext uri="{0D108BD9-81ED-4DB2-BD59-A6C34878D82A}">
                    <a16:rowId xmlns:a16="http://schemas.microsoft.com/office/drawing/2014/main" xmlns="" val="10001"/>
                  </a:ext>
                </a:extLst>
              </a:tr>
              <a:tr h="1000800">
                <a:tc>
                  <a:txBody>
                    <a:bodyPr/>
                    <a:lstStyle/>
                    <a:p>
                      <a:pPr marL="91440" marR="338328" lvl="0" indent="0" algn="l" rtl="0">
                        <a:lnSpc>
                          <a:spcPct val="113000"/>
                        </a:lnSpc>
                        <a:spcBef>
                          <a:spcPts val="0"/>
                        </a:spcBef>
                        <a:spcAft>
                          <a:spcPts val="0"/>
                        </a:spcAft>
                        <a:buNone/>
                      </a:pPr>
                      <a:r>
                        <a:rPr lang="en-US" sz="1500" b="0" i="0" u="none" strike="noStrike">
                          <a:solidFill>
                            <a:srgbClr val="082A75"/>
                          </a:solidFill>
                          <a:latin typeface="Calibri"/>
                          <a:ea typeface="Calibri"/>
                          <a:cs typeface="Calibri"/>
                          <a:sym typeface="Calibri"/>
                        </a:rPr>
                        <a:t>Organic Matter</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F4E7"/>
                    </a:solidFill>
                  </a:tcPr>
                </a:tc>
                <a:tc>
                  <a:txBody>
                    <a:bodyPr/>
                    <a:lstStyle/>
                    <a:p>
                      <a:pPr marL="91440" marR="0" lvl="0" indent="0" algn="l" rtl="0">
                        <a:spcBef>
                          <a:spcPts val="0"/>
                        </a:spcBef>
                        <a:spcAft>
                          <a:spcPts val="0"/>
                        </a:spcAft>
                        <a:buNone/>
                      </a:pPr>
                      <a:r>
                        <a:rPr lang="en-US" sz="1500" b="0" i="0" u="none" strike="noStrike">
                          <a:solidFill>
                            <a:srgbClr val="082A75"/>
                          </a:solidFill>
                          <a:latin typeface="Calibri"/>
                          <a:ea typeface="Calibri"/>
                          <a:cs typeface="Calibri"/>
                          <a:sym typeface="Calibri"/>
                        </a:rPr>
                        <a:t>4-5 tons of FYM</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F4E7"/>
                    </a:solidFill>
                  </a:tcPr>
                </a:tc>
                <a:tc rowSpan="5">
                  <a:txBody>
                    <a:bodyPr/>
                    <a:lstStyle/>
                    <a:p>
                      <a:pPr marL="91440" marR="82296" lvl="0" indent="0" algn="just" rtl="0">
                        <a:lnSpc>
                          <a:spcPct val="115000"/>
                        </a:lnSpc>
                        <a:spcBef>
                          <a:spcPts val="0"/>
                        </a:spcBef>
                        <a:spcAft>
                          <a:spcPts val="0"/>
                        </a:spcAft>
                        <a:buNone/>
                      </a:pPr>
                      <a:r>
                        <a:rPr lang="en-US" sz="1500" b="0" i="0" u="none" strike="noStrike">
                          <a:solidFill>
                            <a:srgbClr val="082A75"/>
                          </a:solidFill>
                          <a:latin typeface="Calibri"/>
                          <a:ea typeface="Calibri"/>
                          <a:cs typeface="Calibri"/>
                          <a:sym typeface="Calibri"/>
                        </a:rPr>
                        <a:t>All nutrients are added in liquid and available form.</a:t>
                      </a:r>
                      <a:endParaRPr sz="1500" b="0" i="0" u="none" strike="noStrike">
                        <a:latin typeface="Arial"/>
                        <a:ea typeface="Arial"/>
                        <a:cs typeface="Arial"/>
                        <a:sym typeface="Arial"/>
                      </a:endParaRPr>
                    </a:p>
                    <a:p>
                      <a:pPr marL="91440" marR="91440" lvl="0" indent="0" algn="just" rtl="0">
                        <a:lnSpc>
                          <a:spcPct val="115000"/>
                        </a:lnSpc>
                        <a:spcBef>
                          <a:spcPts val="0"/>
                        </a:spcBef>
                        <a:spcAft>
                          <a:spcPts val="0"/>
                        </a:spcAft>
                        <a:buNone/>
                      </a:pPr>
                      <a:r>
                        <a:rPr lang="en-US" sz="1500" b="0" i="0" u="none" strike="noStrike">
                          <a:solidFill>
                            <a:srgbClr val="082A75"/>
                          </a:solidFill>
                          <a:latin typeface="Calibri"/>
                          <a:ea typeface="Calibri"/>
                          <a:cs typeface="Calibri"/>
                          <a:sym typeface="Calibri"/>
                        </a:rPr>
                        <a:t>The water pH is always correcte to stay neutral</a:t>
                      </a:r>
                      <a:endParaRPr sz="1500" b="0" i="0" u="none" strike="noStrike">
                        <a:latin typeface="Arial"/>
                        <a:ea typeface="Arial"/>
                        <a:cs typeface="Arial"/>
                        <a:sym typeface="Arial"/>
                      </a:endParaRPr>
                    </a:p>
                  </a:txBody>
                  <a:tcPr marL="75100" marR="75100" marT="37550" marB="37550">
                    <a:lnL w="12700"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4E7"/>
                    </a:solidFill>
                  </a:tcPr>
                </a:tc>
                <a:tc rowSpan="2">
                  <a:txBody>
                    <a:bodyPr/>
                    <a:lstStyle/>
                    <a:p>
                      <a:pPr marL="100584" marR="0" lvl="0" indent="0" algn="l" rtl="0">
                        <a:spcBef>
                          <a:spcPts val="0"/>
                        </a:spcBef>
                        <a:spcAft>
                          <a:spcPts val="0"/>
                        </a:spcAft>
                        <a:buNone/>
                      </a:pPr>
                      <a:r>
                        <a:rPr lang="en-US" sz="1500" b="1" i="0" u="none" strike="noStrike">
                          <a:solidFill>
                            <a:srgbClr val="082A75"/>
                          </a:solidFill>
                          <a:latin typeface="Calibri"/>
                          <a:ea typeface="Calibri"/>
                          <a:cs typeface="Calibri"/>
                          <a:sym typeface="Calibri"/>
                        </a:rPr>
                        <a:t>Nutrient Equivalents</a:t>
                      </a:r>
                      <a:endParaRPr sz="1500" b="0" i="0" u="none" strike="noStrike">
                        <a:latin typeface="Arial"/>
                        <a:ea typeface="Arial"/>
                        <a:cs typeface="Arial"/>
                        <a:sym typeface="Arial"/>
                      </a:endParaRPr>
                    </a:p>
                    <a:p>
                      <a:pPr marL="100584" marR="73152" lvl="0" indent="0" algn="l" rtl="0">
                        <a:lnSpc>
                          <a:spcPct val="113000"/>
                        </a:lnSpc>
                        <a:spcBef>
                          <a:spcPts val="190"/>
                        </a:spcBef>
                        <a:spcAft>
                          <a:spcPts val="0"/>
                        </a:spcAft>
                        <a:buNone/>
                      </a:pPr>
                      <a:r>
                        <a:rPr lang="en-US" sz="1500" b="0" i="0" u="none" strike="noStrike">
                          <a:solidFill>
                            <a:srgbClr val="082A75"/>
                          </a:solidFill>
                          <a:latin typeface="Calibri"/>
                          <a:ea typeface="Calibri"/>
                          <a:cs typeface="Calibri"/>
                          <a:sym typeface="Calibri"/>
                        </a:rPr>
                        <a:t>When using these materials as a fertilizer base, calculate how</a:t>
                      </a:r>
                      <a:endParaRPr sz="1500" b="0" i="0" u="none" strike="noStrike">
                        <a:latin typeface="Arial"/>
                        <a:ea typeface="Arial"/>
                        <a:cs typeface="Arial"/>
                        <a:sym typeface="Arial"/>
                      </a:endParaRPr>
                    </a:p>
                    <a:p>
                      <a:pPr marL="100584" marR="73152" lvl="0" indent="0" algn="l" rtl="0">
                        <a:lnSpc>
                          <a:spcPct val="96000"/>
                        </a:lnSpc>
                        <a:spcBef>
                          <a:spcPts val="0"/>
                        </a:spcBef>
                        <a:spcAft>
                          <a:spcPts val="0"/>
                        </a:spcAft>
                        <a:buNone/>
                      </a:pPr>
                      <a:r>
                        <a:rPr lang="en-US" sz="1500" b="0" i="0" u="none" strike="noStrike">
                          <a:solidFill>
                            <a:srgbClr val="082A75"/>
                          </a:solidFill>
                          <a:latin typeface="Calibri"/>
                          <a:ea typeface="Calibri"/>
                          <a:cs typeface="Calibri"/>
                          <a:sym typeface="Calibri"/>
                        </a:rPr>
                        <a:t>much N, P2O5 and K2O are supplied   by   these   materials,</a:t>
                      </a:r>
                      <a:endParaRPr sz="1500" b="0" i="0" u="none" strike="noStrike">
                        <a:latin typeface="Arial"/>
                        <a:ea typeface="Arial"/>
                        <a:cs typeface="Arial"/>
                        <a:sym typeface="Arial"/>
                      </a:endParaRPr>
                    </a:p>
                  </a:txBody>
                  <a:tcPr marL="75100" marR="75100" marT="37550" marB="37550">
                    <a:lnL w="9525" cap="flat" cmpd="sng">
                      <a:solidFill>
                        <a:srgbClr val="000000">
                          <a:alpha val="0"/>
                        </a:srgbClr>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F4E7"/>
                    </a:solidFill>
                  </a:tcPr>
                </a:tc>
                <a:tc>
                  <a:txBody>
                    <a:bodyPr/>
                    <a:lstStyle/>
                    <a:p>
                      <a:pPr marL="91440" marR="0" lvl="0" indent="0" algn="l" rtl="0">
                        <a:lnSpc>
                          <a:spcPct val="113000"/>
                        </a:lnSpc>
                        <a:spcBef>
                          <a:spcPts val="0"/>
                        </a:spcBef>
                        <a:spcAft>
                          <a:spcPts val="0"/>
                        </a:spcAft>
                        <a:buNone/>
                      </a:pPr>
                      <a:r>
                        <a:rPr lang="en-US" sz="1500" b="0" i="0" u="none" strike="noStrike">
                          <a:solidFill>
                            <a:srgbClr val="082A75"/>
                          </a:solidFill>
                          <a:latin typeface="Calibri"/>
                          <a:ea typeface="Calibri"/>
                          <a:cs typeface="Calibri"/>
                          <a:sym typeface="Calibri"/>
                        </a:rPr>
                        <a:t>4-6 tons of biomass as mulch or compost</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F4E7"/>
                    </a:solidFill>
                  </a:tcPr>
                </a:tc>
                <a:tc>
                  <a:txBody>
                    <a:bodyPr/>
                    <a:lstStyle/>
                    <a:p>
                      <a:pPr marL="91440" marR="91440" lvl="0" indent="0" algn="l" rtl="0">
                        <a:lnSpc>
                          <a:spcPct val="113000"/>
                        </a:lnSpc>
                        <a:spcBef>
                          <a:spcPts val="0"/>
                        </a:spcBef>
                        <a:spcAft>
                          <a:spcPts val="0"/>
                        </a:spcAft>
                        <a:buNone/>
                      </a:pPr>
                      <a:r>
                        <a:rPr lang="en-US" sz="1500" b="0" i="0" u="none" strike="noStrike">
                          <a:solidFill>
                            <a:srgbClr val="082A75"/>
                          </a:solidFill>
                          <a:latin typeface="Calibri"/>
                          <a:ea typeface="Calibri"/>
                          <a:cs typeface="Calibri"/>
                          <a:sym typeface="Calibri"/>
                        </a:rPr>
                        <a:t>4-6	tons	of	biomass	as mulch/acchadhan</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F4E7"/>
                    </a:solidFill>
                  </a:tcPr>
                </a:tc>
                <a:extLst>
                  <a:ext uri="{0D108BD9-81ED-4DB2-BD59-A6C34878D82A}">
                    <a16:rowId xmlns:a16="http://schemas.microsoft.com/office/drawing/2014/main" xmlns="" val="10002"/>
                  </a:ext>
                </a:extLst>
              </a:tr>
              <a:tr h="541400">
                <a:tc>
                  <a:txBody>
                    <a:bodyPr/>
                    <a:lstStyle/>
                    <a:p>
                      <a:pPr marL="91440" marR="0" lvl="0" indent="0" algn="l" rtl="0">
                        <a:spcBef>
                          <a:spcPts val="0"/>
                        </a:spcBef>
                        <a:spcAft>
                          <a:spcPts val="0"/>
                        </a:spcAft>
                        <a:buNone/>
                      </a:pPr>
                      <a:r>
                        <a:rPr lang="en-US" sz="1500" b="0" i="0" u="none" strike="noStrike">
                          <a:solidFill>
                            <a:srgbClr val="082A75"/>
                          </a:solidFill>
                          <a:latin typeface="Calibri"/>
                          <a:ea typeface="Calibri"/>
                          <a:cs typeface="Calibri"/>
                          <a:sym typeface="Calibri"/>
                        </a:rPr>
                        <a:t>Nitrogen</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8CC"/>
                    </a:solidFill>
                  </a:tcPr>
                </a:tc>
                <a:tc>
                  <a:txBody>
                    <a:bodyPr/>
                    <a:lstStyle/>
                    <a:p>
                      <a:pPr marL="91440" marR="82296" lvl="0" indent="0" algn="l" rtl="0">
                        <a:lnSpc>
                          <a:spcPct val="115000"/>
                        </a:lnSpc>
                        <a:spcBef>
                          <a:spcPts val="0"/>
                        </a:spcBef>
                        <a:spcAft>
                          <a:spcPts val="0"/>
                        </a:spcAft>
                        <a:buNone/>
                      </a:pPr>
                      <a:r>
                        <a:rPr lang="en-US" sz="1500" b="0" i="0" u="none" strike="noStrike">
                          <a:solidFill>
                            <a:srgbClr val="082A75"/>
                          </a:solidFill>
                          <a:latin typeface="Calibri"/>
                          <a:ea typeface="Calibri"/>
                          <a:cs typeface="Calibri"/>
                          <a:sym typeface="Calibri"/>
                        </a:rPr>
                        <a:t>60	Kg	N	as urea/DAP</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8CC"/>
                    </a:solidFill>
                  </a:tcPr>
                </a:tc>
                <a:tc vMerge="1">
                  <a:txBody>
                    <a:bodyPr/>
                    <a:lstStyle/>
                    <a:p>
                      <a:endParaRPr lang="en-US"/>
                    </a:p>
                  </a:txBody>
                  <a:tcPr/>
                </a:tc>
                <a:tc vMerge="1">
                  <a:txBody>
                    <a:bodyPr/>
                    <a:lstStyle/>
                    <a:p>
                      <a:endParaRPr lang="en-US"/>
                    </a:p>
                  </a:txBody>
                  <a:tcPr/>
                </a:tc>
                <a:tc>
                  <a:txBody>
                    <a:bodyPr/>
                    <a:lstStyle/>
                    <a:p>
                      <a:pPr marL="91440" marR="0" lvl="0" indent="0" algn="l" rtl="0">
                        <a:spcBef>
                          <a:spcPts val="0"/>
                        </a:spcBef>
                        <a:spcAft>
                          <a:spcPts val="0"/>
                        </a:spcAft>
                        <a:buNone/>
                      </a:pPr>
                      <a:r>
                        <a:rPr lang="en-US" sz="1500" b="0" i="0" u="none" strike="noStrike">
                          <a:solidFill>
                            <a:srgbClr val="082A75"/>
                          </a:solidFill>
                          <a:latin typeface="Calibri"/>
                          <a:ea typeface="Calibri"/>
                          <a:cs typeface="Calibri"/>
                          <a:sym typeface="Calibri"/>
                        </a:rPr>
                        <a:t>Nitrogen Fixers</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8CC"/>
                    </a:solidFill>
                  </a:tcPr>
                </a:tc>
                <a:tc rowSpan="4">
                  <a:txBody>
                    <a:bodyPr/>
                    <a:lstStyle/>
                    <a:p>
                      <a:pPr marL="91440" marR="91440" lvl="0" indent="0" algn="just" rtl="0">
                        <a:lnSpc>
                          <a:spcPct val="115000"/>
                        </a:lnSpc>
                        <a:spcBef>
                          <a:spcPts val="0"/>
                        </a:spcBef>
                        <a:spcAft>
                          <a:spcPts val="0"/>
                        </a:spcAft>
                        <a:buNone/>
                      </a:pPr>
                      <a:r>
                        <a:rPr lang="en-US" sz="1500" b="0" i="0" u="none" strike="noStrike">
                          <a:solidFill>
                            <a:srgbClr val="082A75"/>
                          </a:solidFill>
                          <a:latin typeface="Calibri"/>
                          <a:ea typeface="Calibri"/>
                          <a:cs typeface="Calibri"/>
                          <a:sym typeface="Calibri"/>
                        </a:rPr>
                        <a:t>apply apply 10-12 sprays of Jeevamrit/Panchagavya/Amri tjal/Waste Decomposer or equivalent farm made Microbial	inoculants approximately 200-400 lit each application per acre.</a:t>
                      </a:r>
                      <a:endParaRPr sz="1500" b="0" i="0" u="none" strike="noStrike">
                        <a:latin typeface="Arial"/>
                        <a:ea typeface="Arial"/>
                        <a:cs typeface="Arial"/>
                        <a:sym typeface="Arial"/>
                      </a:endParaRPr>
                    </a:p>
                  </a:txBody>
                  <a:tcPr marL="75100" marR="75100" marT="37550" marB="37550">
                    <a:lnL w="12700" cap="flat" cmpd="sng">
                      <a:solidFill>
                        <a:srgbClr val="FFFFF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8CC"/>
                    </a:solidFill>
                  </a:tcPr>
                </a:tc>
                <a:extLst>
                  <a:ext uri="{0D108BD9-81ED-4DB2-BD59-A6C34878D82A}">
                    <a16:rowId xmlns:a16="http://schemas.microsoft.com/office/drawing/2014/main" xmlns="" val="10003"/>
                  </a:ext>
                </a:extLst>
              </a:tr>
              <a:tr h="580575">
                <a:tc>
                  <a:txBody>
                    <a:bodyPr/>
                    <a:lstStyle/>
                    <a:p>
                      <a:pPr marL="91440" marR="0" lvl="0" indent="0" algn="l" rtl="0">
                        <a:spcBef>
                          <a:spcPts val="0"/>
                        </a:spcBef>
                        <a:spcAft>
                          <a:spcPts val="0"/>
                        </a:spcAft>
                        <a:buNone/>
                      </a:pPr>
                      <a:r>
                        <a:rPr lang="en-US" sz="1500" b="0" i="0" u="none" strike="noStrike">
                          <a:solidFill>
                            <a:srgbClr val="082A75"/>
                          </a:solidFill>
                          <a:latin typeface="Calibri"/>
                          <a:ea typeface="Calibri"/>
                          <a:cs typeface="Calibri"/>
                          <a:sym typeface="Calibri"/>
                        </a:rPr>
                        <a:t>Phosphorus</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F4E7"/>
                    </a:solidFill>
                  </a:tcPr>
                </a:tc>
                <a:tc>
                  <a:txBody>
                    <a:bodyPr/>
                    <a:lstStyle/>
                    <a:p>
                      <a:pPr marL="91440" marR="0" lvl="0" indent="0" algn="l" rtl="0">
                        <a:spcBef>
                          <a:spcPts val="0"/>
                        </a:spcBef>
                        <a:spcAft>
                          <a:spcPts val="0"/>
                        </a:spcAft>
                        <a:buNone/>
                      </a:pPr>
                      <a:r>
                        <a:rPr lang="en-US" sz="1500" b="0" i="0" u="none" strike="noStrike">
                          <a:solidFill>
                            <a:srgbClr val="082A75"/>
                          </a:solidFill>
                          <a:latin typeface="Calibri"/>
                          <a:ea typeface="Calibri"/>
                          <a:cs typeface="Calibri"/>
                          <a:sym typeface="Calibri"/>
                        </a:rPr>
                        <a:t>40 Kg P as P2O5</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F4E7"/>
                    </a:solidFill>
                  </a:tcPr>
                </a:tc>
                <a:tc vMerge="1">
                  <a:txBody>
                    <a:bodyPr/>
                    <a:lstStyle/>
                    <a:p>
                      <a:endParaRPr lang="en-US"/>
                    </a:p>
                  </a:txBody>
                  <a:tcPr/>
                </a:tc>
                <a:tc rowSpan="2">
                  <a:txBody>
                    <a:bodyPr/>
                    <a:lstStyle/>
                    <a:p>
                      <a:pPr marL="100584" marR="0" lvl="0" indent="0" algn="l" rtl="0">
                        <a:spcBef>
                          <a:spcPts val="0"/>
                        </a:spcBef>
                        <a:spcAft>
                          <a:spcPts val="0"/>
                        </a:spcAft>
                        <a:buNone/>
                      </a:pPr>
                      <a:r>
                        <a:rPr lang="en-US" sz="1500" b="0" i="0" u="none" strike="noStrike">
                          <a:solidFill>
                            <a:srgbClr val="082A75"/>
                          </a:solidFill>
                          <a:latin typeface="Calibri"/>
                          <a:ea typeface="Calibri"/>
                          <a:cs typeface="Calibri"/>
                          <a:sym typeface="Calibri"/>
                        </a:rPr>
                        <a:t>then	supplement	nutrients</a:t>
                      </a:r>
                      <a:endParaRPr sz="1500" b="0" i="0" u="none" strike="noStrike">
                        <a:latin typeface="Arial"/>
                        <a:ea typeface="Arial"/>
                        <a:cs typeface="Arial"/>
                        <a:sym typeface="Arial"/>
                      </a:endParaRPr>
                    </a:p>
                    <a:p>
                      <a:pPr marL="100584" marR="82296" lvl="0" indent="0" algn="l" rtl="0">
                        <a:lnSpc>
                          <a:spcPct val="100000"/>
                        </a:lnSpc>
                        <a:spcBef>
                          <a:spcPts val="0"/>
                        </a:spcBef>
                        <a:spcAft>
                          <a:spcPts val="0"/>
                        </a:spcAft>
                        <a:buNone/>
                      </a:pPr>
                      <a:r>
                        <a:rPr lang="en-US" sz="1500" b="0" i="0" u="none" strike="noStrike">
                          <a:solidFill>
                            <a:srgbClr val="082A75"/>
                          </a:solidFill>
                          <a:latin typeface="Calibri"/>
                          <a:ea typeface="Calibri"/>
                          <a:cs typeface="Calibri"/>
                          <a:sym typeface="Calibri"/>
                        </a:rPr>
                        <a:t>from other sources as needed for a particular crop</a:t>
                      </a:r>
                      <a:endParaRPr sz="1500" b="0" i="0" u="none" strike="noStrike">
                        <a:latin typeface="Arial"/>
                        <a:ea typeface="Arial"/>
                        <a:cs typeface="Arial"/>
                        <a:sym typeface="Arial"/>
                      </a:endParaRPr>
                    </a:p>
                  </a:txBody>
                  <a:tcPr marL="75100" marR="75100" marT="37550" marB="37550">
                    <a:lnL w="9525" cap="flat" cmpd="sng">
                      <a:solidFill>
                        <a:srgbClr val="000000">
                          <a:alpha val="0"/>
                        </a:srgbClr>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F4E7"/>
                    </a:solidFill>
                  </a:tcPr>
                </a:tc>
                <a:tc>
                  <a:txBody>
                    <a:bodyPr/>
                    <a:lstStyle/>
                    <a:p>
                      <a:pPr marL="91440" marR="0" lvl="0" indent="0" algn="l" rtl="0">
                        <a:spcBef>
                          <a:spcPts val="0"/>
                        </a:spcBef>
                        <a:spcAft>
                          <a:spcPts val="0"/>
                        </a:spcAft>
                        <a:buNone/>
                      </a:pPr>
                      <a:r>
                        <a:rPr lang="en-US" sz="1500" b="0" i="0" u="none" strike="noStrike">
                          <a:solidFill>
                            <a:srgbClr val="082A75"/>
                          </a:solidFill>
                          <a:latin typeface="Calibri"/>
                          <a:ea typeface="Calibri"/>
                          <a:cs typeface="Calibri"/>
                          <a:sym typeface="Calibri"/>
                        </a:rPr>
                        <a:t>Phosphorus Solubilises</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CF4E7"/>
                    </a:solidFill>
                  </a:tcPr>
                </a:tc>
                <a:tc vMerge="1">
                  <a:txBody>
                    <a:bodyPr/>
                    <a:lstStyle/>
                    <a:p>
                      <a:endParaRPr lang="en-US"/>
                    </a:p>
                  </a:txBody>
                  <a:tcPr/>
                </a:tc>
                <a:extLst>
                  <a:ext uri="{0D108BD9-81ED-4DB2-BD59-A6C34878D82A}">
                    <a16:rowId xmlns:a16="http://schemas.microsoft.com/office/drawing/2014/main" xmlns="" val="10004"/>
                  </a:ext>
                </a:extLst>
              </a:tr>
              <a:tr h="447300">
                <a:tc>
                  <a:txBody>
                    <a:bodyPr/>
                    <a:lstStyle/>
                    <a:p>
                      <a:pPr marL="91440" marR="0" lvl="0" indent="0" algn="l" rtl="0">
                        <a:spcBef>
                          <a:spcPts val="0"/>
                        </a:spcBef>
                        <a:spcAft>
                          <a:spcPts val="0"/>
                        </a:spcAft>
                        <a:buNone/>
                      </a:pPr>
                      <a:r>
                        <a:rPr lang="en-US" sz="1500" b="0" i="0" u="none" strike="noStrike">
                          <a:solidFill>
                            <a:srgbClr val="082A75"/>
                          </a:solidFill>
                          <a:latin typeface="Calibri"/>
                          <a:ea typeface="Calibri"/>
                          <a:cs typeface="Calibri"/>
                          <a:sym typeface="Calibri"/>
                        </a:rPr>
                        <a:t>Potash</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8CC"/>
                    </a:solidFill>
                  </a:tcPr>
                </a:tc>
                <a:tc>
                  <a:txBody>
                    <a:bodyPr/>
                    <a:lstStyle/>
                    <a:p>
                      <a:pPr marL="91440" marR="0" lvl="0" indent="0" algn="l" rtl="0">
                        <a:spcBef>
                          <a:spcPts val="0"/>
                        </a:spcBef>
                        <a:spcAft>
                          <a:spcPts val="0"/>
                        </a:spcAft>
                        <a:buNone/>
                      </a:pPr>
                      <a:r>
                        <a:rPr lang="en-US" sz="1500" b="0" i="0" u="none" strike="noStrike">
                          <a:solidFill>
                            <a:srgbClr val="082A75"/>
                          </a:solidFill>
                          <a:latin typeface="Calibri"/>
                          <a:ea typeface="Calibri"/>
                          <a:cs typeface="Calibri"/>
                          <a:sym typeface="Calibri"/>
                        </a:rPr>
                        <a:t>40 kg K as K2O</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8CC"/>
                    </a:solidFill>
                  </a:tcPr>
                </a:tc>
                <a:tc vMerge="1">
                  <a:txBody>
                    <a:bodyPr/>
                    <a:lstStyle/>
                    <a:p>
                      <a:endParaRPr lang="en-US"/>
                    </a:p>
                  </a:txBody>
                  <a:tcPr/>
                </a:tc>
                <a:tc vMerge="1">
                  <a:txBody>
                    <a:bodyPr/>
                    <a:lstStyle/>
                    <a:p>
                      <a:endParaRPr lang="en-US"/>
                    </a:p>
                  </a:txBody>
                  <a:tcPr/>
                </a:tc>
                <a:tc>
                  <a:txBody>
                    <a:bodyPr/>
                    <a:lstStyle/>
                    <a:p>
                      <a:pPr marL="91440" marR="0" lvl="0" indent="0" algn="l" rtl="0">
                        <a:spcBef>
                          <a:spcPts val="0"/>
                        </a:spcBef>
                        <a:spcAft>
                          <a:spcPts val="0"/>
                        </a:spcAft>
                        <a:buNone/>
                      </a:pPr>
                      <a:r>
                        <a:rPr lang="en-US" sz="1500" b="0" i="0" u="none" strike="noStrike">
                          <a:solidFill>
                            <a:srgbClr val="082A75"/>
                          </a:solidFill>
                          <a:latin typeface="Calibri"/>
                          <a:ea typeface="Calibri"/>
                          <a:cs typeface="Calibri"/>
                          <a:sym typeface="Calibri"/>
                        </a:rPr>
                        <a:t>Potash Mobilisers</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AE8CC"/>
                    </a:solidFill>
                  </a:tcPr>
                </a:tc>
                <a:tc vMerge="1">
                  <a:txBody>
                    <a:bodyPr/>
                    <a:lstStyle/>
                    <a:p>
                      <a:endParaRPr lang="en-US"/>
                    </a:p>
                  </a:txBody>
                  <a:tcPr/>
                </a:tc>
                <a:extLst>
                  <a:ext uri="{0D108BD9-81ED-4DB2-BD59-A6C34878D82A}">
                    <a16:rowId xmlns:a16="http://schemas.microsoft.com/office/drawing/2014/main" xmlns="" val="10005"/>
                  </a:ext>
                </a:extLst>
              </a:tr>
              <a:tr h="2777525">
                <a:tc>
                  <a:txBody>
                    <a:bodyPr/>
                    <a:lstStyle/>
                    <a:p>
                      <a:pPr marL="0" marR="0" lvl="0" indent="0" algn="l" rtl="0">
                        <a:spcBef>
                          <a:spcPts val="0"/>
                        </a:spcBef>
                        <a:spcAft>
                          <a:spcPts val="0"/>
                        </a:spcAft>
                        <a:buNone/>
                      </a:pPr>
                      <a:r>
                        <a:rPr lang="en-US" sz="1500" b="0" i="0" u="none" strike="noStrike">
                          <a:latin typeface="Times New Roman"/>
                          <a:ea typeface="Times New Roman"/>
                          <a:cs typeface="Times New Roman"/>
                          <a:sym typeface="Times New Roman"/>
                        </a:rPr>
                        <a:t> </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4E7"/>
                    </a:solidFill>
                  </a:tcPr>
                </a:tc>
                <a:tc>
                  <a:txBody>
                    <a:bodyPr/>
                    <a:lstStyle/>
                    <a:p>
                      <a:pPr marL="91440" marR="73152" lvl="0" indent="0" algn="l" rtl="0">
                        <a:lnSpc>
                          <a:spcPct val="115000"/>
                        </a:lnSpc>
                        <a:spcBef>
                          <a:spcPts val="0"/>
                        </a:spcBef>
                        <a:spcAft>
                          <a:spcPts val="0"/>
                        </a:spcAft>
                        <a:buNone/>
                      </a:pPr>
                      <a:r>
                        <a:rPr lang="en-US" sz="1500" b="0" i="0" u="none" strike="noStrike">
                          <a:solidFill>
                            <a:srgbClr val="082A75"/>
                          </a:solidFill>
                          <a:latin typeface="Calibri"/>
                          <a:ea typeface="Calibri"/>
                          <a:cs typeface="Calibri"/>
                          <a:sym typeface="Calibri"/>
                        </a:rPr>
                        <a:t>Nutrient		supply calculated based on	the		plant requirement minus	available nutrients in soil</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4E7"/>
                    </a:solidFill>
                  </a:tcPr>
                </a:tc>
                <a:tc vMerge="1">
                  <a:txBody>
                    <a:bodyPr/>
                    <a:lstStyle/>
                    <a:p>
                      <a:endParaRPr lang="en-US"/>
                    </a:p>
                  </a:txBody>
                  <a:tcPr/>
                </a:tc>
                <a:tc>
                  <a:txBody>
                    <a:bodyPr/>
                    <a:lstStyle/>
                    <a:p>
                      <a:pPr marL="347472" marR="73152" lvl="0" indent="-347472" algn="l" rtl="0">
                        <a:lnSpc>
                          <a:spcPct val="115000"/>
                        </a:lnSpc>
                        <a:spcBef>
                          <a:spcPts val="0"/>
                        </a:spcBef>
                        <a:spcAft>
                          <a:spcPts val="0"/>
                        </a:spcAft>
                        <a:buClr>
                          <a:srgbClr val="082A75"/>
                        </a:buClr>
                        <a:buSzPts val="1100"/>
                        <a:buFont typeface="Arial"/>
                        <a:buChar char="•"/>
                      </a:pPr>
                      <a:r>
                        <a:rPr lang="en-US" sz="1500" b="0" i="0" u="none" strike="noStrike">
                          <a:solidFill>
                            <a:srgbClr val="082A75"/>
                          </a:solidFill>
                          <a:latin typeface="Calibri"/>
                          <a:ea typeface="Calibri"/>
                          <a:cs typeface="Calibri"/>
                          <a:sym typeface="Calibri"/>
                        </a:rPr>
                        <a:t>Biomass added (Green manure/Green	leaf manure/cover crops/mulching)</a:t>
                      </a:r>
                      <a:endParaRPr sz="1500" b="0" i="0" u="none" strike="noStrike">
                        <a:latin typeface="Arial"/>
                        <a:ea typeface="Arial"/>
                        <a:cs typeface="Arial"/>
                        <a:sym typeface="Arial"/>
                      </a:endParaRPr>
                    </a:p>
                    <a:p>
                      <a:pPr marL="347472" marR="73152" lvl="0" indent="-347472" algn="just" rtl="0">
                        <a:lnSpc>
                          <a:spcPct val="113000"/>
                        </a:lnSpc>
                        <a:spcBef>
                          <a:spcPts val="20"/>
                        </a:spcBef>
                        <a:spcAft>
                          <a:spcPts val="0"/>
                        </a:spcAft>
                        <a:buClr>
                          <a:srgbClr val="082A75"/>
                        </a:buClr>
                        <a:buSzPts val="1500"/>
                        <a:buFont typeface="Arial"/>
                        <a:buChar char="•"/>
                      </a:pPr>
                      <a:r>
                        <a:rPr lang="en-US" sz="1500" b="0" i="0" u="none" strike="noStrike">
                          <a:solidFill>
                            <a:srgbClr val="082A75"/>
                          </a:solidFill>
                          <a:latin typeface="Calibri"/>
                          <a:ea typeface="Calibri"/>
                          <a:cs typeface="Calibri"/>
                          <a:sym typeface="Calibri"/>
                        </a:rPr>
                        <a:t>Animal Manures (Cattle dung, FYM, poultry litter),</a:t>
                      </a:r>
                      <a:endParaRPr sz="1500" b="0" i="0" u="none" strike="noStrike">
                        <a:latin typeface="Arial"/>
                        <a:ea typeface="Arial"/>
                        <a:cs typeface="Arial"/>
                        <a:sym typeface="Arial"/>
                      </a:endParaRPr>
                    </a:p>
                    <a:p>
                      <a:pPr marL="347472" marR="73152" lvl="0" indent="-347472" algn="just" rtl="0">
                        <a:lnSpc>
                          <a:spcPct val="115000"/>
                        </a:lnSpc>
                        <a:spcBef>
                          <a:spcPts val="35"/>
                        </a:spcBef>
                        <a:spcAft>
                          <a:spcPts val="0"/>
                        </a:spcAft>
                        <a:buClr>
                          <a:srgbClr val="082A75"/>
                        </a:buClr>
                        <a:buSzPts val="1500"/>
                        <a:buFont typeface="Arial"/>
                        <a:buChar char="•"/>
                      </a:pPr>
                      <a:r>
                        <a:rPr lang="en-US" sz="1500" b="0" i="0" u="none" strike="noStrike">
                          <a:solidFill>
                            <a:srgbClr val="082A75"/>
                          </a:solidFill>
                          <a:latin typeface="Calibri"/>
                          <a:ea typeface="Calibri"/>
                          <a:cs typeface="Calibri"/>
                          <a:sym typeface="Calibri"/>
                        </a:rPr>
                        <a:t>Decomposed organic matter (Vermicompost, NADEP	compost, Biodynamic compost etc)</a:t>
                      </a:r>
                      <a:endParaRPr sz="1500" b="0" i="0" u="none" strike="noStrike">
                        <a:latin typeface="Arial"/>
                        <a:ea typeface="Arial"/>
                        <a:cs typeface="Arial"/>
                        <a:sym typeface="Arial"/>
                      </a:endParaRPr>
                    </a:p>
                    <a:p>
                      <a:pPr marL="347472" marR="73152" lvl="0" indent="-347472" algn="just" rtl="0">
                        <a:lnSpc>
                          <a:spcPct val="115000"/>
                        </a:lnSpc>
                        <a:spcBef>
                          <a:spcPts val="0"/>
                        </a:spcBef>
                        <a:spcAft>
                          <a:spcPts val="0"/>
                        </a:spcAft>
                        <a:buClr>
                          <a:srgbClr val="082A75"/>
                        </a:buClr>
                        <a:buSzPts val="1500"/>
                        <a:buFont typeface="Arial"/>
                        <a:buChar char="•"/>
                      </a:pPr>
                      <a:r>
                        <a:rPr lang="en-US" sz="1500" b="0" i="0" u="none" strike="noStrike">
                          <a:solidFill>
                            <a:srgbClr val="082A75"/>
                          </a:solidFill>
                          <a:latin typeface="Calibri"/>
                          <a:ea typeface="Calibri"/>
                          <a:cs typeface="Calibri"/>
                          <a:sym typeface="Calibri"/>
                        </a:rPr>
                        <a:t>Organic Concentrates (Bone meal, oil cakes etc)</a:t>
                      </a:r>
                      <a:endParaRPr sz="1500" b="0" i="0" u="none" strike="noStrike">
                        <a:latin typeface="Arial"/>
                        <a:ea typeface="Arial"/>
                        <a:cs typeface="Arial"/>
                        <a:sym typeface="Arial"/>
                      </a:endParaRPr>
                    </a:p>
                  </a:txBody>
                  <a:tcPr marL="7825" marR="7825" marT="7825" marB="0">
                    <a:lnL w="9525" cap="flat" cmpd="sng">
                      <a:solidFill>
                        <a:srgbClr val="000000">
                          <a:alpha val="0"/>
                        </a:srgbClr>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4E7"/>
                    </a:solidFill>
                  </a:tcPr>
                </a:tc>
                <a:tc>
                  <a:txBody>
                    <a:bodyPr/>
                    <a:lstStyle/>
                    <a:p>
                      <a:pPr marL="91440" marR="0" lvl="0" indent="0" algn="l" rtl="0">
                        <a:spcBef>
                          <a:spcPts val="0"/>
                        </a:spcBef>
                        <a:spcAft>
                          <a:spcPts val="0"/>
                        </a:spcAft>
                        <a:buNone/>
                      </a:pPr>
                      <a:r>
                        <a:rPr lang="en-US" sz="1500" b="0" i="0" u="none" strike="noStrike">
                          <a:solidFill>
                            <a:srgbClr val="082A75"/>
                          </a:solidFill>
                          <a:latin typeface="Calibri"/>
                          <a:ea typeface="Calibri"/>
                          <a:cs typeface="Calibri"/>
                          <a:sym typeface="Calibri"/>
                        </a:rPr>
                        <a:t>750 g-1.0 kg</a:t>
                      </a:r>
                      <a:endParaRPr/>
                    </a:p>
                    <a:p>
                      <a:pPr marL="91440" marR="0" lvl="0" indent="0" algn="l" rtl="0">
                        <a:spcBef>
                          <a:spcPts val="370"/>
                        </a:spcBef>
                        <a:spcAft>
                          <a:spcPts val="0"/>
                        </a:spcAft>
                        <a:buNone/>
                      </a:pPr>
                      <a:r>
                        <a:rPr lang="en-US" sz="1500" b="0" i="0" u="none" strike="noStrike">
                          <a:solidFill>
                            <a:srgbClr val="082A75"/>
                          </a:solidFill>
                          <a:latin typeface="Calibri"/>
                          <a:ea typeface="Calibri"/>
                          <a:cs typeface="Calibri"/>
                          <a:sym typeface="Calibri"/>
                        </a:rPr>
                        <a:t>Other microbials as and where required</a:t>
                      </a:r>
                      <a:endParaRPr sz="1500" b="0" i="0" u="none" strike="noStrike">
                        <a:latin typeface="Arial"/>
                        <a:ea typeface="Arial"/>
                        <a:cs typeface="Arial"/>
                        <a:sym typeface="Arial"/>
                      </a:endParaRPr>
                    </a:p>
                  </a:txBody>
                  <a:tcPr marL="7825" marR="7825" marT="78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4E7"/>
                    </a:solidFill>
                  </a:tcPr>
                </a:tc>
                <a:tc vMerge="1">
                  <a:txBody>
                    <a:bodyPr/>
                    <a:lstStyle/>
                    <a:p>
                      <a:endParaRPr lang="en-US"/>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599025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9"/>
          <p:cNvSpPr txBox="1">
            <a:spLocks noGrp="1"/>
          </p:cNvSpPr>
          <p:nvPr>
            <p:ph type="sldNum" idx="12"/>
          </p:nvPr>
        </p:nvSpPr>
        <p:spPr>
          <a:xfrm>
            <a:off x="5458983" y="6446520"/>
            <a:ext cx="5334019"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900" cap="none">
                <a:solidFill>
                  <a:schemeClr val="dk2"/>
                </a:solidFill>
                <a:latin typeface="Calibri"/>
                <a:ea typeface="Calibri"/>
                <a:cs typeface="Calibri"/>
                <a:sym typeface="Calibri"/>
              </a:rPr>
              <a:t>18</a:t>
            </a:fld>
            <a:endParaRPr sz="900" cap="none">
              <a:solidFill>
                <a:schemeClr val="dk2"/>
              </a:solidFill>
              <a:latin typeface="Calibri"/>
              <a:ea typeface="Calibri"/>
              <a:cs typeface="Calibri"/>
              <a:sym typeface="Calibri"/>
            </a:endParaRPr>
          </a:p>
        </p:txBody>
      </p:sp>
      <p:sp>
        <p:nvSpPr>
          <p:cNvPr id="448" name="Google Shape;448;p39"/>
          <p:cNvSpPr txBox="1">
            <a:spLocks noGrp="1"/>
          </p:cNvSpPr>
          <p:nvPr>
            <p:ph type="title"/>
          </p:nvPr>
        </p:nvSpPr>
        <p:spPr>
          <a:xfrm>
            <a:off x="233072" y="327097"/>
            <a:ext cx="4950116" cy="9668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3600"/>
              <a:buFont typeface="Calibri"/>
              <a:buNone/>
            </a:pPr>
            <a:r>
              <a:rPr lang="en-US"/>
              <a:t>Organic Seed Systems</a:t>
            </a:r>
            <a:endParaRPr/>
          </a:p>
        </p:txBody>
      </p:sp>
      <p:pic>
        <p:nvPicPr>
          <p:cNvPr id="449" name="Google Shape;449;p39"/>
          <p:cNvPicPr preferRelativeResize="0"/>
          <p:nvPr/>
        </p:nvPicPr>
        <p:blipFill rotWithShape="1">
          <a:blip r:embed="rId3">
            <a:alphaModFix/>
          </a:blip>
          <a:srcRect r="2604"/>
          <a:stretch/>
        </p:blipFill>
        <p:spPr>
          <a:xfrm>
            <a:off x="0" y="886373"/>
            <a:ext cx="4666470" cy="1734771"/>
          </a:xfrm>
          <a:prstGeom prst="rect">
            <a:avLst/>
          </a:prstGeom>
          <a:noFill/>
          <a:ln>
            <a:noFill/>
          </a:ln>
        </p:spPr>
      </p:pic>
      <p:pic>
        <p:nvPicPr>
          <p:cNvPr id="450" name="Google Shape;450;p39" descr="C:\Users\bhaskar\Desktop\Images\DJI_0273.JPG"/>
          <p:cNvPicPr preferRelativeResize="0"/>
          <p:nvPr/>
        </p:nvPicPr>
        <p:blipFill rotWithShape="1">
          <a:blip r:embed="rId4">
            <a:alphaModFix/>
          </a:blip>
          <a:srcRect l="16834" r="27026" b="-1"/>
          <a:stretch/>
        </p:blipFill>
        <p:spPr>
          <a:xfrm>
            <a:off x="0" y="2730211"/>
            <a:ext cx="2296751" cy="2301292"/>
          </a:xfrm>
          <a:custGeom>
            <a:avLst/>
            <a:gdLst/>
            <a:ahLst/>
            <a:cxnLst/>
            <a:rect l="l" t="t" r="r" b="b"/>
            <a:pathLst>
              <a:path w="4000500" h="3403026" extrusionOk="0">
                <a:moveTo>
                  <a:pt x="0" y="0"/>
                </a:moveTo>
                <a:lnTo>
                  <a:pt x="4000500" y="0"/>
                </a:lnTo>
                <a:lnTo>
                  <a:pt x="4000500" y="3403026"/>
                </a:lnTo>
                <a:lnTo>
                  <a:pt x="9072" y="3370108"/>
                </a:lnTo>
                <a:lnTo>
                  <a:pt x="0" y="3369340"/>
                </a:lnTo>
                <a:close/>
              </a:path>
            </a:pathLst>
          </a:custGeom>
          <a:noFill/>
          <a:ln>
            <a:noFill/>
          </a:ln>
        </p:spPr>
      </p:pic>
      <p:pic>
        <p:nvPicPr>
          <p:cNvPr id="451" name="Google Shape;451;p39"/>
          <p:cNvPicPr preferRelativeResize="0"/>
          <p:nvPr/>
        </p:nvPicPr>
        <p:blipFill rotWithShape="1">
          <a:blip r:embed="rId5">
            <a:alphaModFix/>
          </a:blip>
          <a:srcRect/>
          <a:stretch/>
        </p:blipFill>
        <p:spPr>
          <a:xfrm>
            <a:off x="2369719" y="3389585"/>
            <a:ext cx="2296751" cy="3422060"/>
          </a:xfrm>
          <a:prstGeom prst="rect">
            <a:avLst/>
          </a:prstGeom>
          <a:noFill/>
          <a:ln>
            <a:noFill/>
          </a:ln>
        </p:spPr>
      </p:pic>
      <p:pic>
        <p:nvPicPr>
          <p:cNvPr id="452" name="Google Shape;452;p39" descr="C:\Users\ramoo\Pictures\apnabeej\IMG-20180215-WA0034.jpg"/>
          <p:cNvPicPr preferRelativeResize="0"/>
          <p:nvPr/>
        </p:nvPicPr>
        <p:blipFill rotWithShape="1">
          <a:blip r:embed="rId6">
            <a:alphaModFix/>
          </a:blip>
          <a:srcRect/>
          <a:stretch/>
        </p:blipFill>
        <p:spPr>
          <a:xfrm>
            <a:off x="1" y="5098693"/>
            <a:ext cx="2269476" cy="1701371"/>
          </a:xfrm>
          <a:prstGeom prst="rect">
            <a:avLst/>
          </a:prstGeom>
          <a:noFill/>
          <a:ln>
            <a:noFill/>
          </a:ln>
        </p:spPr>
      </p:pic>
      <p:pic>
        <p:nvPicPr>
          <p:cNvPr id="453" name="Google Shape;453;p39" descr="Image may contain: food"/>
          <p:cNvPicPr preferRelativeResize="0"/>
          <p:nvPr/>
        </p:nvPicPr>
        <p:blipFill rotWithShape="1">
          <a:blip r:embed="rId7">
            <a:alphaModFix/>
          </a:blip>
          <a:srcRect/>
          <a:stretch/>
        </p:blipFill>
        <p:spPr>
          <a:xfrm>
            <a:off x="2369719" y="2730211"/>
            <a:ext cx="1094203" cy="638337"/>
          </a:xfrm>
          <a:prstGeom prst="rect">
            <a:avLst/>
          </a:prstGeom>
          <a:noFill/>
          <a:ln>
            <a:noFill/>
          </a:ln>
        </p:spPr>
      </p:pic>
      <p:pic>
        <p:nvPicPr>
          <p:cNvPr id="454" name="Google Shape;454;p39" descr="Image may contain: food"/>
          <p:cNvPicPr preferRelativeResize="0"/>
          <p:nvPr/>
        </p:nvPicPr>
        <p:blipFill rotWithShape="1">
          <a:blip r:embed="rId8">
            <a:alphaModFix/>
          </a:blip>
          <a:srcRect l="3936" t="15391"/>
          <a:stretch/>
        </p:blipFill>
        <p:spPr>
          <a:xfrm>
            <a:off x="3564062" y="2730211"/>
            <a:ext cx="1102408" cy="638337"/>
          </a:xfrm>
          <a:prstGeom prst="rect">
            <a:avLst/>
          </a:prstGeom>
          <a:noFill/>
          <a:ln>
            <a:noFill/>
          </a:ln>
        </p:spPr>
      </p:pic>
      <p:sp>
        <p:nvSpPr>
          <p:cNvPr id="455" name="Google Shape;455;p39"/>
          <p:cNvSpPr/>
          <p:nvPr/>
        </p:nvSpPr>
        <p:spPr>
          <a:xfrm>
            <a:off x="5183187" y="798844"/>
            <a:ext cx="6745181" cy="696072"/>
          </a:xfrm>
          <a:custGeom>
            <a:avLst/>
            <a:gdLst/>
            <a:ahLst/>
            <a:cxnLst/>
            <a:rect l="l" t="t" r="r" b="b"/>
            <a:pathLst>
              <a:path w="6745181" h="676260" extrusionOk="0">
                <a:moveTo>
                  <a:pt x="0" y="112712"/>
                </a:moveTo>
                <a:cubicBezTo>
                  <a:pt x="0" y="50463"/>
                  <a:pt x="50463" y="0"/>
                  <a:pt x="112712" y="0"/>
                </a:cubicBezTo>
                <a:lnTo>
                  <a:pt x="6632469" y="0"/>
                </a:lnTo>
                <a:cubicBezTo>
                  <a:pt x="6694718" y="0"/>
                  <a:pt x="6745181" y="50463"/>
                  <a:pt x="6745181" y="112712"/>
                </a:cubicBezTo>
                <a:lnTo>
                  <a:pt x="6745181" y="563548"/>
                </a:lnTo>
                <a:cubicBezTo>
                  <a:pt x="6745181" y="625797"/>
                  <a:pt x="6694718" y="676260"/>
                  <a:pt x="6632469" y="676260"/>
                </a:cubicBezTo>
                <a:lnTo>
                  <a:pt x="112712" y="676260"/>
                </a:lnTo>
                <a:cubicBezTo>
                  <a:pt x="50463" y="676260"/>
                  <a:pt x="0" y="625797"/>
                  <a:pt x="0" y="563548"/>
                </a:cubicBezTo>
                <a:lnTo>
                  <a:pt x="0" y="112712"/>
                </a:lnTo>
                <a:close/>
              </a:path>
            </a:pathLst>
          </a:custGeom>
          <a:solidFill>
            <a:srgbClr val="66E4C9"/>
          </a:solidFill>
          <a:ln w="15875" cap="flat" cmpd="sng">
            <a:solidFill>
              <a:schemeClr val="lt1"/>
            </a:solidFill>
            <a:prstDash val="solid"/>
            <a:round/>
            <a:headEnd type="none" w="sm" len="sm"/>
            <a:tailEnd type="none" w="sm" len="sm"/>
          </a:ln>
        </p:spPr>
        <p:txBody>
          <a:bodyPr spcFirstLastPara="1" wrap="square" lIns="97775" tIns="97775" rIns="97775" bIns="97775" anchor="ctr" anchorCtr="0">
            <a:noAutofit/>
          </a:bodyPr>
          <a:lstStyle/>
          <a:p>
            <a:pPr marL="0" marR="0" lvl="0" indent="0" algn="l" rtl="0">
              <a:lnSpc>
                <a:spcPct val="90000"/>
              </a:lnSpc>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Identifying , conserving, documenting local diversity:</a:t>
            </a:r>
            <a:r>
              <a:rPr lang="en-US" sz="1800">
                <a:solidFill>
                  <a:schemeClr val="dk1"/>
                </a:solidFill>
                <a:latin typeface="Calibri"/>
                <a:ea typeface="Calibri"/>
                <a:cs typeface="Calibri"/>
                <a:sym typeface="Calibri"/>
              </a:rPr>
              <a:t> Diversity mapping, revival of local varieties, characterisation </a:t>
            </a:r>
            <a:endParaRPr sz="1800">
              <a:solidFill>
                <a:schemeClr val="dk1"/>
              </a:solidFill>
              <a:latin typeface="Calibri"/>
              <a:ea typeface="Calibri"/>
              <a:cs typeface="Calibri"/>
              <a:sym typeface="Calibri"/>
            </a:endParaRPr>
          </a:p>
        </p:txBody>
      </p:sp>
      <p:sp>
        <p:nvSpPr>
          <p:cNvPr id="456" name="Google Shape;456;p39"/>
          <p:cNvSpPr/>
          <p:nvPr/>
        </p:nvSpPr>
        <p:spPr>
          <a:xfrm>
            <a:off x="5183187" y="1532462"/>
            <a:ext cx="6745181" cy="996196"/>
          </a:xfrm>
          <a:custGeom>
            <a:avLst/>
            <a:gdLst/>
            <a:ahLst/>
            <a:cxnLst/>
            <a:rect l="l" t="t" r="r" b="b"/>
            <a:pathLst>
              <a:path w="6745181" h="1191800" extrusionOk="0">
                <a:moveTo>
                  <a:pt x="0" y="198637"/>
                </a:moveTo>
                <a:cubicBezTo>
                  <a:pt x="0" y="88933"/>
                  <a:pt x="88933" y="0"/>
                  <a:pt x="198637" y="0"/>
                </a:cubicBezTo>
                <a:lnTo>
                  <a:pt x="6546544" y="0"/>
                </a:lnTo>
                <a:cubicBezTo>
                  <a:pt x="6656248" y="0"/>
                  <a:pt x="6745181" y="88933"/>
                  <a:pt x="6745181" y="198637"/>
                </a:cubicBezTo>
                <a:lnTo>
                  <a:pt x="6745181" y="993163"/>
                </a:lnTo>
                <a:cubicBezTo>
                  <a:pt x="6745181" y="1102867"/>
                  <a:pt x="6656248" y="1191800"/>
                  <a:pt x="6546544" y="1191800"/>
                </a:cubicBezTo>
                <a:lnTo>
                  <a:pt x="198637" y="1191800"/>
                </a:lnTo>
                <a:cubicBezTo>
                  <a:pt x="88933" y="1191800"/>
                  <a:pt x="0" y="1102867"/>
                  <a:pt x="0" y="993163"/>
                </a:cubicBezTo>
                <a:lnTo>
                  <a:pt x="0" y="198637"/>
                </a:lnTo>
                <a:close/>
              </a:path>
            </a:pathLst>
          </a:custGeom>
          <a:solidFill>
            <a:srgbClr val="66E4C9"/>
          </a:solidFill>
          <a:ln w="15875" cap="flat" cmpd="sng">
            <a:solidFill>
              <a:schemeClr val="lt1"/>
            </a:solidFill>
            <a:prstDash val="solid"/>
            <a:round/>
            <a:headEnd type="none" w="sm" len="sm"/>
            <a:tailEnd type="none" w="sm" len="sm"/>
          </a:ln>
        </p:spPr>
        <p:txBody>
          <a:bodyPr spcFirstLastPara="1" wrap="square" lIns="122925" tIns="122925" rIns="122925" bIns="122925" anchor="ctr" anchorCtr="0">
            <a:noAutofit/>
          </a:bodyPr>
          <a:lstStyle/>
          <a:p>
            <a:pPr marL="0" marR="0" lvl="0" indent="0" algn="l" rtl="0">
              <a:lnSpc>
                <a:spcPct val="90000"/>
              </a:lnSpc>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Participatory Varietal Selection to establish Value for Cultivation and Use: </a:t>
            </a:r>
            <a:r>
              <a:rPr lang="en-US" sz="1800" b="0">
                <a:solidFill>
                  <a:schemeClr val="dk1"/>
                </a:solidFill>
                <a:latin typeface="Calibri"/>
                <a:ea typeface="Calibri"/>
                <a:cs typeface="Calibri"/>
                <a:sym typeface="Calibri"/>
              </a:rPr>
              <a:t>Diversity blocks, generating data on local performance, user preferences, Seed catalogue </a:t>
            </a:r>
            <a:endParaRPr sz="1800" b="0">
              <a:solidFill>
                <a:schemeClr val="dk1"/>
              </a:solidFill>
              <a:latin typeface="Calibri"/>
              <a:ea typeface="Calibri"/>
              <a:cs typeface="Calibri"/>
              <a:sym typeface="Calibri"/>
            </a:endParaRPr>
          </a:p>
        </p:txBody>
      </p:sp>
      <p:sp>
        <p:nvSpPr>
          <p:cNvPr id="457" name="Google Shape;457;p39"/>
          <p:cNvSpPr/>
          <p:nvPr/>
        </p:nvSpPr>
        <p:spPr>
          <a:xfrm>
            <a:off x="5183187" y="2566204"/>
            <a:ext cx="6745181" cy="446773"/>
          </a:xfrm>
          <a:custGeom>
            <a:avLst/>
            <a:gdLst/>
            <a:ahLst/>
            <a:cxnLst/>
            <a:rect l="l" t="t" r="r" b="b"/>
            <a:pathLst>
              <a:path w="6745181" h="676260" extrusionOk="0">
                <a:moveTo>
                  <a:pt x="0" y="112712"/>
                </a:moveTo>
                <a:cubicBezTo>
                  <a:pt x="0" y="50463"/>
                  <a:pt x="50463" y="0"/>
                  <a:pt x="112712" y="0"/>
                </a:cubicBezTo>
                <a:lnTo>
                  <a:pt x="6632469" y="0"/>
                </a:lnTo>
                <a:cubicBezTo>
                  <a:pt x="6694718" y="0"/>
                  <a:pt x="6745181" y="50463"/>
                  <a:pt x="6745181" y="112712"/>
                </a:cubicBezTo>
                <a:lnTo>
                  <a:pt x="6745181" y="563548"/>
                </a:lnTo>
                <a:cubicBezTo>
                  <a:pt x="6745181" y="625797"/>
                  <a:pt x="6694718" y="676260"/>
                  <a:pt x="6632469" y="676260"/>
                </a:cubicBezTo>
                <a:lnTo>
                  <a:pt x="112712" y="676260"/>
                </a:lnTo>
                <a:cubicBezTo>
                  <a:pt x="50463" y="676260"/>
                  <a:pt x="0" y="625797"/>
                  <a:pt x="0" y="563548"/>
                </a:cubicBezTo>
                <a:lnTo>
                  <a:pt x="0" y="112712"/>
                </a:lnTo>
                <a:close/>
              </a:path>
            </a:pathLst>
          </a:custGeom>
          <a:solidFill>
            <a:srgbClr val="66E4C9"/>
          </a:solidFill>
          <a:ln w="15875" cap="flat" cmpd="sng">
            <a:solidFill>
              <a:schemeClr val="lt1"/>
            </a:solidFill>
            <a:prstDash val="solid"/>
            <a:round/>
            <a:headEnd type="none" w="sm" len="sm"/>
            <a:tailEnd type="none" w="sm" len="sm"/>
          </a:ln>
        </p:spPr>
        <p:txBody>
          <a:bodyPr spcFirstLastPara="1" wrap="square" lIns="97775" tIns="97775" rIns="97775" bIns="97775" anchor="ctr" anchorCtr="0">
            <a:noAutofit/>
          </a:bodyPr>
          <a:lstStyle/>
          <a:p>
            <a:pPr marL="0" marR="0" lvl="0" indent="0" algn="l" rtl="0">
              <a:lnSpc>
                <a:spcPct val="90000"/>
              </a:lnSpc>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No GMOs:</a:t>
            </a:r>
            <a:r>
              <a:rPr lang="en-US" sz="1800">
                <a:solidFill>
                  <a:schemeClr val="dk1"/>
                </a:solidFill>
                <a:latin typeface="Calibri"/>
                <a:ea typeface="Calibri"/>
                <a:cs typeface="Calibri"/>
                <a:sym typeface="Calibri"/>
              </a:rPr>
              <a:t> No GMO use due to biosafety issues</a:t>
            </a:r>
            <a:endParaRPr sz="1800">
              <a:solidFill>
                <a:schemeClr val="dk1"/>
              </a:solidFill>
              <a:latin typeface="Calibri"/>
              <a:ea typeface="Calibri"/>
              <a:cs typeface="Calibri"/>
              <a:sym typeface="Calibri"/>
            </a:endParaRPr>
          </a:p>
        </p:txBody>
      </p:sp>
      <p:sp>
        <p:nvSpPr>
          <p:cNvPr id="458" name="Google Shape;458;p39"/>
          <p:cNvSpPr/>
          <p:nvPr/>
        </p:nvSpPr>
        <p:spPr>
          <a:xfrm>
            <a:off x="5183187" y="3050523"/>
            <a:ext cx="6745181" cy="945371"/>
          </a:xfrm>
          <a:custGeom>
            <a:avLst/>
            <a:gdLst/>
            <a:ahLst/>
            <a:cxnLst/>
            <a:rect l="l" t="t" r="r" b="b"/>
            <a:pathLst>
              <a:path w="6745181" h="676260" extrusionOk="0">
                <a:moveTo>
                  <a:pt x="0" y="112712"/>
                </a:moveTo>
                <a:cubicBezTo>
                  <a:pt x="0" y="50463"/>
                  <a:pt x="50463" y="0"/>
                  <a:pt x="112712" y="0"/>
                </a:cubicBezTo>
                <a:lnTo>
                  <a:pt x="6632469" y="0"/>
                </a:lnTo>
                <a:cubicBezTo>
                  <a:pt x="6694718" y="0"/>
                  <a:pt x="6745181" y="50463"/>
                  <a:pt x="6745181" y="112712"/>
                </a:cubicBezTo>
                <a:lnTo>
                  <a:pt x="6745181" y="563548"/>
                </a:lnTo>
                <a:cubicBezTo>
                  <a:pt x="6745181" y="625797"/>
                  <a:pt x="6694718" y="676260"/>
                  <a:pt x="6632469" y="676260"/>
                </a:cubicBezTo>
                <a:lnTo>
                  <a:pt x="112712" y="676260"/>
                </a:lnTo>
                <a:cubicBezTo>
                  <a:pt x="50463" y="676260"/>
                  <a:pt x="0" y="625797"/>
                  <a:pt x="0" y="563548"/>
                </a:cubicBezTo>
                <a:lnTo>
                  <a:pt x="0" y="112712"/>
                </a:lnTo>
                <a:close/>
              </a:path>
            </a:pathLst>
          </a:custGeom>
          <a:solidFill>
            <a:srgbClr val="66E4C9"/>
          </a:solidFill>
          <a:ln w="15875" cap="flat" cmpd="sng">
            <a:solidFill>
              <a:schemeClr val="lt1"/>
            </a:solidFill>
            <a:prstDash val="solid"/>
            <a:round/>
            <a:headEnd type="none" w="sm" len="sm"/>
            <a:tailEnd type="none" w="sm" len="sm"/>
          </a:ln>
        </p:spPr>
        <p:txBody>
          <a:bodyPr spcFirstLastPara="1" wrap="square" lIns="97775" tIns="97775" rIns="97775" bIns="97775" anchor="ctr" anchorCtr="0">
            <a:noAutofit/>
          </a:bodyPr>
          <a:lstStyle/>
          <a:p>
            <a:pPr marL="0" marR="0" lvl="0" indent="0" algn="l" rtl="0">
              <a:lnSpc>
                <a:spcPct val="90000"/>
              </a:lnSpc>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Organic Seed Hub:</a:t>
            </a:r>
            <a:r>
              <a:rPr lang="en-US" sz="1800">
                <a:solidFill>
                  <a:schemeClr val="dk1"/>
                </a:solidFill>
                <a:latin typeface="Calibri"/>
                <a:ea typeface="Calibri"/>
                <a:cs typeface="Calibri"/>
                <a:sym typeface="Calibri"/>
              </a:rPr>
              <a:t> Managing parental lines, Maintenance breeding, training and capacity building on seed production, coordinating between conservators, breeders, seed producers and marketing</a:t>
            </a:r>
            <a:endParaRPr sz="1800">
              <a:solidFill>
                <a:schemeClr val="dk1"/>
              </a:solidFill>
              <a:latin typeface="Calibri"/>
              <a:ea typeface="Calibri"/>
              <a:cs typeface="Calibri"/>
              <a:sym typeface="Calibri"/>
            </a:endParaRPr>
          </a:p>
        </p:txBody>
      </p:sp>
      <p:sp>
        <p:nvSpPr>
          <p:cNvPr id="459" name="Google Shape;459;p39"/>
          <p:cNvSpPr/>
          <p:nvPr/>
        </p:nvSpPr>
        <p:spPr>
          <a:xfrm>
            <a:off x="5183187" y="4033440"/>
            <a:ext cx="6745181" cy="945371"/>
          </a:xfrm>
          <a:custGeom>
            <a:avLst/>
            <a:gdLst/>
            <a:ahLst/>
            <a:cxnLst/>
            <a:rect l="l" t="t" r="r" b="b"/>
            <a:pathLst>
              <a:path w="6745181" h="676260" extrusionOk="0">
                <a:moveTo>
                  <a:pt x="0" y="112712"/>
                </a:moveTo>
                <a:cubicBezTo>
                  <a:pt x="0" y="50463"/>
                  <a:pt x="50463" y="0"/>
                  <a:pt x="112712" y="0"/>
                </a:cubicBezTo>
                <a:lnTo>
                  <a:pt x="6632469" y="0"/>
                </a:lnTo>
                <a:cubicBezTo>
                  <a:pt x="6694718" y="0"/>
                  <a:pt x="6745181" y="50463"/>
                  <a:pt x="6745181" y="112712"/>
                </a:cubicBezTo>
                <a:lnTo>
                  <a:pt x="6745181" y="563548"/>
                </a:lnTo>
                <a:cubicBezTo>
                  <a:pt x="6745181" y="625797"/>
                  <a:pt x="6694718" y="676260"/>
                  <a:pt x="6632469" y="676260"/>
                </a:cubicBezTo>
                <a:lnTo>
                  <a:pt x="112712" y="676260"/>
                </a:lnTo>
                <a:cubicBezTo>
                  <a:pt x="50463" y="676260"/>
                  <a:pt x="0" y="625797"/>
                  <a:pt x="0" y="563548"/>
                </a:cubicBezTo>
                <a:lnTo>
                  <a:pt x="0" y="112712"/>
                </a:lnTo>
                <a:close/>
              </a:path>
            </a:pathLst>
          </a:custGeom>
          <a:solidFill>
            <a:srgbClr val="66E4C9"/>
          </a:solidFill>
          <a:ln w="15875" cap="flat" cmpd="sng">
            <a:solidFill>
              <a:schemeClr val="lt1"/>
            </a:solidFill>
            <a:prstDash val="solid"/>
            <a:round/>
            <a:headEnd type="none" w="sm" len="sm"/>
            <a:tailEnd type="none" w="sm" len="sm"/>
          </a:ln>
        </p:spPr>
        <p:txBody>
          <a:bodyPr spcFirstLastPara="1" wrap="square" lIns="97775" tIns="97775" rIns="97775" bIns="97775" anchor="ctr" anchorCtr="0">
            <a:noAutofit/>
          </a:bodyPr>
          <a:lstStyle/>
          <a:p>
            <a:pPr marL="0" marR="0" lvl="0" indent="0" algn="l" rtl="0">
              <a:lnSpc>
                <a:spcPct val="90000"/>
              </a:lnSpc>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Institutionalizing production and distribution: </a:t>
            </a:r>
            <a:r>
              <a:rPr lang="en-US" sz="1800">
                <a:solidFill>
                  <a:schemeClr val="dk1"/>
                </a:solidFill>
                <a:latin typeface="Calibri"/>
                <a:ea typeface="Calibri"/>
                <a:cs typeface="Calibri"/>
                <a:sym typeface="Calibri"/>
              </a:rPr>
              <a:t>Community Seed Banks, Community Seed Enterprises, Farmer Service Centres for local production and distribution</a:t>
            </a:r>
            <a:endParaRPr/>
          </a:p>
        </p:txBody>
      </p:sp>
      <p:sp>
        <p:nvSpPr>
          <p:cNvPr id="460" name="Google Shape;460;p39"/>
          <p:cNvSpPr/>
          <p:nvPr/>
        </p:nvSpPr>
        <p:spPr>
          <a:xfrm>
            <a:off x="5183187" y="5016357"/>
            <a:ext cx="6745181" cy="945371"/>
          </a:xfrm>
          <a:custGeom>
            <a:avLst/>
            <a:gdLst/>
            <a:ahLst/>
            <a:cxnLst/>
            <a:rect l="l" t="t" r="r" b="b"/>
            <a:pathLst>
              <a:path w="6745181" h="676260" extrusionOk="0">
                <a:moveTo>
                  <a:pt x="0" y="112712"/>
                </a:moveTo>
                <a:cubicBezTo>
                  <a:pt x="0" y="50463"/>
                  <a:pt x="50463" y="0"/>
                  <a:pt x="112712" y="0"/>
                </a:cubicBezTo>
                <a:lnTo>
                  <a:pt x="6632469" y="0"/>
                </a:lnTo>
                <a:cubicBezTo>
                  <a:pt x="6694718" y="0"/>
                  <a:pt x="6745181" y="50463"/>
                  <a:pt x="6745181" y="112712"/>
                </a:cubicBezTo>
                <a:lnTo>
                  <a:pt x="6745181" y="563548"/>
                </a:lnTo>
                <a:cubicBezTo>
                  <a:pt x="6745181" y="625797"/>
                  <a:pt x="6694718" y="676260"/>
                  <a:pt x="6632469" y="676260"/>
                </a:cubicBezTo>
                <a:lnTo>
                  <a:pt x="112712" y="676260"/>
                </a:lnTo>
                <a:cubicBezTo>
                  <a:pt x="50463" y="676260"/>
                  <a:pt x="0" y="625797"/>
                  <a:pt x="0" y="563548"/>
                </a:cubicBezTo>
                <a:lnTo>
                  <a:pt x="0" y="112712"/>
                </a:lnTo>
                <a:close/>
              </a:path>
            </a:pathLst>
          </a:custGeom>
          <a:solidFill>
            <a:srgbClr val="66E4C9"/>
          </a:solidFill>
          <a:ln w="15875" cap="flat" cmpd="sng">
            <a:solidFill>
              <a:schemeClr val="lt1"/>
            </a:solidFill>
            <a:prstDash val="solid"/>
            <a:round/>
            <a:headEnd type="none" w="sm" len="sm"/>
            <a:tailEnd type="none" w="sm" len="sm"/>
          </a:ln>
        </p:spPr>
        <p:txBody>
          <a:bodyPr spcFirstLastPara="1" wrap="square" lIns="97775" tIns="97775" rIns="97775" bIns="97775" anchor="ctr" anchorCtr="0">
            <a:noAutofit/>
          </a:bodyPr>
          <a:lstStyle/>
          <a:p>
            <a:pPr marL="0" marR="0" lvl="0" indent="0" algn="l" rtl="0">
              <a:lnSpc>
                <a:spcPct val="90000"/>
              </a:lnSpc>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Open Source Seed Licensing: </a:t>
            </a:r>
            <a:r>
              <a:rPr lang="en-US" sz="1800">
                <a:solidFill>
                  <a:schemeClr val="dk1"/>
                </a:solidFill>
                <a:latin typeface="Calibri"/>
                <a:ea typeface="Calibri"/>
                <a:cs typeface="Calibri"/>
                <a:sym typeface="Calibri"/>
              </a:rPr>
              <a:t>arrangements that facilitate and preserve freedom of access and use of plant genetic material, prohibit exclusive rights, and apply to any subsequent derivatives of those materials</a:t>
            </a:r>
            <a:endParaRPr sz="1800">
              <a:solidFill>
                <a:schemeClr val="dk1"/>
              </a:solidFill>
              <a:latin typeface="Calibri"/>
              <a:ea typeface="Calibri"/>
              <a:cs typeface="Calibri"/>
              <a:sym typeface="Calibri"/>
            </a:endParaRPr>
          </a:p>
        </p:txBody>
      </p:sp>
      <p:sp>
        <p:nvSpPr>
          <p:cNvPr id="461" name="Google Shape;461;p39"/>
          <p:cNvSpPr/>
          <p:nvPr/>
        </p:nvSpPr>
        <p:spPr>
          <a:xfrm>
            <a:off x="5183187" y="5999271"/>
            <a:ext cx="6745181" cy="696072"/>
          </a:xfrm>
          <a:custGeom>
            <a:avLst/>
            <a:gdLst/>
            <a:ahLst/>
            <a:cxnLst/>
            <a:rect l="l" t="t" r="r" b="b"/>
            <a:pathLst>
              <a:path w="6745181" h="676260" extrusionOk="0">
                <a:moveTo>
                  <a:pt x="0" y="112712"/>
                </a:moveTo>
                <a:cubicBezTo>
                  <a:pt x="0" y="50463"/>
                  <a:pt x="50463" y="0"/>
                  <a:pt x="112712" y="0"/>
                </a:cubicBezTo>
                <a:lnTo>
                  <a:pt x="6632469" y="0"/>
                </a:lnTo>
                <a:cubicBezTo>
                  <a:pt x="6694718" y="0"/>
                  <a:pt x="6745181" y="50463"/>
                  <a:pt x="6745181" y="112712"/>
                </a:cubicBezTo>
                <a:lnTo>
                  <a:pt x="6745181" y="563548"/>
                </a:lnTo>
                <a:cubicBezTo>
                  <a:pt x="6745181" y="625797"/>
                  <a:pt x="6694718" y="676260"/>
                  <a:pt x="6632469" y="676260"/>
                </a:cubicBezTo>
                <a:lnTo>
                  <a:pt x="112712" y="676260"/>
                </a:lnTo>
                <a:cubicBezTo>
                  <a:pt x="50463" y="676260"/>
                  <a:pt x="0" y="625797"/>
                  <a:pt x="0" y="563548"/>
                </a:cubicBezTo>
                <a:lnTo>
                  <a:pt x="0" y="112712"/>
                </a:lnTo>
                <a:close/>
              </a:path>
            </a:pathLst>
          </a:custGeom>
          <a:solidFill>
            <a:srgbClr val="66E4C9"/>
          </a:solidFill>
          <a:ln w="15875" cap="flat" cmpd="sng">
            <a:solidFill>
              <a:schemeClr val="lt1"/>
            </a:solidFill>
            <a:prstDash val="solid"/>
            <a:round/>
            <a:headEnd type="none" w="sm" len="sm"/>
            <a:tailEnd type="none" w="sm" len="sm"/>
          </a:ln>
        </p:spPr>
        <p:txBody>
          <a:bodyPr spcFirstLastPara="1" wrap="square" lIns="97775" tIns="97775" rIns="97775" bIns="97775" anchor="ctr" anchorCtr="0">
            <a:noAutofit/>
          </a:bodyPr>
          <a:lstStyle/>
          <a:p>
            <a:pPr marL="0" marR="0" lvl="0" indent="0" algn="l" rtl="0">
              <a:lnSpc>
                <a:spcPct val="90000"/>
              </a:lnSpc>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Creating Value for Diversity: </a:t>
            </a:r>
            <a:r>
              <a:rPr lang="en-US" sz="1800">
                <a:solidFill>
                  <a:schemeClr val="dk1"/>
                </a:solidFill>
                <a:latin typeface="Calibri"/>
                <a:ea typeface="Calibri"/>
                <a:cs typeface="Calibri"/>
                <a:sym typeface="Calibri"/>
              </a:rPr>
              <a:t>developing processing, value addition and  products to increase use</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0"/>
          <p:cNvSpPr txBox="1">
            <a:spLocks noGrp="1"/>
          </p:cNvSpPr>
          <p:nvPr>
            <p:ph type="sldNum" idx="12"/>
          </p:nvPr>
        </p:nvSpPr>
        <p:spPr>
          <a:xfrm>
            <a:off x="5458983" y="6446520"/>
            <a:ext cx="5334019"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900" cap="none">
                <a:solidFill>
                  <a:schemeClr val="dk2"/>
                </a:solidFill>
                <a:latin typeface="Calibri"/>
                <a:ea typeface="Calibri"/>
                <a:cs typeface="Calibri"/>
                <a:sym typeface="Calibri"/>
              </a:rPr>
              <a:t>19</a:t>
            </a:fld>
            <a:endParaRPr sz="900" cap="none">
              <a:solidFill>
                <a:schemeClr val="dk2"/>
              </a:solidFill>
              <a:latin typeface="Calibri"/>
              <a:ea typeface="Calibri"/>
              <a:cs typeface="Calibri"/>
              <a:sym typeface="Calibri"/>
            </a:endParaRPr>
          </a:p>
        </p:txBody>
      </p:sp>
      <p:sp>
        <p:nvSpPr>
          <p:cNvPr id="467" name="Google Shape;467;p40"/>
          <p:cNvSpPr txBox="1">
            <a:spLocks noGrp="1"/>
          </p:cNvSpPr>
          <p:nvPr>
            <p:ph type="title"/>
          </p:nvPr>
        </p:nvSpPr>
        <p:spPr>
          <a:xfrm>
            <a:off x="47905" y="33410"/>
            <a:ext cx="6029048" cy="1600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3200"/>
              <a:buFont typeface="Calibri"/>
              <a:buNone/>
            </a:pPr>
            <a:r>
              <a:rPr lang="en-US" sz="3200"/>
              <a:t>Non Pesticidal Management</a:t>
            </a:r>
            <a:endParaRPr/>
          </a:p>
        </p:txBody>
      </p:sp>
      <p:sp>
        <p:nvSpPr>
          <p:cNvPr id="468" name="Google Shape;468;p40"/>
          <p:cNvSpPr/>
          <p:nvPr/>
        </p:nvSpPr>
        <p:spPr>
          <a:xfrm>
            <a:off x="5183188" y="561228"/>
            <a:ext cx="6745181" cy="696072"/>
          </a:xfrm>
          <a:custGeom>
            <a:avLst/>
            <a:gdLst/>
            <a:ahLst/>
            <a:cxnLst/>
            <a:rect l="l" t="t" r="r" b="b"/>
            <a:pathLst>
              <a:path w="6745181" h="676260" extrusionOk="0">
                <a:moveTo>
                  <a:pt x="0" y="112712"/>
                </a:moveTo>
                <a:cubicBezTo>
                  <a:pt x="0" y="50463"/>
                  <a:pt x="50463" y="0"/>
                  <a:pt x="112712" y="0"/>
                </a:cubicBezTo>
                <a:lnTo>
                  <a:pt x="6632469" y="0"/>
                </a:lnTo>
                <a:cubicBezTo>
                  <a:pt x="6694718" y="0"/>
                  <a:pt x="6745181" y="50463"/>
                  <a:pt x="6745181" y="112712"/>
                </a:cubicBezTo>
                <a:lnTo>
                  <a:pt x="6745181" y="563548"/>
                </a:lnTo>
                <a:cubicBezTo>
                  <a:pt x="6745181" y="625797"/>
                  <a:pt x="6694718" y="676260"/>
                  <a:pt x="6632469" y="676260"/>
                </a:cubicBezTo>
                <a:lnTo>
                  <a:pt x="112712" y="676260"/>
                </a:lnTo>
                <a:cubicBezTo>
                  <a:pt x="50463" y="676260"/>
                  <a:pt x="0" y="625797"/>
                  <a:pt x="0" y="563548"/>
                </a:cubicBezTo>
                <a:lnTo>
                  <a:pt x="0" y="112712"/>
                </a:lnTo>
                <a:close/>
              </a:path>
            </a:pathLst>
          </a:custGeom>
          <a:solidFill>
            <a:srgbClr val="171472"/>
          </a:solidFill>
          <a:ln w="15875" cap="flat" cmpd="sng">
            <a:solidFill>
              <a:schemeClr val="lt1"/>
            </a:solidFill>
            <a:prstDash val="solid"/>
            <a:round/>
            <a:headEnd type="none" w="sm" len="sm"/>
            <a:tailEnd type="none" w="sm" len="sm"/>
          </a:ln>
        </p:spPr>
        <p:txBody>
          <a:bodyPr spcFirstLastPara="1" wrap="square" lIns="97775" tIns="97775" rIns="97775" bIns="977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Integrating management practices to </a:t>
            </a:r>
            <a:r>
              <a:rPr lang="en-US" sz="1800" b="1">
                <a:solidFill>
                  <a:schemeClr val="lt1"/>
                </a:solidFill>
                <a:latin typeface="Calibri"/>
                <a:ea typeface="Calibri"/>
                <a:cs typeface="Calibri"/>
                <a:sym typeface="Calibri"/>
              </a:rPr>
              <a:t>prevent</a:t>
            </a:r>
            <a:r>
              <a:rPr lang="en-US" sz="1800">
                <a:solidFill>
                  <a:schemeClr val="lt1"/>
                </a:solidFill>
                <a:latin typeface="Calibri"/>
                <a:ea typeface="Calibri"/>
                <a:cs typeface="Calibri"/>
                <a:sym typeface="Calibri"/>
              </a:rPr>
              <a:t> insects, diseases and weeds from reaching damaging stage / proportion </a:t>
            </a:r>
            <a:endParaRPr/>
          </a:p>
        </p:txBody>
      </p:sp>
      <p:sp>
        <p:nvSpPr>
          <p:cNvPr id="469" name="Google Shape;469;p40"/>
          <p:cNvSpPr/>
          <p:nvPr/>
        </p:nvSpPr>
        <p:spPr>
          <a:xfrm>
            <a:off x="5183188" y="1329517"/>
            <a:ext cx="6745181" cy="696072"/>
          </a:xfrm>
          <a:custGeom>
            <a:avLst/>
            <a:gdLst/>
            <a:ahLst/>
            <a:cxnLst/>
            <a:rect l="l" t="t" r="r" b="b"/>
            <a:pathLst>
              <a:path w="6745181" h="676260" extrusionOk="0">
                <a:moveTo>
                  <a:pt x="0" y="112712"/>
                </a:moveTo>
                <a:cubicBezTo>
                  <a:pt x="0" y="50463"/>
                  <a:pt x="50463" y="0"/>
                  <a:pt x="112712" y="0"/>
                </a:cubicBezTo>
                <a:lnTo>
                  <a:pt x="6632469" y="0"/>
                </a:lnTo>
                <a:cubicBezTo>
                  <a:pt x="6694718" y="0"/>
                  <a:pt x="6745181" y="50463"/>
                  <a:pt x="6745181" y="112712"/>
                </a:cubicBezTo>
                <a:lnTo>
                  <a:pt x="6745181" y="563548"/>
                </a:lnTo>
                <a:cubicBezTo>
                  <a:pt x="6745181" y="625797"/>
                  <a:pt x="6694718" y="676260"/>
                  <a:pt x="6632469" y="676260"/>
                </a:cubicBezTo>
                <a:lnTo>
                  <a:pt x="112712" y="676260"/>
                </a:lnTo>
                <a:cubicBezTo>
                  <a:pt x="50463" y="676260"/>
                  <a:pt x="0" y="625797"/>
                  <a:pt x="0" y="563548"/>
                </a:cubicBezTo>
                <a:lnTo>
                  <a:pt x="0" y="112712"/>
                </a:lnTo>
                <a:close/>
              </a:path>
            </a:pathLst>
          </a:custGeom>
          <a:solidFill>
            <a:srgbClr val="171472"/>
          </a:solidFill>
          <a:ln w="15875" cap="flat" cmpd="sng">
            <a:solidFill>
              <a:schemeClr val="lt1"/>
            </a:solidFill>
            <a:prstDash val="solid"/>
            <a:round/>
            <a:headEnd type="none" w="sm" len="sm"/>
            <a:tailEnd type="none" w="sm" len="sm"/>
          </a:ln>
        </p:spPr>
        <p:txBody>
          <a:bodyPr spcFirstLastPara="1" wrap="square" lIns="97775" tIns="97775" rIns="97775" bIns="977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a </a:t>
            </a:r>
            <a:r>
              <a:rPr lang="en-US" sz="1800" b="1">
                <a:solidFill>
                  <a:schemeClr val="lt1"/>
                </a:solidFill>
                <a:latin typeface="Calibri"/>
                <a:ea typeface="Calibri"/>
                <a:cs typeface="Calibri"/>
                <a:sym typeface="Calibri"/>
              </a:rPr>
              <a:t>natural ecological balance</a:t>
            </a:r>
            <a:r>
              <a:rPr lang="en-US" sz="1800">
                <a:solidFill>
                  <a:schemeClr val="lt1"/>
                </a:solidFill>
                <a:latin typeface="Calibri"/>
                <a:ea typeface="Calibri"/>
                <a:cs typeface="Calibri"/>
                <a:sym typeface="Calibri"/>
              </a:rPr>
              <a:t> will ensure that pests do not reach a critical number in the field that endangers the yield</a:t>
            </a:r>
            <a:endParaRPr/>
          </a:p>
        </p:txBody>
      </p:sp>
      <p:sp>
        <p:nvSpPr>
          <p:cNvPr id="470" name="Google Shape;470;p40"/>
          <p:cNvSpPr/>
          <p:nvPr/>
        </p:nvSpPr>
        <p:spPr>
          <a:xfrm>
            <a:off x="5183188" y="2097806"/>
            <a:ext cx="6745181" cy="696072"/>
          </a:xfrm>
          <a:custGeom>
            <a:avLst/>
            <a:gdLst/>
            <a:ahLst/>
            <a:cxnLst/>
            <a:rect l="l" t="t" r="r" b="b"/>
            <a:pathLst>
              <a:path w="6745181" h="676260" extrusionOk="0">
                <a:moveTo>
                  <a:pt x="0" y="112712"/>
                </a:moveTo>
                <a:cubicBezTo>
                  <a:pt x="0" y="50463"/>
                  <a:pt x="50463" y="0"/>
                  <a:pt x="112712" y="0"/>
                </a:cubicBezTo>
                <a:lnTo>
                  <a:pt x="6632469" y="0"/>
                </a:lnTo>
                <a:cubicBezTo>
                  <a:pt x="6694718" y="0"/>
                  <a:pt x="6745181" y="50463"/>
                  <a:pt x="6745181" y="112712"/>
                </a:cubicBezTo>
                <a:lnTo>
                  <a:pt x="6745181" y="563548"/>
                </a:lnTo>
                <a:cubicBezTo>
                  <a:pt x="6745181" y="625797"/>
                  <a:pt x="6694718" y="676260"/>
                  <a:pt x="6632469" y="676260"/>
                </a:cubicBezTo>
                <a:lnTo>
                  <a:pt x="112712" y="676260"/>
                </a:lnTo>
                <a:cubicBezTo>
                  <a:pt x="50463" y="676260"/>
                  <a:pt x="0" y="625797"/>
                  <a:pt x="0" y="563548"/>
                </a:cubicBezTo>
                <a:lnTo>
                  <a:pt x="0" y="112712"/>
                </a:lnTo>
                <a:close/>
              </a:path>
            </a:pathLst>
          </a:custGeom>
          <a:solidFill>
            <a:srgbClr val="171472"/>
          </a:solidFill>
          <a:ln w="15875" cap="flat" cmpd="sng">
            <a:solidFill>
              <a:schemeClr val="lt1"/>
            </a:solidFill>
            <a:prstDash val="solid"/>
            <a:round/>
            <a:headEnd type="none" w="sm" len="sm"/>
            <a:tailEnd type="none" w="sm" len="sm"/>
          </a:ln>
        </p:spPr>
        <p:txBody>
          <a:bodyPr spcFirstLastPara="1" wrap="square" lIns="97775" tIns="97775" rIns="97775" bIns="977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nature can restore such a balance if it is not meddled with too much, hence </a:t>
            </a:r>
            <a:r>
              <a:rPr lang="en-US" sz="1800" b="1">
                <a:solidFill>
                  <a:schemeClr val="lt1"/>
                </a:solidFill>
                <a:latin typeface="Calibri"/>
                <a:ea typeface="Calibri"/>
                <a:cs typeface="Calibri"/>
                <a:sym typeface="Calibri"/>
              </a:rPr>
              <a:t>no chemical pesticides</a:t>
            </a:r>
            <a:r>
              <a:rPr lang="en-US" sz="1800">
                <a:solidFill>
                  <a:schemeClr val="lt1"/>
                </a:solidFill>
                <a:latin typeface="Calibri"/>
                <a:ea typeface="Calibri"/>
                <a:cs typeface="Calibri"/>
                <a:sym typeface="Calibri"/>
              </a:rPr>
              <a:t> at all.</a:t>
            </a:r>
            <a:endParaRPr/>
          </a:p>
        </p:txBody>
      </p:sp>
      <p:sp>
        <p:nvSpPr>
          <p:cNvPr id="471" name="Google Shape;471;p40"/>
          <p:cNvSpPr/>
          <p:nvPr/>
        </p:nvSpPr>
        <p:spPr>
          <a:xfrm>
            <a:off x="5183187" y="2866095"/>
            <a:ext cx="6745181" cy="945371"/>
          </a:xfrm>
          <a:custGeom>
            <a:avLst/>
            <a:gdLst/>
            <a:ahLst/>
            <a:cxnLst/>
            <a:rect l="l" t="t" r="r" b="b"/>
            <a:pathLst>
              <a:path w="6745181" h="676260" extrusionOk="0">
                <a:moveTo>
                  <a:pt x="0" y="112712"/>
                </a:moveTo>
                <a:cubicBezTo>
                  <a:pt x="0" y="50463"/>
                  <a:pt x="50463" y="0"/>
                  <a:pt x="112712" y="0"/>
                </a:cubicBezTo>
                <a:lnTo>
                  <a:pt x="6632469" y="0"/>
                </a:lnTo>
                <a:cubicBezTo>
                  <a:pt x="6694718" y="0"/>
                  <a:pt x="6745181" y="50463"/>
                  <a:pt x="6745181" y="112712"/>
                </a:cubicBezTo>
                <a:lnTo>
                  <a:pt x="6745181" y="563548"/>
                </a:lnTo>
                <a:cubicBezTo>
                  <a:pt x="6745181" y="625797"/>
                  <a:pt x="6694718" y="676260"/>
                  <a:pt x="6632469" y="676260"/>
                </a:cubicBezTo>
                <a:lnTo>
                  <a:pt x="112712" y="676260"/>
                </a:lnTo>
                <a:cubicBezTo>
                  <a:pt x="50463" y="676260"/>
                  <a:pt x="0" y="625797"/>
                  <a:pt x="0" y="563548"/>
                </a:cubicBezTo>
                <a:lnTo>
                  <a:pt x="0" y="112712"/>
                </a:lnTo>
                <a:close/>
              </a:path>
            </a:pathLst>
          </a:custGeom>
          <a:solidFill>
            <a:srgbClr val="171472"/>
          </a:solidFill>
          <a:ln w="15875" cap="flat" cmpd="sng">
            <a:solidFill>
              <a:schemeClr val="lt1"/>
            </a:solidFill>
            <a:prstDash val="solid"/>
            <a:round/>
            <a:headEnd type="none" w="sm" len="sm"/>
            <a:tailEnd type="none" w="sm" len="sm"/>
          </a:ln>
        </p:spPr>
        <p:txBody>
          <a:bodyPr spcFirstLastPara="1" wrap="square" lIns="97775" tIns="97775" rIns="97775" bIns="977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understanding the insect biology and crop ecology</a:t>
            </a:r>
            <a:r>
              <a:rPr lang="en-US" sz="1800">
                <a:solidFill>
                  <a:schemeClr val="lt1"/>
                </a:solidFill>
                <a:latin typeface="Calibri"/>
                <a:ea typeface="Calibri"/>
                <a:cs typeface="Calibri"/>
                <a:sym typeface="Calibri"/>
              </a:rPr>
              <a:t> is important to take up right management practices-botanicals/microbials, farm-made/commercial</a:t>
            </a:r>
            <a:endParaRPr/>
          </a:p>
        </p:txBody>
      </p:sp>
      <p:sp>
        <p:nvSpPr>
          <p:cNvPr id="472" name="Google Shape;472;p40"/>
          <p:cNvSpPr/>
          <p:nvPr/>
        </p:nvSpPr>
        <p:spPr>
          <a:xfrm>
            <a:off x="5183187" y="3883683"/>
            <a:ext cx="6745181" cy="696072"/>
          </a:xfrm>
          <a:custGeom>
            <a:avLst/>
            <a:gdLst/>
            <a:ahLst/>
            <a:cxnLst/>
            <a:rect l="l" t="t" r="r" b="b"/>
            <a:pathLst>
              <a:path w="6745181" h="676260" extrusionOk="0">
                <a:moveTo>
                  <a:pt x="0" y="112712"/>
                </a:moveTo>
                <a:cubicBezTo>
                  <a:pt x="0" y="50463"/>
                  <a:pt x="50463" y="0"/>
                  <a:pt x="112712" y="0"/>
                </a:cubicBezTo>
                <a:lnTo>
                  <a:pt x="6632469" y="0"/>
                </a:lnTo>
                <a:cubicBezTo>
                  <a:pt x="6694718" y="0"/>
                  <a:pt x="6745181" y="50463"/>
                  <a:pt x="6745181" y="112712"/>
                </a:cubicBezTo>
                <a:lnTo>
                  <a:pt x="6745181" y="563548"/>
                </a:lnTo>
                <a:cubicBezTo>
                  <a:pt x="6745181" y="625797"/>
                  <a:pt x="6694718" y="676260"/>
                  <a:pt x="6632469" y="676260"/>
                </a:cubicBezTo>
                <a:lnTo>
                  <a:pt x="112712" y="676260"/>
                </a:lnTo>
                <a:cubicBezTo>
                  <a:pt x="50463" y="676260"/>
                  <a:pt x="0" y="625797"/>
                  <a:pt x="0" y="563548"/>
                </a:cubicBezTo>
                <a:lnTo>
                  <a:pt x="0" y="112712"/>
                </a:lnTo>
                <a:close/>
              </a:path>
            </a:pathLst>
          </a:custGeom>
          <a:solidFill>
            <a:srgbClr val="171472"/>
          </a:solidFill>
          <a:ln w="15875" cap="flat" cmpd="sng">
            <a:solidFill>
              <a:schemeClr val="lt1"/>
            </a:solidFill>
            <a:prstDash val="solid"/>
            <a:round/>
            <a:headEnd type="none" w="sm" len="sm"/>
            <a:tailEnd type="none" w="sm" len="sm"/>
          </a:ln>
        </p:spPr>
        <p:txBody>
          <a:bodyPr spcFirstLastPara="1" wrap="square" lIns="97775" tIns="97775" rIns="97775" bIns="977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Pest Surveillance: </a:t>
            </a:r>
            <a:r>
              <a:rPr lang="en-US" sz="1800">
                <a:solidFill>
                  <a:schemeClr val="lt1"/>
                </a:solidFill>
                <a:latin typeface="Calibri"/>
                <a:ea typeface="Calibri"/>
                <a:cs typeface="Calibri"/>
                <a:sym typeface="Calibri"/>
              </a:rPr>
              <a:t>Farm level and village level surveillance to identify pests and diseases using various traps to give alerts and advisories</a:t>
            </a:r>
            <a:endParaRPr/>
          </a:p>
        </p:txBody>
      </p:sp>
      <p:sp>
        <p:nvSpPr>
          <p:cNvPr id="473" name="Google Shape;473;p40"/>
          <p:cNvSpPr/>
          <p:nvPr/>
        </p:nvSpPr>
        <p:spPr>
          <a:xfrm>
            <a:off x="5183187" y="4651972"/>
            <a:ext cx="6745181" cy="696072"/>
          </a:xfrm>
          <a:custGeom>
            <a:avLst/>
            <a:gdLst/>
            <a:ahLst/>
            <a:cxnLst/>
            <a:rect l="l" t="t" r="r" b="b"/>
            <a:pathLst>
              <a:path w="6745181" h="676260" extrusionOk="0">
                <a:moveTo>
                  <a:pt x="0" y="112712"/>
                </a:moveTo>
                <a:cubicBezTo>
                  <a:pt x="0" y="50463"/>
                  <a:pt x="50463" y="0"/>
                  <a:pt x="112712" y="0"/>
                </a:cubicBezTo>
                <a:lnTo>
                  <a:pt x="6632469" y="0"/>
                </a:lnTo>
                <a:cubicBezTo>
                  <a:pt x="6694718" y="0"/>
                  <a:pt x="6745181" y="50463"/>
                  <a:pt x="6745181" y="112712"/>
                </a:cubicBezTo>
                <a:lnTo>
                  <a:pt x="6745181" y="563548"/>
                </a:lnTo>
                <a:cubicBezTo>
                  <a:pt x="6745181" y="625797"/>
                  <a:pt x="6694718" y="676260"/>
                  <a:pt x="6632469" y="676260"/>
                </a:cubicBezTo>
                <a:lnTo>
                  <a:pt x="112712" y="676260"/>
                </a:lnTo>
                <a:cubicBezTo>
                  <a:pt x="50463" y="676260"/>
                  <a:pt x="0" y="625797"/>
                  <a:pt x="0" y="563548"/>
                </a:cubicBezTo>
                <a:lnTo>
                  <a:pt x="0" y="112712"/>
                </a:lnTo>
                <a:close/>
              </a:path>
            </a:pathLst>
          </a:custGeom>
          <a:solidFill>
            <a:srgbClr val="171472"/>
          </a:solidFill>
          <a:ln w="15875" cap="flat" cmpd="sng">
            <a:solidFill>
              <a:schemeClr val="lt1"/>
            </a:solidFill>
            <a:prstDash val="solid"/>
            <a:round/>
            <a:headEnd type="none" w="sm" len="sm"/>
            <a:tailEnd type="none" w="sm" len="sm"/>
          </a:ln>
        </p:spPr>
        <p:txBody>
          <a:bodyPr spcFirstLastPara="1" wrap="square" lIns="97775" tIns="97775" rIns="97775" bIns="977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Problem Diagnosis: </a:t>
            </a:r>
            <a:r>
              <a:rPr lang="en-US" sz="1800">
                <a:solidFill>
                  <a:schemeClr val="lt1"/>
                </a:solidFill>
                <a:latin typeface="Calibri"/>
                <a:ea typeface="Calibri"/>
                <a:cs typeface="Calibri"/>
                <a:sym typeface="Calibri"/>
              </a:rPr>
              <a:t>Simple tools for problem identification (flip charts, apps, manuals etc)</a:t>
            </a:r>
            <a:endParaRPr sz="1800">
              <a:solidFill>
                <a:schemeClr val="lt1"/>
              </a:solidFill>
              <a:latin typeface="Calibri"/>
              <a:ea typeface="Calibri"/>
              <a:cs typeface="Calibri"/>
              <a:sym typeface="Calibri"/>
            </a:endParaRPr>
          </a:p>
        </p:txBody>
      </p:sp>
      <p:sp>
        <p:nvSpPr>
          <p:cNvPr id="474" name="Google Shape;474;p40"/>
          <p:cNvSpPr/>
          <p:nvPr/>
        </p:nvSpPr>
        <p:spPr>
          <a:xfrm>
            <a:off x="5183187" y="6243949"/>
            <a:ext cx="6745181" cy="446773"/>
          </a:xfrm>
          <a:custGeom>
            <a:avLst/>
            <a:gdLst/>
            <a:ahLst/>
            <a:cxnLst/>
            <a:rect l="l" t="t" r="r" b="b"/>
            <a:pathLst>
              <a:path w="6745181" h="676260" extrusionOk="0">
                <a:moveTo>
                  <a:pt x="0" y="112712"/>
                </a:moveTo>
                <a:cubicBezTo>
                  <a:pt x="0" y="50463"/>
                  <a:pt x="50463" y="0"/>
                  <a:pt x="112712" y="0"/>
                </a:cubicBezTo>
                <a:lnTo>
                  <a:pt x="6632469" y="0"/>
                </a:lnTo>
                <a:cubicBezTo>
                  <a:pt x="6694718" y="0"/>
                  <a:pt x="6745181" y="50463"/>
                  <a:pt x="6745181" y="112712"/>
                </a:cubicBezTo>
                <a:lnTo>
                  <a:pt x="6745181" y="563548"/>
                </a:lnTo>
                <a:cubicBezTo>
                  <a:pt x="6745181" y="625797"/>
                  <a:pt x="6694718" y="676260"/>
                  <a:pt x="6632469" y="676260"/>
                </a:cubicBezTo>
                <a:lnTo>
                  <a:pt x="112712" y="676260"/>
                </a:lnTo>
                <a:cubicBezTo>
                  <a:pt x="50463" y="676260"/>
                  <a:pt x="0" y="625797"/>
                  <a:pt x="0" y="563548"/>
                </a:cubicBezTo>
                <a:lnTo>
                  <a:pt x="0" y="112712"/>
                </a:lnTo>
                <a:close/>
              </a:path>
            </a:pathLst>
          </a:custGeom>
          <a:solidFill>
            <a:srgbClr val="171472"/>
          </a:solidFill>
          <a:ln w="15875" cap="flat" cmpd="sng">
            <a:solidFill>
              <a:schemeClr val="lt1"/>
            </a:solidFill>
            <a:prstDash val="solid"/>
            <a:round/>
            <a:headEnd type="none" w="sm" len="sm"/>
            <a:tailEnd type="none" w="sm" len="sm"/>
          </a:ln>
        </p:spPr>
        <p:txBody>
          <a:bodyPr spcFirstLastPara="1" wrap="square" lIns="97775" tIns="97775" rIns="97775" bIns="977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Weekly Advisories: </a:t>
            </a:r>
            <a:r>
              <a:rPr lang="en-US" sz="1800">
                <a:solidFill>
                  <a:schemeClr val="lt1"/>
                </a:solidFill>
                <a:latin typeface="Calibri"/>
                <a:ea typeface="Calibri"/>
                <a:cs typeface="Calibri"/>
                <a:sym typeface="Calibri"/>
              </a:rPr>
              <a:t>based on local surveillance</a:t>
            </a:r>
            <a:endParaRPr/>
          </a:p>
        </p:txBody>
      </p:sp>
      <p:sp>
        <p:nvSpPr>
          <p:cNvPr id="475" name="Google Shape;475;p40"/>
          <p:cNvSpPr/>
          <p:nvPr/>
        </p:nvSpPr>
        <p:spPr>
          <a:xfrm>
            <a:off x="5183187" y="5420261"/>
            <a:ext cx="6745181" cy="751472"/>
          </a:xfrm>
          <a:custGeom>
            <a:avLst/>
            <a:gdLst/>
            <a:ahLst/>
            <a:cxnLst/>
            <a:rect l="l" t="t" r="r" b="b"/>
            <a:pathLst>
              <a:path w="6745181" h="676260" extrusionOk="0">
                <a:moveTo>
                  <a:pt x="0" y="112712"/>
                </a:moveTo>
                <a:cubicBezTo>
                  <a:pt x="0" y="50463"/>
                  <a:pt x="50463" y="0"/>
                  <a:pt x="112712" y="0"/>
                </a:cubicBezTo>
                <a:lnTo>
                  <a:pt x="6632469" y="0"/>
                </a:lnTo>
                <a:cubicBezTo>
                  <a:pt x="6694718" y="0"/>
                  <a:pt x="6745181" y="50463"/>
                  <a:pt x="6745181" y="112712"/>
                </a:cubicBezTo>
                <a:lnTo>
                  <a:pt x="6745181" y="563548"/>
                </a:lnTo>
                <a:cubicBezTo>
                  <a:pt x="6745181" y="625797"/>
                  <a:pt x="6694718" y="676260"/>
                  <a:pt x="6632469" y="676260"/>
                </a:cubicBezTo>
                <a:lnTo>
                  <a:pt x="112712" y="676260"/>
                </a:lnTo>
                <a:cubicBezTo>
                  <a:pt x="50463" y="676260"/>
                  <a:pt x="0" y="625797"/>
                  <a:pt x="0" y="563548"/>
                </a:cubicBezTo>
                <a:lnTo>
                  <a:pt x="0" y="112712"/>
                </a:lnTo>
                <a:close/>
              </a:path>
            </a:pathLst>
          </a:custGeom>
          <a:solidFill>
            <a:srgbClr val="171472"/>
          </a:solidFill>
          <a:ln w="15875" cap="flat" cmpd="sng">
            <a:solidFill>
              <a:schemeClr val="lt1"/>
            </a:solidFill>
            <a:prstDash val="solid"/>
            <a:round/>
            <a:headEnd type="none" w="sm" len="sm"/>
            <a:tailEnd type="none" w="sm" len="sm"/>
          </a:ln>
        </p:spPr>
        <p:txBody>
          <a:bodyPr spcFirstLastPara="1" wrap="square" lIns="97775" tIns="97775" rIns="97775" bIns="97775" anchor="ctr"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Bioenterprises: </a:t>
            </a:r>
            <a:r>
              <a:rPr lang="en-US" sz="1800">
                <a:solidFill>
                  <a:schemeClr val="lt1"/>
                </a:solidFill>
                <a:latin typeface="Calibri"/>
                <a:ea typeface="Calibri"/>
                <a:cs typeface="Calibri"/>
                <a:sym typeface="Calibri"/>
              </a:rPr>
              <a:t>building local entrepreneurship for production on biofertilizers</a:t>
            </a:r>
            <a:endParaRPr sz="1800">
              <a:solidFill>
                <a:schemeClr val="lt1"/>
              </a:solidFill>
              <a:latin typeface="Calibri"/>
              <a:ea typeface="Calibri"/>
              <a:cs typeface="Calibri"/>
              <a:sym typeface="Calibri"/>
            </a:endParaRPr>
          </a:p>
        </p:txBody>
      </p:sp>
      <p:sp>
        <p:nvSpPr>
          <p:cNvPr id="476" name="Google Shape;476;p40"/>
          <p:cNvSpPr/>
          <p:nvPr/>
        </p:nvSpPr>
        <p:spPr>
          <a:xfrm>
            <a:off x="1484943" y="3657590"/>
            <a:ext cx="133917" cy="188133"/>
          </a:xfrm>
          <a:prstGeom prst="rect">
            <a:avLst/>
          </a:prstGeom>
          <a:noFill/>
          <a:ln>
            <a:noFill/>
          </a:ln>
        </p:spPr>
        <p:txBody>
          <a:bodyPr spcFirstLastPara="1" wrap="square" lIns="91400" tIns="45700" rIns="91400" bIns="45700" anchor="ctr" anchorCtr="0">
            <a:noAutofit/>
          </a:bodyPr>
          <a:lstStyle/>
          <a:p>
            <a:pPr marL="0" marR="0" lvl="0" indent="0" algn="l" rtl="0">
              <a:spcBef>
                <a:spcPts val="0"/>
              </a:spcBef>
              <a:spcAft>
                <a:spcPts val="0"/>
              </a:spcAft>
              <a:buNone/>
            </a:pPr>
            <a:endParaRPr sz="1799">
              <a:solidFill>
                <a:schemeClr val="dk1"/>
              </a:solidFill>
              <a:latin typeface="Calibri"/>
              <a:ea typeface="Calibri"/>
              <a:cs typeface="Calibri"/>
              <a:sym typeface="Calibri"/>
            </a:endParaRPr>
          </a:p>
        </p:txBody>
      </p:sp>
      <p:pic>
        <p:nvPicPr>
          <p:cNvPr id="477" name="Google Shape;477;p40"/>
          <p:cNvPicPr preferRelativeResize="0"/>
          <p:nvPr/>
        </p:nvPicPr>
        <p:blipFill rotWithShape="1">
          <a:blip r:embed="rId3">
            <a:alphaModFix/>
          </a:blip>
          <a:srcRect/>
          <a:stretch/>
        </p:blipFill>
        <p:spPr>
          <a:xfrm>
            <a:off x="168865" y="575553"/>
            <a:ext cx="1553614" cy="1553614"/>
          </a:xfrm>
          <a:prstGeom prst="rect">
            <a:avLst/>
          </a:prstGeom>
          <a:noFill/>
          <a:ln>
            <a:noFill/>
          </a:ln>
        </p:spPr>
      </p:pic>
      <p:sp>
        <p:nvSpPr>
          <p:cNvPr id="478" name="Google Shape;478;p40"/>
          <p:cNvSpPr txBox="1"/>
          <p:nvPr/>
        </p:nvSpPr>
        <p:spPr>
          <a:xfrm>
            <a:off x="420122" y="1721736"/>
            <a:ext cx="1509107" cy="369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a:solidFill>
                  <a:schemeClr val="lt1"/>
                </a:solidFill>
                <a:latin typeface="Calibri"/>
                <a:ea typeface="Calibri"/>
                <a:cs typeface="Calibri"/>
                <a:sym typeface="Calibri"/>
              </a:rPr>
              <a:t>Light trap</a:t>
            </a:r>
            <a:endParaRPr/>
          </a:p>
        </p:txBody>
      </p:sp>
      <p:pic>
        <p:nvPicPr>
          <p:cNvPr id="479" name="Google Shape;479;p40"/>
          <p:cNvPicPr preferRelativeResize="0"/>
          <p:nvPr/>
        </p:nvPicPr>
        <p:blipFill rotWithShape="1">
          <a:blip r:embed="rId4">
            <a:alphaModFix/>
          </a:blip>
          <a:srcRect/>
          <a:stretch/>
        </p:blipFill>
        <p:spPr>
          <a:xfrm>
            <a:off x="1836808" y="569852"/>
            <a:ext cx="1553614" cy="1553614"/>
          </a:xfrm>
          <a:prstGeom prst="rect">
            <a:avLst/>
          </a:prstGeom>
          <a:noFill/>
          <a:ln>
            <a:noFill/>
          </a:ln>
        </p:spPr>
      </p:pic>
      <p:sp>
        <p:nvSpPr>
          <p:cNvPr id="480" name="Google Shape;480;p40"/>
          <p:cNvSpPr txBox="1"/>
          <p:nvPr/>
        </p:nvSpPr>
        <p:spPr>
          <a:xfrm>
            <a:off x="1967382" y="1734430"/>
            <a:ext cx="1446633" cy="369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a:solidFill>
                  <a:schemeClr val="lt1"/>
                </a:solidFill>
                <a:latin typeface="Calibri"/>
                <a:ea typeface="Calibri"/>
                <a:cs typeface="Calibri"/>
                <a:sym typeface="Calibri"/>
              </a:rPr>
              <a:t>Sticky trap</a:t>
            </a:r>
            <a:endParaRPr/>
          </a:p>
        </p:txBody>
      </p:sp>
      <p:pic>
        <p:nvPicPr>
          <p:cNvPr id="481" name="Google Shape;481;p40"/>
          <p:cNvPicPr preferRelativeResize="0"/>
          <p:nvPr/>
        </p:nvPicPr>
        <p:blipFill rotWithShape="1">
          <a:blip r:embed="rId5">
            <a:alphaModFix/>
          </a:blip>
          <a:srcRect/>
          <a:stretch/>
        </p:blipFill>
        <p:spPr>
          <a:xfrm>
            <a:off x="3527660" y="561228"/>
            <a:ext cx="1553614" cy="1553614"/>
          </a:xfrm>
          <a:prstGeom prst="rect">
            <a:avLst/>
          </a:prstGeom>
          <a:noFill/>
          <a:ln>
            <a:noFill/>
          </a:ln>
        </p:spPr>
      </p:pic>
      <p:sp>
        <p:nvSpPr>
          <p:cNvPr id="482" name="Google Shape;482;p40"/>
          <p:cNvSpPr txBox="1"/>
          <p:nvPr/>
        </p:nvSpPr>
        <p:spPr>
          <a:xfrm>
            <a:off x="3467025" y="2564140"/>
            <a:ext cx="2012598" cy="369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99">
                <a:solidFill>
                  <a:schemeClr val="lt1"/>
                </a:solidFill>
                <a:latin typeface="Calibri"/>
                <a:ea typeface="Calibri"/>
                <a:cs typeface="Calibri"/>
                <a:sym typeface="Calibri"/>
              </a:rPr>
              <a:t>Pheromone trap</a:t>
            </a:r>
            <a:endParaRPr/>
          </a:p>
        </p:txBody>
      </p:sp>
      <p:pic>
        <p:nvPicPr>
          <p:cNvPr id="483" name="Google Shape;483;p40" descr="455"/>
          <p:cNvPicPr preferRelativeResize="0"/>
          <p:nvPr/>
        </p:nvPicPr>
        <p:blipFill rotWithShape="1">
          <a:blip r:embed="rId6">
            <a:alphaModFix/>
          </a:blip>
          <a:srcRect r="-2251"/>
          <a:stretch/>
        </p:blipFill>
        <p:spPr>
          <a:xfrm>
            <a:off x="168864" y="2197835"/>
            <a:ext cx="2292066" cy="1359547"/>
          </a:xfrm>
          <a:prstGeom prst="rect">
            <a:avLst/>
          </a:prstGeom>
          <a:noFill/>
          <a:ln>
            <a:noFill/>
          </a:ln>
        </p:spPr>
      </p:pic>
      <p:pic>
        <p:nvPicPr>
          <p:cNvPr id="484" name="Google Shape;484;p40" descr="9[1]"/>
          <p:cNvPicPr preferRelativeResize="0"/>
          <p:nvPr/>
        </p:nvPicPr>
        <p:blipFill rotWithShape="1">
          <a:blip r:embed="rId7">
            <a:alphaModFix/>
          </a:blip>
          <a:srcRect l="7481"/>
          <a:stretch/>
        </p:blipFill>
        <p:spPr>
          <a:xfrm>
            <a:off x="2541273" y="3646561"/>
            <a:ext cx="2540001" cy="1465389"/>
          </a:xfrm>
          <a:prstGeom prst="rect">
            <a:avLst/>
          </a:prstGeom>
          <a:noFill/>
          <a:ln>
            <a:noFill/>
          </a:ln>
        </p:spPr>
      </p:pic>
      <p:pic>
        <p:nvPicPr>
          <p:cNvPr id="485" name="Google Shape;485;p40" descr="DSC04302"/>
          <p:cNvPicPr preferRelativeResize="0"/>
          <p:nvPr/>
        </p:nvPicPr>
        <p:blipFill rotWithShape="1">
          <a:blip r:embed="rId8">
            <a:alphaModFix/>
          </a:blip>
          <a:srcRect r="4958"/>
          <a:stretch/>
        </p:blipFill>
        <p:spPr>
          <a:xfrm>
            <a:off x="168865" y="3626050"/>
            <a:ext cx="2323505" cy="1485900"/>
          </a:xfrm>
          <a:prstGeom prst="rect">
            <a:avLst/>
          </a:prstGeom>
          <a:noFill/>
          <a:ln>
            <a:noFill/>
          </a:ln>
        </p:spPr>
      </p:pic>
      <p:pic>
        <p:nvPicPr>
          <p:cNvPr id="486" name="Google Shape;486;p40" descr="23"/>
          <p:cNvPicPr preferRelativeResize="0"/>
          <p:nvPr/>
        </p:nvPicPr>
        <p:blipFill rotWithShape="1">
          <a:blip r:embed="rId9">
            <a:alphaModFix/>
          </a:blip>
          <a:srcRect/>
          <a:stretch/>
        </p:blipFill>
        <p:spPr>
          <a:xfrm>
            <a:off x="2460930" y="2211105"/>
            <a:ext cx="2620344" cy="1342727"/>
          </a:xfrm>
          <a:prstGeom prst="rect">
            <a:avLst/>
          </a:prstGeom>
          <a:noFill/>
          <a:ln w="9525" cap="flat" cmpd="sng">
            <a:solidFill>
              <a:srgbClr val="FF0000"/>
            </a:solidFill>
            <a:prstDash val="solid"/>
            <a:miter lim="800000"/>
            <a:headEnd type="none" w="sm" len="sm"/>
            <a:tailEnd type="none" w="sm" len="sm"/>
          </a:ln>
        </p:spPr>
      </p:pic>
      <p:pic>
        <p:nvPicPr>
          <p:cNvPr id="487" name="Google Shape;487;p40" descr="Trap2"/>
          <p:cNvPicPr preferRelativeResize="0"/>
          <p:nvPr/>
        </p:nvPicPr>
        <p:blipFill rotWithShape="1">
          <a:blip r:embed="rId10">
            <a:alphaModFix/>
          </a:blip>
          <a:srcRect/>
          <a:stretch/>
        </p:blipFill>
        <p:spPr>
          <a:xfrm>
            <a:off x="196460" y="5231389"/>
            <a:ext cx="2264470" cy="1500187"/>
          </a:xfrm>
          <a:prstGeom prst="rect">
            <a:avLst/>
          </a:prstGeom>
          <a:noFill/>
          <a:ln w="9525" cap="flat" cmpd="sng">
            <a:solidFill>
              <a:srgbClr val="FF0000"/>
            </a:solidFill>
            <a:prstDash val="solid"/>
            <a:miter lim="800000"/>
            <a:headEnd type="none" w="sm" len="sm"/>
            <a:tailEnd type="none" w="sm" len="sm"/>
          </a:ln>
        </p:spPr>
      </p:pic>
      <p:pic>
        <p:nvPicPr>
          <p:cNvPr id="488" name="Google Shape;488;p40" descr="Trap1"/>
          <p:cNvPicPr preferRelativeResize="0"/>
          <p:nvPr/>
        </p:nvPicPr>
        <p:blipFill rotWithShape="1">
          <a:blip r:embed="rId11">
            <a:alphaModFix/>
          </a:blip>
          <a:srcRect/>
          <a:stretch/>
        </p:blipFill>
        <p:spPr>
          <a:xfrm>
            <a:off x="2642584" y="5242636"/>
            <a:ext cx="2438690" cy="1499794"/>
          </a:xfrm>
          <a:prstGeom prst="rect">
            <a:avLst/>
          </a:prstGeom>
          <a:noFill/>
          <a:ln w="9525" cap="flat" cmpd="sng">
            <a:solidFill>
              <a:srgbClr val="FF0000"/>
            </a:solidFill>
            <a:prstDash val="solid"/>
            <a:miter lim="800000"/>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2BECFC-E246-4442-8321-89E650AEFE6F}"/>
              </a:ext>
            </a:extLst>
          </p:cNvPr>
          <p:cNvSpPr>
            <a:spLocks noGrp="1"/>
          </p:cNvSpPr>
          <p:nvPr>
            <p:ph type="title"/>
          </p:nvPr>
        </p:nvSpPr>
        <p:spPr>
          <a:xfrm>
            <a:off x="973999" y="-28136"/>
            <a:ext cx="11033269" cy="1216024"/>
          </a:xfrm>
        </p:spPr>
        <p:txBody>
          <a:bodyPr>
            <a:normAutofit/>
          </a:bodyPr>
          <a:lstStyle/>
          <a:p>
            <a:r>
              <a:rPr lang="en-IN" sz="3200" dirty="0"/>
              <a:t>Centre for Sustainable agriculture</a:t>
            </a:r>
            <a:br>
              <a:rPr lang="en-IN" sz="3200" dirty="0"/>
            </a:br>
            <a:r>
              <a:rPr lang="en-IN" sz="2400" cap="none" dirty="0"/>
              <a:t>http://www.csa-india.org</a:t>
            </a:r>
            <a:endParaRPr lang="en-IN" sz="3200" dirty="0"/>
          </a:p>
        </p:txBody>
      </p:sp>
      <p:sp>
        <p:nvSpPr>
          <p:cNvPr id="7" name="Content Placeholder 6">
            <a:extLst>
              <a:ext uri="{FF2B5EF4-FFF2-40B4-BE49-F238E27FC236}">
                <a16:creationId xmlns:a16="http://schemas.microsoft.com/office/drawing/2014/main" xmlns="" id="{93A98C72-C3FE-4FDC-BC3D-A8260F569057}"/>
              </a:ext>
            </a:extLst>
          </p:cNvPr>
          <p:cNvSpPr>
            <a:spLocks noGrp="1"/>
          </p:cNvSpPr>
          <p:nvPr>
            <p:ph idx="1"/>
          </p:nvPr>
        </p:nvSpPr>
        <p:spPr>
          <a:xfrm>
            <a:off x="184732" y="1019072"/>
            <a:ext cx="7052755" cy="4526327"/>
          </a:xfrm>
        </p:spPr>
        <p:txBody>
          <a:bodyPr>
            <a:normAutofit fontScale="92500"/>
          </a:bodyPr>
          <a:lstStyle/>
          <a:p>
            <a:pPr>
              <a:lnSpc>
                <a:spcPct val="120000"/>
              </a:lnSpc>
              <a:spcBef>
                <a:spcPts val="0"/>
              </a:spcBef>
            </a:pPr>
            <a:r>
              <a:rPr lang="en-IN" sz="2400" dirty="0"/>
              <a:t>Not for Profit Trust working with 25,000 Organic farmers 75,000 farmers in conversion spread over 60 FPOs</a:t>
            </a:r>
          </a:p>
          <a:p>
            <a:pPr>
              <a:lnSpc>
                <a:spcPct val="120000"/>
              </a:lnSpc>
              <a:spcBef>
                <a:spcPts val="0"/>
              </a:spcBef>
            </a:pPr>
            <a:r>
              <a:rPr lang="en-IN" sz="2400" dirty="0"/>
              <a:t>Support Organic transition and FPO formation with about one lakh farmers spread over 150 FPOs</a:t>
            </a:r>
          </a:p>
          <a:p>
            <a:pPr>
              <a:lnSpc>
                <a:spcPct val="120000"/>
              </a:lnSpc>
              <a:spcBef>
                <a:spcPts val="0"/>
              </a:spcBef>
            </a:pPr>
            <a:r>
              <a:rPr lang="en-IN" sz="2400" dirty="0"/>
              <a:t>Learning ground: Andhra Pradesh, Telangana and Maharashtra</a:t>
            </a:r>
          </a:p>
          <a:p>
            <a:pPr>
              <a:lnSpc>
                <a:spcPct val="120000"/>
              </a:lnSpc>
              <a:spcBef>
                <a:spcPts val="0"/>
              </a:spcBef>
            </a:pPr>
            <a:r>
              <a:rPr lang="en-IN" sz="2400" dirty="0"/>
              <a:t>Support Services in Assam, Chhattisgarh, Himachal Pradesh,  Karnataka, Madhya Pradesh, Manipur, Nagaland, Sikkim, and Tamil Nadu </a:t>
            </a:r>
          </a:p>
          <a:p>
            <a:pPr>
              <a:lnSpc>
                <a:spcPct val="120000"/>
              </a:lnSpc>
              <a:spcBef>
                <a:spcPts val="0"/>
              </a:spcBef>
            </a:pPr>
            <a:r>
              <a:rPr lang="en-IN" sz="2400" dirty="0"/>
              <a:t>Linking to markets</a:t>
            </a:r>
          </a:p>
          <a:p>
            <a:pPr>
              <a:lnSpc>
                <a:spcPct val="120000"/>
              </a:lnSpc>
              <a:spcBef>
                <a:spcPts val="0"/>
              </a:spcBef>
            </a:pPr>
            <a:r>
              <a:rPr lang="en-IN" sz="2400" dirty="0"/>
              <a:t>Policy research</a:t>
            </a:r>
          </a:p>
        </p:txBody>
      </p:sp>
      <p:pic>
        <p:nvPicPr>
          <p:cNvPr id="8" name="Content Placeholder 4" descr="Shape, circle&#10;&#10;Description automatically generated">
            <a:extLst>
              <a:ext uri="{FF2B5EF4-FFF2-40B4-BE49-F238E27FC236}">
                <a16:creationId xmlns:a16="http://schemas.microsoft.com/office/drawing/2014/main" xmlns="" id="{5ADFFE40-0F97-4AFE-9A69-B7212398D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2" y="154306"/>
            <a:ext cx="943027" cy="907413"/>
          </a:xfrm>
          <a:prstGeom prst="rect">
            <a:avLst/>
          </a:prstGeom>
        </p:spPr>
      </p:pic>
      <p:sp>
        <p:nvSpPr>
          <p:cNvPr id="3" name="Rectangle 2">
            <a:extLst>
              <a:ext uri="{FF2B5EF4-FFF2-40B4-BE49-F238E27FC236}">
                <a16:creationId xmlns:a16="http://schemas.microsoft.com/office/drawing/2014/main" xmlns="" id="{DD89FFAF-13DA-4300-9852-E11BB029E30F}"/>
              </a:ext>
            </a:extLst>
          </p:cNvPr>
          <p:cNvSpPr/>
          <p:nvPr/>
        </p:nvSpPr>
        <p:spPr>
          <a:xfrm>
            <a:off x="11506" y="5772022"/>
            <a:ext cx="2592000" cy="9167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0" b="1" dirty="0">
                <a:latin typeface="+mn-lt"/>
                <a:ea typeface="+mn-ea"/>
                <a:cs typeface="+mn-cs"/>
              </a:rPr>
              <a:t>Innovations in farming</a:t>
            </a:r>
            <a:endParaRPr lang="en-IN" dirty="0"/>
          </a:p>
        </p:txBody>
      </p:sp>
      <p:sp>
        <p:nvSpPr>
          <p:cNvPr id="6" name="Rectangle 5">
            <a:extLst>
              <a:ext uri="{FF2B5EF4-FFF2-40B4-BE49-F238E27FC236}">
                <a16:creationId xmlns:a16="http://schemas.microsoft.com/office/drawing/2014/main" xmlns="" id="{2660889C-F4CD-4897-B59F-3A2066AACD36}"/>
              </a:ext>
            </a:extLst>
          </p:cNvPr>
          <p:cNvSpPr/>
          <p:nvPr/>
        </p:nvSpPr>
        <p:spPr>
          <a:xfrm>
            <a:off x="3207671" y="5772022"/>
            <a:ext cx="2592000" cy="91674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0" b="1" dirty="0">
                <a:latin typeface="+mn-lt"/>
              </a:rPr>
              <a:t>Sustainable livelihoods</a:t>
            </a:r>
            <a:endParaRPr lang="en-IN" dirty="0"/>
          </a:p>
        </p:txBody>
      </p:sp>
      <p:sp>
        <p:nvSpPr>
          <p:cNvPr id="9" name="Rectangle 8">
            <a:extLst>
              <a:ext uri="{FF2B5EF4-FFF2-40B4-BE49-F238E27FC236}">
                <a16:creationId xmlns:a16="http://schemas.microsoft.com/office/drawing/2014/main" xmlns="" id="{B420FA43-2F85-430D-8605-F1D1F54BFA40}"/>
              </a:ext>
            </a:extLst>
          </p:cNvPr>
          <p:cNvSpPr/>
          <p:nvPr/>
        </p:nvSpPr>
        <p:spPr>
          <a:xfrm>
            <a:off x="6403836" y="5772023"/>
            <a:ext cx="2592000" cy="9167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0" b="1" dirty="0">
                <a:latin typeface="+mn-lt"/>
              </a:rPr>
              <a:t>Community Enterprises </a:t>
            </a:r>
            <a:endParaRPr lang="en-IN" dirty="0"/>
          </a:p>
        </p:txBody>
      </p:sp>
      <p:sp>
        <p:nvSpPr>
          <p:cNvPr id="11" name="Rectangle 10">
            <a:extLst>
              <a:ext uri="{FF2B5EF4-FFF2-40B4-BE49-F238E27FC236}">
                <a16:creationId xmlns:a16="http://schemas.microsoft.com/office/drawing/2014/main" xmlns="" id="{3731053B-44AA-412C-8D69-4DEE4F25B511}"/>
              </a:ext>
            </a:extLst>
          </p:cNvPr>
          <p:cNvSpPr/>
          <p:nvPr/>
        </p:nvSpPr>
        <p:spPr>
          <a:xfrm>
            <a:off x="9600000" y="5772022"/>
            <a:ext cx="2592000" cy="91674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0" b="1" dirty="0">
                <a:latin typeface="+mn-lt"/>
              </a:rPr>
              <a:t>Public Policy</a:t>
            </a:r>
            <a:endParaRPr lang="en-IN" dirty="0"/>
          </a:p>
        </p:txBody>
      </p:sp>
      <p:pic>
        <p:nvPicPr>
          <p:cNvPr id="1026" name="Picture 2">
            <a:extLst>
              <a:ext uri="{FF2B5EF4-FFF2-40B4-BE49-F238E27FC236}">
                <a16:creationId xmlns:a16="http://schemas.microsoft.com/office/drawing/2014/main" xmlns="" id="{E2A991BC-0823-441B-B5AB-ED2ADCA0B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6784" y="132778"/>
            <a:ext cx="4183255" cy="4881594"/>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a16="http://schemas.microsoft.com/office/drawing/2014/main" xmlns="" id="{9D4E143B-9A5B-41B3-98C2-7647730C7626}"/>
              </a:ext>
            </a:extLst>
          </p:cNvPr>
          <p:cNvSpPr/>
          <p:nvPr/>
        </p:nvSpPr>
        <p:spPr>
          <a:xfrm>
            <a:off x="8859743" y="3148160"/>
            <a:ext cx="225083" cy="207081"/>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Star: 7 Points 13">
            <a:extLst>
              <a:ext uri="{FF2B5EF4-FFF2-40B4-BE49-F238E27FC236}">
                <a16:creationId xmlns:a16="http://schemas.microsoft.com/office/drawing/2014/main" xmlns="" id="{D6E49C4F-4768-4BFB-8E01-766E8230236C}"/>
              </a:ext>
            </a:extLst>
          </p:cNvPr>
          <p:cNvSpPr/>
          <p:nvPr/>
        </p:nvSpPr>
        <p:spPr>
          <a:xfrm>
            <a:off x="8763266" y="3672214"/>
            <a:ext cx="225083" cy="207081"/>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Star: 7 Points 15">
            <a:extLst>
              <a:ext uri="{FF2B5EF4-FFF2-40B4-BE49-F238E27FC236}">
                <a16:creationId xmlns:a16="http://schemas.microsoft.com/office/drawing/2014/main" xmlns="" id="{184BC6D3-A751-4838-9B52-59432222E435}"/>
              </a:ext>
            </a:extLst>
          </p:cNvPr>
          <p:cNvSpPr/>
          <p:nvPr/>
        </p:nvSpPr>
        <p:spPr>
          <a:xfrm>
            <a:off x="8350790" y="3561986"/>
            <a:ext cx="225083" cy="207081"/>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Star: 7 Points 12">
            <a:extLst>
              <a:ext uri="{FF2B5EF4-FFF2-40B4-BE49-F238E27FC236}">
                <a16:creationId xmlns:a16="http://schemas.microsoft.com/office/drawing/2014/main" xmlns="" id="{47B60255-EC1C-4910-9FDB-6270BA9237AE}"/>
              </a:ext>
            </a:extLst>
          </p:cNvPr>
          <p:cNvSpPr/>
          <p:nvPr/>
        </p:nvSpPr>
        <p:spPr>
          <a:xfrm>
            <a:off x="9814693" y="4198673"/>
            <a:ext cx="225083" cy="207081"/>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a:extLst>
              <a:ext uri="{FF2B5EF4-FFF2-40B4-BE49-F238E27FC236}">
                <a16:creationId xmlns:a16="http://schemas.microsoft.com/office/drawing/2014/main" xmlns="" id="{22CAF07C-725E-4B17-AE1E-7FDE65746ABA}"/>
              </a:ext>
            </a:extLst>
          </p:cNvPr>
          <p:cNvSpPr txBox="1"/>
          <p:nvPr/>
        </p:nvSpPr>
        <p:spPr>
          <a:xfrm>
            <a:off x="10044100" y="4117547"/>
            <a:ext cx="1703800" cy="369332"/>
          </a:xfrm>
          <a:prstGeom prst="rect">
            <a:avLst/>
          </a:prstGeom>
          <a:noFill/>
        </p:spPr>
        <p:txBody>
          <a:bodyPr wrap="none" rtlCol="0">
            <a:spAutoFit/>
          </a:bodyPr>
          <a:lstStyle/>
          <a:p>
            <a:r>
              <a:rPr lang="en-IN" dirty="0"/>
              <a:t>FPOs promotion</a:t>
            </a:r>
          </a:p>
        </p:txBody>
      </p:sp>
      <p:sp>
        <p:nvSpPr>
          <p:cNvPr id="18" name="Star: 7 Points 17">
            <a:extLst>
              <a:ext uri="{FF2B5EF4-FFF2-40B4-BE49-F238E27FC236}">
                <a16:creationId xmlns:a16="http://schemas.microsoft.com/office/drawing/2014/main" xmlns="" id="{09BD7196-1ED4-4A63-9EF6-CD6E4AAB54E2}"/>
              </a:ext>
            </a:extLst>
          </p:cNvPr>
          <p:cNvSpPr/>
          <p:nvPr/>
        </p:nvSpPr>
        <p:spPr>
          <a:xfrm>
            <a:off x="8329687" y="3895084"/>
            <a:ext cx="225083" cy="207081"/>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Star: 7 Points 19">
            <a:extLst>
              <a:ext uri="{FF2B5EF4-FFF2-40B4-BE49-F238E27FC236}">
                <a16:creationId xmlns:a16="http://schemas.microsoft.com/office/drawing/2014/main" xmlns="" id="{649C9375-18A5-454B-9504-59C289045546}"/>
              </a:ext>
            </a:extLst>
          </p:cNvPr>
          <p:cNvSpPr/>
          <p:nvPr/>
        </p:nvSpPr>
        <p:spPr>
          <a:xfrm>
            <a:off x="8575873" y="1048320"/>
            <a:ext cx="225083" cy="207081"/>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Star: 7 Points 18">
            <a:extLst>
              <a:ext uri="{FF2B5EF4-FFF2-40B4-BE49-F238E27FC236}">
                <a16:creationId xmlns:a16="http://schemas.microsoft.com/office/drawing/2014/main" xmlns="" id="{DF055A15-2C45-4189-962F-84D9B843EA77}"/>
              </a:ext>
            </a:extLst>
          </p:cNvPr>
          <p:cNvSpPr/>
          <p:nvPr/>
        </p:nvSpPr>
        <p:spPr>
          <a:xfrm>
            <a:off x="9814693" y="4726163"/>
            <a:ext cx="225083" cy="207081"/>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a:extLst>
              <a:ext uri="{FF2B5EF4-FFF2-40B4-BE49-F238E27FC236}">
                <a16:creationId xmlns:a16="http://schemas.microsoft.com/office/drawing/2014/main" xmlns="" id="{4BCD2591-1589-4F07-806E-7AA2BBB438DD}"/>
              </a:ext>
            </a:extLst>
          </p:cNvPr>
          <p:cNvSpPr txBox="1"/>
          <p:nvPr/>
        </p:nvSpPr>
        <p:spPr>
          <a:xfrm>
            <a:off x="10044100" y="4645037"/>
            <a:ext cx="1876604" cy="369332"/>
          </a:xfrm>
          <a:prstGeom prst="rect">
            <a:avLst/>
          </a:prstGeom>
          <a:noFill/>
        </p:spPr>
        <p:txBody>
          <a:bodyPr wrap="none" rtlCol="0">
            <a:spAutoFit/>
          </a:bodyPr>
          <a:lstStyle/>
          <a:p>
            <a:r>
              <a:rPr lang="en-IN" dirty="0"/>
              <a:t>Organic Transition</a:t>
            </a:r>
          </a:p>
        </p:txBody>
      </p:sp>
      <p:sp>
        <p:nvSpPr>
          <p:cNvPr id="23" name="Star: 7 Points 22">
            <a:extLst>
              <a:ext uri="{FF2B5EF4-FFF2-40B4-BE49-F238E27FC236}">
                <a16:creationId xmlns:a16="http://schemas.microsoft.com/office/drawing/2014/main" xmlns="" id="{A7583780-C605-4637-8B5A-DA9E36769313}"/>
              </a:ext>
            </a:extLst>
          </p:cNvPr>
          <p:cNvSpPr/>
          <p:nvPr/>
        </p:nvSpPr>
        <p:spPr>
          <a:xfrm>
            <a:off x="8972285" y="3485299"/>
            <a:ext cx="225083" cy="207081"/>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Star: 7 Points 23">
            <a:extLst>
              <a:ext uri="{FF2B5EF4-FFF2-40B4-BE49-F238E27FC236}">
                <a16:creationId xmlns:a16="http://schemas.microsoft.com/office/drawing/2014/main" xmlns="" id="{FE4178BF-7D02-46FD-ABD4-4BCCE8D269F8}"/>
              </a:ext>
            </a:extLst>
          </p:cNvPr>
          <p:cNvSpPr/>
          <p:nvPr/>
        </p:nvSpPr>
        <p:spPr>
          <a:xfrm>
            <a:off x="8638914" y="3332299"/>
            <a:ext cx="225083" cy="207081"/>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xmlns="" id="{6F39C5B6-9914-45D3-8B64-6659FA428878}"/>
              </a:ext>
            </a:extLst>
          </p:cNvPr>
          <p:cNvSpPr txBox="1"/>
          <p:nvPr/>
        </p:nvSpPr>
        <p:spPr>
          <a:xfrm>
            <a:off x="10044100" y="4381292"/>
            <a:ext cx="1454244" cy="369332"/>
          </a:xfrm>
          <a:prstGeom prst="rect">
            <a:avLst/>
          </a:prstGeom>
          <a:noFill/>
        </p:spPr>
        <p:txBody>
          <a:bodyPr wrap="none" rtlCol="0">
            <a:spAutoFit/>
          </a:bodyPr>
          <a:lstStyle/>
          <a:p>
            <a:r>
              <a:rPr lang="en-IN" dirty="0"/>
              <a:t>FPOs Support</a:t>
            </a:r>
          </a:p>
        </p:txBody>
      </p:sp>
      <p:sp>
        <p:nvSpPr>
          <p:cNvPr id="25" name="Star: 7 Points 24">
            <a:extLst>
              <a:ext uri="{FF2B5EF4-FFF2-40B4-BE49-F238E27FC236}">
                <a16:creationId xmlns:a16="http://schemas.microsoft.com/office/drawing/2014/main" xmlns="" id="{C6DDEE4A-DF52-4681-97B8-145EFADFEB30}"/>
              </a:ext>
            </a:extLst>
          </p:cNvPr>
          <p:cNvSpPr/>
          <p:nvPr/>
        </p:nvSpPr>
        <p:spPr>
          <a:xfrm>
            <a:off x="9814693" y="4462418"/>
            <a:ext cx="225083" cy="207081"/>
          </a:xfrm>
          <a:prstGeom prst="star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Star: 7 Points 25">
            <a:extLst>
              <a:ext uri="{FF2B5EF4-FFF2-40B4-BE49-F238E27FC236}">
                <a16:creationId xmlns:a16="http://schemas.microsoft.com/office/drawing/2014/main" xmlns="" id="{0077B2FD-244E-4E8D-91D9-B56E845D83B3}"/>
              </a:ext>
            </a:extLst>
          </p:cNvPr>
          <p:cNvSpPr/>
          <p:nvPr/>
        </p:nvSpPr>
        <p:spPr>
          <a:xfrm>
            <a:off x="10069889" y="1516821"/>
            <a:ext cx="225083" cy="207081"/>
          </a:xfrm>
          <a:prstGeom prst="star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Star: 7 Points 26">
            <a:extLst>
              <a:ext uri="{FF2B5EF4-FFF2-40B4-BE49-F238E27FC236}">
                <a16:creationId xmlns:a16="http://schemas.microsoft.com/office/drawing/2014/main" xmlns="" id="{D3504E01-E71C-4A57-B483-1E3CE8A7599E}"/>
              </a:ext>
            </a:extLst>
          </p:cNvPr>
          <p:cNvSpPr/>
          <p:nvPr/>
        </p:nvSpPr>
        <p:spPr>
          <a:xfrm>
            <a:off x="10670917" y="1871470"/>
            <a:ext cx="225083" cy="207081"/>
          </a:xfrm>
          <a:prstGeom prst="star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Star: 7 Points 27">
            <a:extLst>
              <a:ext uri="{FF2B5EF4-FFF2-40B4-BE49-F238E27FC236}">
                <a16:creationId xmlns:a16="http://schemas.microsoft.com/office/drawing/2014/main" xmlns="" id="{19183D8C-A6B5-4500-BE6C-60748CE97805}"/>
              </a:ext>
            </a:extLst>
          </p:cNvPr>
          <p:cNvSpPr/>
          <p:nvPr/>
        </p:nvSpPr>
        <p:spPr>
          <a:xfrm>
            <a:off x="10954531" y="1871469"/>
            <a:ext cx="225083" cy="207081"/>
          </a:xfrm>
          <a:prstGeom prst="star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Star: 7 Points 28">
            <a:extLst>
              <a:ext uri="{FF2B5EF4-FFF2-40B4-BE49-F238E27FC236}">
                <a16:creationId xmlns:a16="http://schemas.microsoft.com/office/drawing/2014/main" xmlns="" id="{C48678EE-F358-492B-B099-B50027699620}"/>
              </a:ext>
            </a:extLst>
          </p:cNvPr>
          <p:cNvSpPr/>
          <p:nvPr/>
        </p:nvSpPr>
        <p:spPr>
          <a:xfrm>
            <a:off x="10535226" y="2184130"/>
            <a:ext cx="225083" cy="207081"/>
          </a:xfrm>
          <a:prstGeom prst="star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Star: 7 Points 29">
            <a:extLst>
              <a:ext uri="{FF2B5EF4-FFF2-40B4-BE49-F238E27FC236}">
                <a16:creationId xmlns:a16="http://schemas.microsoft.com/office/drawing/2014/main" xmlns="" id="{7D090CF2-A460-4CEC-A832-BFCF99741E3B}"/>
              </a:ext>
            </a:extLst>
          </p:cNvPr>
          <p:cNvSpPr/>
          <p:nvPr/>
        </p:nvSpPr>
        <p:spPr>
          <a:xfrm>
            <a:off x="8688414" y="3077738"/>
            <a:ext cx="225083" cy="207081"/>
          </a:xfrm>
          <a:prstGeom prst="star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Star: 7 Points 30">
            <a:extLst>
              <a:ext uri="{FF2B5EF4-FFF2-40B4-BE49-F238E27FC236}">
                <a16:creationId xmlns:a16="http://schemas.microsoft.com/office/drawing/2014/main" xmlns="" id="{50A38DD5-5E83-409C-986D-2C5EA8AF40FB}"/>
              </a:ext>
            </a:extLst>
          </p:cNvPr>
          <p:cNvSpPr/>
          <p:nvPr/>
        </p:nvSpPr>
        <p:spPr>
          <a:xfrm>
            <a:off x="8883294" y="3875487"/>
            <a:ext cx="225083" cy="207081"/>
          </a:xfrm>
          <a:prstGeom prst="star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Star: 7 Points 31">
            <a:extLst>
              <a:ext uri="{FF2B5EF4-FFF2-40B4-BE49-F238E27FC236}">
                <a16:creationId xmlns:a16="http://schemas.microsoft.com/office/drawing/2014/main" xmlns="" id="{E5143B4A-911F-43F9-A460-C09FD47A3AA8}"/>
              </a:ext>
            </a:extLst>
          </p:cNvPr>
          <p:cNvSpPr/>
          <p:nvPr/>
        </p:nvSpPr>
        <p:spPr>
          <a:xfrm>
            <a:off x="8329686" y="1180446"/>
            <a:ext cx="225083" cy="207081"/>
          </a:xfrm>
          <a:prstGeom prst="star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Star: 7 Points 32">
            <a:extLst>
              <a:ext uri="{FF2B5EF4-FFF2-40B4-BE49-F238E27FC236}">
                <a16:creationId xmlns:a16="http://schemas.microsoft.com/office/drawing/2014/main" xmlns="" id="{C9960717-2A65-4262-A435-09A40E377877}"/>
              </a:ext>
            </a:extLst>
          </p:cNvPr>
          <p:cNvSpPr/>
          <p:nvPr/>
        </p:nvSpPr>
        <p:spPr>
          <a:xfrm>
            <a:off x="9814693" y="5257193"/>
            <a:ext cx="225083" cy="207081"/>
          </a:xfrm>
          <a:prstGeom prst="star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TextBox 33">
            <a:extLst>
              <a:ext uri="{FF2B5EF4-FFF2-40B4-BE49-F238E27FC236}">
                <a16:creationId xmlns:a16="http://schemas.microsoft.com/office/drawing/2014/main" xmlns="" id="{D674ED59-8E91-4A5C-860E-CB97B100EA76}"/>
              </a:ext>
            </a:extLst>
          </p:cNvPr>
          <p:cNvSpPr txBox="1"/>
          <p:nvPr/>
        </p:nvSpPr>
        <p:spPr>
          <a:xfrm>
            <a:off x="10044100" y="5176067"/>
            <a:ext cx="1629742" cy="369332"/>
          </a:xfrm>
          <a:prstGeom prst="rect">
            <a:avLst/>
          </a:prstGeom>
          <a:noFill/>
        </p:spPr>
        <p:txBody>
          <a:bodyPr wrap="none" rtlCol="0">
            <a:spAutoFit/>
          </a:bodyPr>
          <a:lstStyle/>
          <a:p>
            <a:r>
              <a:rPr lang="en-IN" dirty="0"/>
              <a:t>Policy Research</a:t>
            </a:r>
          </a:p>
        </p:txBody>
      </p:sp>
      <p:sp>
        <p:nvSpPr>
          <p:cNvPr id="36" name="Star: 7 Points 35">
            <a:extLst>
              <a:ext uri="{FF2B5EF4-FFF2-40B4-BE49-F238E27FC236}">
                <a16:creationId xmlns:a16="http://schemas.microsoft.com/office/drawing/2014/main" xmlns="" id="{AD28BEDF-792D-4CA0-8529-9E2BE8572DDD}"/>
              </a:ext>
            </a:extLst>
          </p:cNvPr>
          <p:cNvSpPr/>
          <p:nvPr/>
        </p:nvSpPr>
        <p:spPr>
          <a:xfrm>
            <a:off x="8791314" y="2823514"/>
            <a:ext cx="225083" cy="207081"/>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Star: 7 Points 37">
            <a:extLst>
              <a:ext uri="{FF2B5EF4-FFF2-40B4-BE49-F238E27FC236}">
                <a16:creationId xmlns:a16="http://schemas.microsoft.com/office/drawing/2014/main" xmlns="" id="{E46982EA-2F95-46E5-8C63-3C754CE7617D}"/>
              </a:ext>
            </a:extLst>
          </p:cNvPr>
          <p:cNvSpPr/>
          <p:nvPr/>
        </p:nvSpPr>
        <p:spPr>
          <a:xfrm>
            <a:off x="9814693" y="4987560"/>
            <a:ext cx="225083" cy="207081"/>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TextBox 38">
            <a:extLst>
              <a:ext uri="{FF2B5EF4-FFF2-40B4-BE49-F238E27FC236}">
                <a16:creationId xmlns:a16="http://schemas.microsoft.com/office/drawing/2014/main" xmlns="" id="{FD59F84C-65AD-48D1-8054-CCC03EB1260E}"/>
              </a:ext>
            </a:extLst>
          </p:cNvPr>
          <p:cNvSpPr txBox="1"/>
          <p:nvPr/>
        </p:nvSpPr>
        <p:spPr>
          <a:xfrm>
            <a:off x="10069889" y="4906434"/>
            <a:ext cx="1894173" cy="369332"/>
          </a:xfrm>
          <a:prstGeom prst="rect">
            <a:avLst/>
          </a:prstGeom>
          <a:noFill/>
        </p:spPr>
        <p:txBody>
          <a:bodyPr wrap="none" rtlCol="0">
            <a:spAutoFit/>
          </a:bodyPr>
          <a:lstStyle/>
          <a:p>
            <a:r>
              <a:rPr lang="en-IN" dirty="0"/>
              <a:t>PGS Certification</a:t>
            </a:r>
          </a:p>
        </p:txBody>
      </p:sp>
      <p:sp>
        <p:nvSpPr>
          <p:cNvPr id="40" name="Star: 7 Points 39">
            <a:extLst>
              <a:ext uri="{FF2B5EF4-FFF2-40B4-BE49-F238E27FC236}">
                <a16:creationId xmlns:a16="http://schemas.microsoft.com/office/drawing/2014/main" xmlns="" id="{F28F9B56-39D0-4263-8E21-22F983060530}"/>
              </a:ext>
            </a:extLst>
          </p:cNvPr>
          <p:cNvSpPr/>
          <p:nvPr/>
        </p:nvSpPr>
        <p:spPr>
          <a:xfrm>
            <a:off x="8538183" y="2840079"/>
            <a:ext cx="225083" cy="207081"/>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Star: 7 Points 40">
            <a:extLst>
              <a:ext uri="{FF2B5EF4-FFF2-40B4-BE49-F238E27FC236}">
                <a16:creationId xmlns:a16="http://schemas.microsoft.com/office/drawing/2014/main" xmlns="" id="{9104C77E-4692-4711-9DE3-3D96628F5408}"/>
              </a:ext>
            </a:extLst>
          </p:cNvPr>
          <p:cNvSpPr/>
          <p:nvPr/>
        </p:nvSpPr>
        <p:spPr>
          <a:xfrm>
            <a:off x="9080572" y="3176581"/>
            <a:ext cx="225083" cy="207081"/>
          </a:xfrm>
          <a:prstGeom prst="star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Star: 7 Points 41">
            <a:extLst>
              <a:ext uri="{FF2B5EF4-FFF2-40B4-BE49-F238E27FC236}">
                <a16:creationId xmlns:a16="http://schemas.microsoft.com/office/drawing/2014/main" xmlns="" id="{435966C6-A01C-4382-8A6F-1855CB25B5EB}"/>
              </a:ext>
            </a:extLst>
          </p:cNvPr>
          <p:cNvSpPr/>
          <p:nvPr/>
        </p:nvSpPr>
        <p:spPr>
          <a:xfrm>
            <a:off x="8612801" y="3581165"/>
            <a:ext cx="225083" cy="207081"/>
          </a:xfrm>
          <a:prstGeom prst="star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Star: 7 Points 42">
            <a:extLst>
              <a:ext uri="{FF2B5EF4-FFF2-40B4-BE49-F238E27FC236}">
                <a16:creationId xmlns:a16="http://schemas.microsoft.com/office/drawing/2014/main" xmlns="" id="{7924FB5B-1411-4995-AC10-259595EFF18F}"/>
              </a:ext>
            </a:extLst>
          </p:cNvPr>
          <p:cNvSpPr/>
          <p:nvPr/>
        </p:nvSpPr>
        <p:spPr>
          <a:xfrm>
            <a:off x="9208363" y="3354905"/>
            <a:ext cx="225083" cy="207081"/>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Star: 7 Points 43">
            <a:extLst>
              <a:ext uri="{FF2B5EF4-FFF2-40B4-BE49-F238E27FC236}">
                <a16:creationId xmlns:a16="http://schemas.microsoft.com/office/drawing/2014/main" xmlns="" id="{A993D4C3-DD2E-471F-83FF-22121BA408AF}"/>
              </a:ext>
            </a:extLst>
          </p:cNvPr>
          <p:cNvSpPr/>
          <p:nvPr/>
        </p:nvSpPr>
        <p:spPr>
          <a:xfrm>
            <a:off x="8747201" y="4229580"/>
            <a:ext cx="225083" cy="207081"/>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Star: 7 Points 44">
            <a:extLst>
              <a:ext uri="{FF2B5EF4-FFF2-40B4-BE49-F238E27FC236}">
                <a16:creationId xmlns:a16="http://schemas.microsoft.com/office/drawing/2014/main" xmlns="" id="{428EB407-0729-40D5-BC5C-3DED895864A6}"/>
              </a:ext>
            </a:extLst>
          </p:cNvPr>
          <p:cNvSpPr/>
          <p:nvPr/>
        </p:nvSpPr>
        <p:spPr>
          <a:xfrm>
            <a:off x="8377666" y="3032277"/>
            <a:ext cx="225083" cy="207081"/>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Star: 7 Points 45">
            <a:extLst>
              <a:ext uri="{FF2B5EF4-FFF2-40B4-BE49-F238E27FC236}">
                <a16:creationId xmlns:a16="http://schemas.microsoft.com/office/drawing/2014/main" xmlns="" id="{BF2C268C-4EED-4140-8F3B-8C83D921DB4F}"/>
              </a:ext>
            </a:extLst>
          </p:cNvPr>
          <p:cNvSpPr/>
          <p:nvPr/>
        </p:nvSpPr>
        <p:spPr>
          <a:xfrm>
            <a:off x="8479157" y="3944547"/>
            <a:ext cx="225083" cy="207081"/>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Star: 7 Points 46">
            <a:extLst>
              <a:ext uri="{FF2B5EF4-FFF2-40B4-BE49-F238E27FC236}">
                <a16:creationId xmlns:a16="http://schemas.microsoft.com/office/drawing/2014/main" xmlns="" id="{39CDFA55-564E-4462-870B-E71D875734E3}"/>
              </a:ext>
            </a:extLst>
          </p:cNvPr>
          <p:cNvSpPr/>
          <p:nvPr/>
        </p:nvSpPr>
        <p:spPr>
          <a:xfrm>
            <a:off x="8855489" y="2466908"/>
            <a:ext cx="225083" cy="207081"/>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Star: 7 Points 47">
            <a:extLst>
              <a:ext uri="{FF2B5EF4-FFF2-40B4-BE49-F238E27FC236}">
                <a16:creationId xmlns:a16="http://schemas.microsoft.com/office/drawing/2014/main" xmlns="" id="{5779E631-E702-4216-9DE1-4EF19F197F71}"/>
              </a:ext>
            </a:extLst>
          </p:cNvPr>
          <p:cNvSpPr/>
          <p:nvPr/>
        </p:nvSpPr>
        <p:spPr>
          <a:xfrm>
            <a:off x="9144188" y="2776798"/>
            <a:ext cx="225083" cy="207081"/>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Star: 7 Points 48">
            <a:extLst>
              <a:ext uri="{FF2B5EF4-FFF2-40B4-BE49-F238E27FC236}">
                <a16:creationId xmlns:a16="http://schemas.microsoft.com/office/drawing/2014/main" xmlns="" id="{55AC6DCA-553C-4966-9E24-467726E0D742}"/>
              </a:ext>
            </a:extLst>
          </p:cNvPr>
          <p:cNvSpPr/>
          <p:nvPr/>
        </p:nvSpPr>
        <p:spPr>
          <a:xfrm>
            <a:off x="8675419" y="3254926"/>
            <a:ext cx="225083" cy="207081"/>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036672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1"/>
          <p:cNvSpPr txBox="1">
            <a:spLocks noGrp="1"/>
          </p:cNvSpPr>
          <p:nvPr>
            <p:ph type="sldNum" idx="12"/>
          </p:nvPr>
        </p:nvSpPr>
        <p:spPr>
          <a:xfrm>
            <a:off x="11200947" y="6228748"/>
            <a:ext cx="432000" cy="432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900" cap="none">
                <a:solidFill>
                  <a:schemeClr val="dk2"/>
                </a:solidFill>
                <a:latin typeface="Calibri"/>
                <a:ea typeface="Calibri"/>
                <a:cs typeface="Calibri"/>
                <a:sym typeface="Calibri"/>
              </a:rPr>
              <a:t>20</a:t>
            </a:fld>
            <a:endParaRPr sz="900" cap="none">
              <a:solidFill>
                <a:schemeClr val="dk2"/>
              </a:solidFill>
              <a:latin typeface="Calibri"/>
              <a:ea typeface="Calibri"/>
              <a:cs typeface="Calibri"/>
              <a:sym typeface="Calibri"/>
            </a:endParaRPr>
          </a:p>
        </p:txBody>
      </p:sp>
      <p:sp>
        <p:nvSpPr>
          <p:cNvPr id="494" name="Google Shape;494;p41"/>
          <p:cNvSpPr txBox="1">
            <a:spLocks noGrp="1"/>
          </p:cNvSpPr>
          <p:nvPr>
            <p:ph type="title"/>
          </p:nvPr>
        </p:nvSpPr>
        <p:spPr>
          <a:xfrm>
            <a:off x="149736" y="580391"/>
            <a:ext cx="3932237" cy="5318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ct val="100000"/>
              <a:buFont typeface="Calibri"/>
              <a:buNone/>
            </a:pPr>
            <a:r>
              <a:rPr lang="en-US"/>
              <a:t>Integrating livestock</a:t>
            </a:r>
            <a:endParaRPr/>
          </a:p>
        </p:txBody>
      </p:sp>
      <p:sp>
        <p:nvSpPr>
          <p:cNvPr id="495" name="Google Shape;495;p41"/>
          <p:cNvSpPr txBox="1">
            <a:spLocks noGrp="1"/>
          </p:cNvSpPr>
          <p:nvPr>
            <p:ph type="body" idx="1"/>
          </p:nvPr>
        </p:nvSpPr>
        <p:spPr>
          <a:xfrm>
            <a:off x="4679270" y="197252"/>
            <a:ext cx="7512730" cy="3838972"/>
          </a:xfrm>
          <a:prstGeom prst="rect">
            <a:avLst/>
          </a:prstGeom>
          <a:noFill/>
          <a:ln>
            <a:noFill/>
          </a:ln>
        </p:spPr>
        <p:txBody>
          <a:bodyPr spcFirstLastPara="1" wrap="square" lIns="0" tIns="45700" rIns="0" bIns="45700" anchor="t" anchorCtr="0">
            <a:normAutofit fontScale="70000" lnSpcReduction="20000"/>
          </a:bodyPr>
          <a:lstStyle/>
          <a:p>
            <a:pPr marL="225425" lvl="0" indent="-225425" algn="l" rtl="0">
              <a:lnSpc>
                <a:spcPct val="100000"/>
              </a:lnSpc>
              <a:spcBef>
                <a:spcPts val="0"/>
              </a:spcBef>
              <a:spcAft>
                <a:spcPts val="0"/>
              </a:spcAft>
              <a:buSzPct val="100000"/>
              <a:buFont typeface="Noto Sans Symbols"/>
              <a:buChar char="▪"/>
            </a:pPr>
            <a:r>
              <a:rPr lang="en-US" sz="2900"/>
              <a:t>Integrated farming system for effective use of resources and ecological sustainability, creative use of space</a:t>
            </a:r>
            <a:endParaRPr/>
          </a:p>
          <a:p>
            <a:pPr marL="225425" lvl="0" indent="-225425" algn="l" rtl="0">
              <a:lnSpc>
                <a:spcPct val="100000"/>
              </a:lnSpc>
              <a:spcBef>
                <a:spcPts val="200"/>
              </a:spcBef>
              <a:spcAft>
                <a:spcPts val="0"/>
              </a:spcAft>
              <a:buSzPct val="100000"/>
              <a:buFont typeface="Noto Sans Symbols"/>
              <a:buChar char="▪"/>
            </a:pPr>
            <a:r>
              <a:rPr lang="en-US" sz="2900"/>
              <a:t>Crop residues as fodder, fodder crops as part of cropping systems</a:t>
            </a:r>
            <a:endParaRPr/>
          </a:p>
          <a:p>
            <a:pPr marL="225425" lvl="0" indent="-225425" algn="l" rtl="0">
              <a:lnSpc>
                <a:spcPct val="100000"/>
              </a:lnSpc>
              <a:spcBef>
                <a:spcPts val="200"/>
              </a:spcBef>
              <a:spcAft>
                <a:spcPts val="0"/>
              </a:spcAft>
              <a:buSzPct val="100000"/>
              <a:buFont typeface="Noto Sans Symbols"/>
              <a:buChar char="▪"/>
            </a:pPr>
            <a:r>
              <a:rPr lang="en-US" sz="2900"/>
              <a:t>cattle used for land preparation and intercultural operations</a:t>
            </a:r>
            <a:endParaRPr/>
          </a:p>
          <a:p>
            <a:pPr marL="225425" lvl="0" indent="-225425" algn="l" rtl="0">
              <a:lnSpc>
                <a:spcPct val="100000"/>
              </a:lnSpc>
              <a:spcBef>
                <a:spcPts val="1400"/>
              </a:spcBef>
              <a:spcAft>
                <a:spcPts val="0"/>
              </a:spcAft>
              <a:buSzPct val="100000"/>
              <a:buFont typeface="Noto Sans Symbols"/>
              <a:buChar char="▪"/>
            </a:pPr>
            <a:r>
              <a:rPr lang="en-US" sz="2900"/>
              <a:t>Back yard poultries, special breeds etc</a:t>
            </a:r>
            <a:endParaRPr/>
          </a:p>
          <a:p>
            <a:pPr marL="225425" lvl="0" indent="-225425" algn="l" rtl="0">
              <a:lnSpc>
                <a:spcPct val="100000"/>
              </a:lnSpc>
              <a:spcBef>
                <a:spcPts val="1400"/>
              </a:spcBef>
              <a:spcAft>
                <a:spcPts val="0"/>
              </a:spcAft>
              <a:buSzPct val="100000"/>
              <a:buFont typeface="Noto Sans Symbols"/>
              <a:buChar char="▪"/>
            </a:pPr>
            <a:r>
              <a:rPr lang="en-US" sz="2900"/>
              <a:t>Sheep and goat in rainfed areas</a:t>
            </a:r>
            <a:endParaRPr/>
          </a:p>
          <a:p>
            <a:pPr marL="225425" lvl="0" indent="-225425" algn="l" rtl="0">
              <a:lnSpc>
                <a:spcPct val="100000"/>
              </a:lnSpc>
              <a:spcBef>
                <a:spcPts val="1400"/>
              </a:spcBef>
              <a:spcAft>
                <a:spcPts val="0"/>
              </a:spcAft>
              <a:buSzPct val="100000"/>
              <a:buFont typeface="Noto Sans Symbols"/>
              <a:buChar char="▪"/>
            </a:pPr>
            <a:r>
              <a:rPr lang="en-US" sz="2900"/>
              <a:t>Fisheries in paddy fields, farm ponds, aquaponics etc</a:t>
            </a:r>
            <a:endParaRPr/>
          </a:p>
          <a:p>
            <a:pPr marL="225425" lvl="0" indent="-225425" algn="l" rtl="0">
              <a:lnSpc>
                <a:spcPct val="100000"/>
              </a:lnSpc>
              <a:spcBef>
                <a:spcPts val="1400"/>
              </a:spcBef>
              <a:spcAft>
                <a:spcPts val="0"/>
              </a:spcAft>
              <a:buSzPct val="100000"/>
              <a:buFont typeface="Noto Sans Symbols"/>
              <a:buChar char="▪"/>
            </a:pPr>
            <a:r>
              <a:rPr lang="en-US" sz="2900"/>
              <a:t>Animal waste as good manure</a:t>
            </a:r>
            <a:endParaRPr/>
          </a:p>
          <a:p>
            <a:pPr marL="225425" lvl="0" indent="-225425" algn="l" rtl="0">
              <a:lnSpc>
                <a:spcPct val="100000"/>
              </a:lnSpc>
              <a:spcBef>
                <a:spcPts val="1400"/>
              </a:spcBef>
              <a:spcAft>
                <a:spcPts val="0"/>
              </a:spcAft>
              <a:buSzPct val="100000"/>
              <a:buFont typeface="Noto Sans Symbols"/>
              <a:buChar char="▪"/>
            </a:pPr>
            <a:r>
              <a:rPr lang="en-US" sz="2900"/>
              <a:t>Cattle dung can be used to prepare microbial cultures, compost etc</a:t>
            </a:r>
            <a:endParaRPr/>
          </a:p>
          <a:p>
            <a:pPr marL="225425" lvl="0" indent="-225425" algn="l" rtl="0">
              <a:lnSpc>
                <a:spcPct val="100000"/>
              </a:lnSpc>
              <a:spcBef>
                <a:spcPts val="1400"/>
              </a:spcBef>
              <a:spcAft>
                <a:spcPts val="0"/>
              </a:spcAft>
              <a:buSzPct val="100000"/>
              <a:buFont typeface="Noto Sans Symbols"/>
              <a:buChar char="▪"/>
            </a:pPr>
            <a:r>
              <a:rPr lang="en-US" sz="2900"/>
              <a:t>Additional sources of income</a:t>
            </a:r>
            <a:endParaRPr/>
          </a:p>
          <a:p>
            <a:pPr marL="0" lvl="0" indent="0" algn="l" rtl="0">
              <a:lnSpc>
                <a:spcPct val="100000"/>
              </a:lnSpc>
              <a:spcBef>
                <a:spcPts val="1400"/>
              </a:spcBef>
              <a:spcAft>
                <a:spcPts val="0"/>
              </a:spcAft>
              <a:buSzPct val="100000"/>
              <a:buNone/>
            </a:pPr>
            <a:endParaRPr sz="2200"/>
          </a:p>
        </p:txBody>
      </p:sp>
      <p:pic>
        <p:nvPicPr>
          <p:cNvPr id="496" name="Google Shape;496;p41"/>
          <p:cNvPicPr preferRelativeResize="0"/>
          <p:nvPr/>
        </p:nvPicPr>
        <p:blipFill rotWithShape="1">
          <a:blip r:embed="rId3">
            <a:alphaModFix/>
          </a:blip>
          <a:srcRect/>
          <a:stretch/>
        </p:blipFill>
        <p:spPr>
          <a:xfrm>
            <a:off x="217493" y="1112203"/>
            <a:ext cx="4394020" cy="2924022"/>
          </a:xfrm>
          <a:prstGeom prst="rect">
            <a:avLst/>
          </a:prstGeom>
          <a:noFill/>
          <a:ln>
            <a:noFill/>
          </a:ln>
        </p:spPr>
      </p:pic>
      <p:pic>
        <p:nvPicPr>
          <p:cNvPr id="497" name="Google Shape;497;p41" descr="Difference Between Buffalo Ghee vs Gir Cow Ghee - Shreeradhey"/>
          <p:cNvPicPr preferRelativeResize="0"/>
          <p:nvPr/>
        </p:nvPicPr>
        <p:blipFill rotWithShape="1">
          <a:blip r:embed="rId4">
            <a:alphaModFix/>
          </a:blip>
          <a:srcRect t="10711"/>
          <a:stretch/>
        </p:blipFill>
        <p:spPr>
          <a:xfrm>
            <a:off x="149736" y="4036224"/>
            <a:ext cx="4461777" cy="2772143"/>
          </a:xfrm>
          <a:prstGeom prst="rect">
            <a:avLst/>
          </a:prstGeom>
          <a:noFill/>
          <a:ln>
            <a:noFill/>
          </a:ln>
        </p:spPr>
      </p:pic>
      <p:pic>
        <p:nvPicPr>
          <p:cNvPr id="498" name="Google Shape;498;p41" descr="How Profitable Is Chicken Farming?"/>
          <p:cNvPicPr preferRelativeResize="0"/>
          <p:nvPr/>
        </p:nvPicPr>
        <p:blipFill rotWithShape="1">
          <a:blip r:embed="rId5">
            <a:alphaModFix/>
          </a:blip>
          <a:srcRect/>
          <a:stretch/>
        </p:blipFill>
        <p:spPr>
          <a:xfrm>
            <a:off x="4679270" y="4036224"/>
            <a:ext cx="4109347" cy="2741705"/>
          </a:xfrm>
          <a:prstGeom prst="rect">
            <a:avLst/>
          </a:prstGeom>
          <a:noFill/>
          <a:ln>
            <a:noFill/>
          </a:ln>
        </p:spPr>
      </p:pic>
      <p:pic>
        <p:nvPicPr>
          <p:cNvPr id="499" name="Google Shape;499;p41" descr="IFSjune2007 011"/>
          <p:cNvPicPr preferRelativeResize="0"/>
          <p:nvPr/>
        </p:nvPicPr>
        <p:blipFill rotWithShape="1">
          <a:blip r:embed="rId6">
            <a:alphaModFix/>
          </a:blip>
          <a:srcRect r="13113"/>
          <a:stretch/>
        </p:blipFill>
        <p:spPr>
          <a:xfrm>
            <a:off x="8865993" y="4036224"/>
            <a:ext cx="3176271" cy="274170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20BD0741-9CCF-41AF-9A09-7FCCF5E6FF19}"/>
              </a:ext>
            </a:extLst>
          </p:cNvPr>
          <p:cNvGrpSpPr/>
          <p:nvPr/>
        </p:nvGrpSpPr>
        <p:grpSpPr bwMode="auto">
          <a:xfrm>
            <a:off x="1649760" y="1712105"/>
            <a:ext cx="8892480" cy="4392488"/>
            <a:chOff x="0" y="0"/>
            <a:chExt cx="10260609" cy="4732481"/>
          </a:xfrm>
        </p:grpSpPr>
        <p:grpSp>
          <p:nvGrpSpPr>
            <p:cNvPr id="6" name="Group 5">
              <a:extLst>
                <a:ext uri="{FF2B5EF4-FFF2-40B4-BE49-F238E27FC236}">
                  <a16:creationId xmlns:a16="http://schemas.microsoft.com/office/drawing/2014/main" xmlns="" id="{0E75AEBB-2EA2-4AAF-A3CF-3ED9A4632207}"/>
                </a:ext>
              </a:extLst>
            </p:cNvPr>
            <p:cNvGrpSpPr>
              <a:grpSpLocks/>
            </p:cNvGrpSpPr>
            <p:nvPr/>
          </p:nvGrpSpPr>
          <p:grpSpPr bwMode="auto">
            <a:xfrm>
              <a:off x="2820841" y="0"/>
              <a:ext cx="3815694" cy="4357422"/>
              <a:chOff x="2820841" y="0"/>
              <a:chExt cx="3815694" cy="4357422"/>
            </a:xfrm>
          </p:grpSpPr>
          <p:sp>
            <p:nvSpPr>
              <p:cNvPr id="15" name="Freeform 136">
                <a:extLst>
                  <a:ext uri="{FF2B5EF4-FFF2-40B4-BE49-F238E27FC236}">
                    <a16:creationId xmlns:a16="http://schemas.microsoft.com/office/drawing/2014/main" xmlns="" id="{A48F3281-19DD-4E0D-B146-F145A46ADDAE}"/>
                  </a:ext>
                </a:extLst>
              </p:cNvPr>
              <p:cNvSpPr>
                <a:spLocks/>
              </p:cNvSpPr>
              <p:nvPr/>
            </p:nvSpPr>
            <p:spPr bwMode="auto">
              <a:xfrm>
                <a:off x="3954316" y="3514725"/>
                <a:ext cx="658111" cy="842697"/>
              </a:xfrm>
              <a:custGeom>
                <a:avLst/>
                <a:gdLst>
                  <a:gd name="T0" fmla="*/ 173361 w 596"/>
                  <a:gd name="T1" fmla="*/ 841696 h 842"/>
                  <a:gd name="T2" fmla="*/ 225259 w 596"/>
                  <a:gd name="T3" fmla="*/ 822680 h 842"/>
                  <a:gd name="T4" fmla="*/ 269428 w 596"/>
                  <a:gd name="T5" fmla="*/ 809670 h 842"/>
                  <a:gd name="T6" fmla="*/ 292616 w 596"/>
                  <a:gd name="T7" fmla="*/ 756626 h 842"/>
                  <a:gd name="T8" fmla="*/ 321326 w 596"/>
                  <a:gd name="T9" fmla="*/ 707585 h 842"/>
                  <a:gd name="T10" fmla="*/ 375432 w 596"/>
                  <a:gd name="T11" fmla="*/ 677560 h 842"/>
                  <a:gd name="T12" fmla="*/ 440581 w 596"/>
                  <a:gd name="T13" fmla="*/ 667552 h 842"/>
                  <a:gd name="T14" fmla="*/ 432852 w 596"/>
                  <a:gd name="T15" fmla="*/ 591489 h 842"/>
                  <a:gd name="T16" fmla="*/ 489166 w 596"/>
                  <a:gd name="T17" fmla="*/ 515426 h 842"/>
                  <a:gd name="T18" fmla="*/ 565357 w 596"/>
                  <a:gd name="T19" fmla="*/ 505418 h 842"/>
                  <a:gd name="T20" fmla="*/ 580816 w 596"/>
                  <a:gd name="T21" fmla="*/ 467387 h 842"/>
                  <a:gd name="T22" fmla="*/ 573087 w 596"/>
                  <a:gd name="T23" fmla="*/ 381315 h 842"/>
                  <a:gd name="T24" fmla="*/ 585233 w 596"/>
                  <a:gd name="T25" fmla="*/ 267221 h 842"/>
                  <a:gd name="T26" fmla="*/ 649277 w 596"/>
                  <a:gd name="T27" fmla="*/ 171142 h 842"/>
                  <a:gd name="T28" fmla="*/ 649277 w 596"/>
                  <a:gd name="T29" fmla="*/ 99082 h 842"/>
                  <a:gd name="T30" fmla="*/ 657007 w 596"/>
                  <a:gd name="T31" fmla="*/ 40033 h 842"/>
                  <a:gd name="T32" fmla="*/ 637131 w 596"/>
                  <a:gd name="T33" fmla="*/ 3002 h 842"/>
                  <a:gd name="T34" fmla="*/ 597379 w 596"/>
                  <a:gd name="T35" fmla="*/ 43036 h 842"/>
                  <a:gd name="T36" fmla="*/ 530022 w 596"/>
                  <a:gd name="T37" fmla="*/ 50041 h 842"/>
                  <a:gd name="T38" fmla="*/ 480333 w 596"/>
                  <a:gd name="T39" fmla="*/ 73060 h 842"/>
                  <a:gd name="T40" fmla="*/ 440581 w 596"/>
                  <a:gd name="T41" fmla="*/ 105087 h 842"/>
                  <a:gd name="T42" fmla="*/ 375432 w 596"/>
                  <a:gd name="T43" fmla="*/ 114094 h 842"/>
                  <a:gd name="T44" fmla="*/ 361078 w 596"/>
                  <a:gd name="T45" fmla="*/ 128106 h 842"/>
                  <a:gd name="T46" fmla="*/ 344514 w 596"/>
                  <a:gd name="T47" fmla="*/ 134111 h 842"/>
                  <a:gd name="T48" fmla="*/ 295929 w 596"/>
                  <a:gd name="T49" fmla="*/ 128106 h 842"/>
                  <a:gd name="T50" fmla="*/ 219738 w 596"/>
                  <a:gd name="T51" fmla="*/ 124103 h 842"/>
                  <a:gd name="T52" fmla="*/ 199863 w 596"/>
                  <a:gd name="T53" fmla="*/ 171142 h 842"/>
                  <a:gd name="T54" fmla="*/ 225259 w 596"/>
                  <a:gd name="T55" fmla="*/ 220182 h 842"/>
                  <a:gd name="T56" fmla="*/ 228572 w 596"/>
                  <a:gd name="T57" fmla="*/ 252209 h 842"/>
                  <a:gd name="T58" fmla="*/ 146860 w 596"/>
                  <a:gd name="T59" fmla="*/ 277229 h 842"/>
                  <a:gd name="T60" fmla="*/ 103796 w 596"/>
                  <a:gd name="T61" fmla="*/ 275228 h 842"/>
                  <a:gd name="T62" fmla="*/ 76191 w 596"/>
                  <a:gd name="T63" fmla="*/ 309256 h 842"/>
                  <a:gd name="T64" fmla="*/ 23188 w 596"/>
                  <a:gd name="T65" fmla="*/ 293243 h 842"/>
                  <a:gd name="T66" fmla="*/ 23188 w 596"/>
                  <a:gd name="T67" fmla="*/ 316262 h 842"/>
                  <a:gd name="T68" fmla="*/ 83920 w 596"/>
                  <a:gd name="T69" fmla="*/ 348288 h 842"/>
                  <a:gd name="T70" fmla="*/ 88337 w 596"/>
                  <a:gd name="T71" fmla="*/ 427353 h 842"/>
                  <a:gd name="T72" fmla="*/ 100483 w 596"/>
                  <a:gd name="T73" fmla="*/ 472391 h 842"/>
                  <a:gd name="T74" fmla="*/ 149069 w 596"/>
                  <a:gd name="T75" fmla="*/ 520430 h 842"/>
                  <a:gd name="T76" fmla="*/ 143548 w 596"/>
                  <a:gd name="T77" fmla="*/ 599496 h 842"/>
                  <a:gd name="T78" fmla="*/ 179987 w 596"/>
                  <a:gd name="T79" fmla="*/ 653541 h 842"/>
                  <a:gd name="T80" fmla="*/ 155694 w 596"/>
                  <a:gd name="T81" fmla="*/ 679562 h 842"/>
                  <a:gd name="T82" fmla="*/ 136922 w 596"/>
                  <a:gd name="T83" fmla="*/ 753623 h 842"/>
                  <a:gd name="T84" fmla="*/ 136922 w 596"/>
                  <a:gd name="T85" fmla="*/ 814674 h 8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96"/>
                  <a:gd name="T130" fmla="*/ 0 h 842"/>
                  <a:gd name="T131" fmla="*/ 596 w 596"/>
                  <a:gd name="T132" fmla="*/ 842 h 8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96" h="842">
                    <a:moveTo>
                      <a:pt x="124" y="814"/>
                    </a:moveTo>
                    <a:lnTo>
                      <a:pt x="145" y="838"/>
                    </a:lnTo>
                    <a:lnTo>
                      <a:pt x="157" y="841"/>
                    </a:lnTo>
                    <a:lnTo>
                      <a:pt x="171" y="841"/>
                    </a:lnTo>
                    <a:lnTo>
                      <a:pt x="196" y="838"/>
                    </a:lnTo>
                    <a:lnTo>
                      <a:pt x="204" y="822"/>
                    </a:lnTo>
                    <a:lnTo>
                      <a:pt x="220" y="812"/>
                    </a:lnTo>
                    <a:lnTo>
                      <a:pt x="232" y="811"/>
                    </a:lnTo>
                    <a:lnTo>
                      <a:pt x="244" y="809"/>
                    </a:lnTo>
                    <a:lnTo>
                      <a:pt x="258" y="799"/>
                    </a:lnTo>
                    <a:lnTo>
                      <a:pt x="262" y="779"/>
                    </a:lnTo>
                    <a:lnTo>
                      <a:pt x="265" y="756"/>
                    </a:lnTo>
                    <a:lnTo>
                      <a:pt x="276" y="743"/>
                    </a:lnTo>
                    <a:lnTo>
                      <a:pt x="286" y="733"/>
                    </a:lnTo>
                    <a:lnTo>
                      <a:pt x="291" y="707"/>
                    </a:lnTo>
                    <a:lnTo>
                      <a:pt x="298" y="687"/>
                    </a:lnTo>
                    <a:lnTo>
                      <a:pt x="326" y="676"/>
                    </a:lnTo>
                    <a:lnTo>
                      <a:pt x="340" y="677"/>
                    </a:lnTo>
                    <a:lnTo>
                      <a:pt x="363" y="676"/>
                    </a:lnTo>
                    <a:lnTo>
                      <a:pt x="385" y="674"/>
                    </a:lnTo>
                    <a:lnTo>
                      <a:pt x="399" y="667"/>
                    </a:lnTo>
                    <a:lnTo>
                      <a:pt x="398" y="648"/>
                    </a:lnTo>
                    <a:lnTo>
                      <a:pt x="388" y="621"/>
                    </a:lnTo>
                    <a:lnTo>
                      <a:pt x="392" y="591"/>
                    </a:lnTo>
                    <a:lnTo>
                      <a:pt x="406" y="564"/>
                    </a:lnTo>
                    <a:lnTo>
                      <a:pt x="424" y="532"/>
                    </a:lnTo>
                    <a:lnTo>
                      <a:pt x="443" y="515"/>
                    </a:lnTo>
                    <a:lnTo>
                      <a:pt x="461" y="507"/>
                    </a:lnTo>
                    <a:lnTo>
                      <a:pt x="483" y="510"/>
                    </a:lnTo>
                    <a:lnTo>
                      <a:pt x="512" y="505"/>
                    </a:lnTo>
                    <a:lnTo>
                      <a:pt x="526" y="499"/>
                    </a:lnTo>
                    <a:lnTo>
                      <a:pt x="529" y="484"/>
                    </a:lnTo>
                    <a:lnTo>
                      <a:pt x="526" y="467"/>
                    </a:lnTo>
                    <a:lnTo>
                      <a:pt x="529" y="440"/>
                    </a:lnTo>
                    <a:lnTo>
                      <a:pt x="529" y="414"/>
                    </a:lnTo>
                    <a:lnTo>
                      <a:pt x="519" y="381"/>
                    </a:lnTo>
                    <a:lnTo>
                      <a:pt x="508" y="348"/>
                    </a:lnTo>
                    <a:lnTo>
                      <a:pt x="512" y="298"/>
                    </a:lnTo>
                    <a:lnTo>
                      <a:pt x="530" y="267"/>
                    </a:lnTo>
                    <a:lnTo>
                      <a:pt x="555" y="240"/>
                    </a:lnTo>
                    <a:lnTo>
                      <a:pt x="576" y="207"/>
                    </a:lnTo>
                    <a:lnTo>
                      <a:pt x="588" y="171"/>
                    </a:lnTo>
                    <a:lnTo>
                      <a:pt x="591" y="147"/>
                    </a:lnTo>
                    <a:lnTo>
                      <a:pt x="588" y="121"/>
                    </a:lnTo>
                    <a:lnTo>
                      <a:pt x="588" y="99"/>
                    </a:lnTo>
                    <a:lnTo>
                      <a:pt x="588" y="78"/>
                    </a:lnTo>
                    <a:lnTo>
                      <a:pt x="592" y="59"/>
                    </a:lnTo>
                    <a:lnTo>
                      <a:pt x="595" y="40"/>
                    </a:lnTo>
                    <a:lnTo>
                      <a:pt x="595" y="14"/>
                    </a:lnTo>
                    <a:lnTo>
                      <a:pt x="588" y="0"/>
                    </a:lnTo>
                    <a:lnTo>
                      <a:pt x="577" y="3"/>
                    </a:lnTo>
                    <a:lnTo>
                      <a:pt x="562" y="16"/>
                    </a:lnTo>
                    <a:lnTo>
                      <a:pt x="552" y="32"/>
                    </a:lnTo>
                    <a:lnTo>
                      <a:pt x="541" y="43"/>
                    </a:lnTo>
                    <a:lnTo>
                      <a:pt x="525" y="43"/>
                    </a:lnTo>
                    <a:lnTo>
                      <a:pt x="508" y="40"/>
                    </a:lnTo>
                    <a:lnTo>
                      <a:pt x="480" y="50"/>
                    </a:lnTo>
                    <a:lnTo>
                      <a:pt x="457" y="68"/>
                    </a:lnTo>
                    <a:lnTo>
                      <a:pt x="445" y="69"/>
                    </a:lnTo>
                    <a:lnTo>
                      <a:pt x="435" y="73"/>
                    </a:lnTo>
                    <a:lnTo>
                      <a:pt x="424" y="88"/>
                    </a:lnTo>
                    <a:lnTo>
                      <a:pt x="414" y="101"/>
                    </a:lnTo>
                    <a:lnTo>
                      <a:pt x="399" y="105"/>
                    </a:lnTo>
                    <a:lnTo>
                      <a:pt x="371" y="102"/>
                    </a:lnTo>
                    <a:lnTo>
                      <a:pt x="349" y="105"/>
                    </a:lnTo>
                    <a:lnTo>
                      <a:pt x="340" y="114"/>
                    </a:lnTo>
                    <a:lnTo>
                      <a:pt x="334" y="124"/>
                    </a:lnTo>
                    <a:lnTo>
                      <a:pt x="330" y="127"/>
                    </a:lnTo>
                    <a:lnTo>
                      <a:pt x="327" y="128"/>
                    </a:lnTo>
                    <a:lnTo>
                      <a:pt x="323" y="129"/>
                    </a:lnTo>
                    <a:lnTo>
                      <a:pt x="319" y="132"/>
                    </a:lnTo>
                    <a:lnTo>
                      <a:pt x="312" y="134"/>
                    </a:lnTo>
                    <a:lnTo>
                      <a:pt x="304" y="135"/>
                    </a:lnTo>
                    <a:lnTo>
                      <a:pt x="286" y="135"/>
                    </a:lnTo>
                    <a:lnTo>
                      <a:pt x="268" y="128"/>
                    </a:lnTo>
                    <a:lnTo>
                      <a:pt x="232" y="124"/>
                    </a:lnTo>
                    <a:lnTo>
                      <a:pt x="215" y="121"/>
                    </a:lnTo>
                    <a:lnTo>
                      <a:pt x="199" y="124"/>
                    </a:lnTo>
                    <a:lnTo>
                      <a:pt x="178" y="144"/>
                    </a:lnTo>
                    <a:lnTo>
                      <a:pt x="177" y="157"/>
                    </a:lnTo>
                    <a:lnTo>
                      <a:pt x="181" y="171"/>
                    </a:lnTo>
                    <a:lnTo>
                      <a:pt x="181" y="187"/>
                    </a:lnTo>
                    <a:lnTo>
                      <a:pt x="186" y="201"/>
                    </a:lnTo>
                    <a:lnTo>
                      <a:pt x="204" y="220"/>
                    </a:lnTo>
                    <a:lnTo>
                      <a:pt x="215" y="226"/>
                    </a:lnTo>
                    <a:lnTo>
                      <a:pt x="222" y="233"/>
                    </a:lnTo>
                    <a:lnTo>
                      <a:pt x="207" y="252"/>
                    </a:lnTo>
                    <a:lnTo>
                      <a:pt x="178" y="263"/>
                    </a:lnTo>
                    <a:lnTo>
                      <a:pt x="145" y="270"/>
                    </a:lnTo>
                    <a:lnTo>
                      <a:pt x="133" y="277"/>
                    </a:lnTo>
                    <a:lnTo>
                      <a:pt x="120" y="282"/>
                    </a:lnTo>
                    <a:lnTo>
                      <a:pt x="106" y="277"/>
                    </a:lnTo>
                    <a:lnTo>
                      <a:pt x="94" y="275"/>
                    </a:lnTo>
                    <a:lnTo>
                      <a:pt x="87" y="282"/>
                    </a:lnTo>
                    <a:lnTo>
                      <a:pt x="80" y="293"/>
                    </a:lnTo>
                    <a:lnTo>
                      <a:pt x="69" y="309"/>
                    </a:lnTo>
                    <a:lnTo>
                      <a:pt x="57" y="306"/>
                    </a:lnTo>
                    <a:lnTo>
                      <a:pt x="43" y="298"/>
                    </a:lnTo>
                    <a:lnTo>
                      <a:pt x="21" y="293"/>
                    </a:lnTo>
                    <a:lnTo>
                      <a:pt x="4" y="293"/>
                    </a:lnTo>
                    <a:lnTo>
                      <a:pt x="0" y="306"/>
                    </a:lnTo>
                    <a:lnTo>
                      <a:pt x="21" y="316"/>
                    </a:lnTo>
                    <a:lnTo>
                      <a:pt x="40" y="321"/>
                    </a:lnTo>
                    <a:lnTo>
                      <a:pt x="66" y="334"/>
                    </a:lnTo>
                    <a:lnTo>
                      <a:pt x="76" y="348"/>
                    </a:lnTo>
                    <a:lnTo>
                      <a:pt x="84" y="380"/>
                    </a:lnTo>
                    <a:lnTo>
                      <a:pt x="84" y="407"/>
                    </a:lnTo>
                    <a:lnTo>
                      <a:pt x="80" y="427"/>
                    </a:lnTo>
                    <a:lnTo>
                      <a:pt x="80" y="447"/>
                    </a:lnTo>
                    <a:lnTo>
                      <a:pt x="83" y="460"/>
                    </a:lnTo>
                    <a:lnTo>
                      <a:pt x="91" y="472"/>
                    </a:lnTo>
                    <a:lnTo>
                      <a:pt x="112" y="483"/>
                    </a:lnTo>
                    <a:lnTo>
                      <a:pt x="127" y="490"/>
                    </a:lnTo>
                    <a:lnTo>
                      <a:pt x="135" y="520"/>
                    </a:lnTo>
                    <a:lnTo>
                      <a:pt x="135" y="559"/>
                    </a:lnTo>
                    <a:lnTo>
                      <a:pt x="133" y="579"/>
                    </a:lnTo>
                    <a:lnTo>
                      <a:pt x="130" y="599"/>
                    </a:lnTo>
                    <a:lnTo>
                      <a:pt x="138" y="618"/>
                    </a:lnTo>
                    <a:lnTo>
                      <a:pt x="156" y="637"/>
                    </a:lnTo>
                    <a:lnTo>
                      <a:pt x="163" y="653"/>
                    </a:lnTo>
                    <a:lnTo>
                      <a:pt x="160" y="673"/>
                    </a:lnTo>
                    <a:lnTo>
                      <a:pt x="152" y="676"/>
                    </a:lnTo>
                    <a:lnTo>
                      <a:pt x="141" y="679"/>
                    </a:lnTo>
                    <a:lnTo>
                      <a:pt x="127" y="699"/>
                    </a:lnTo>
                    <a:lnTo>
                      <a:pt x="127" y="726"/>
                    </a:lnTo>
                    <a:lnTo>
                      <a:pt x="124" y="753"/>
                    </a:lnTo>
                    <a:lnTo>
                      <a:pt x="120" y="772"/>
                    </a:lnTo>
                    <a:lnTo>
                      <a:pt x="117" y="791"/>
                    </a:lnTo>
                    <a:lnTo>
                      <a:pt x="124" y="814"/>
                    </a:lnTo>
                  </a:path>
                </a:pathLst>
              </a:custGeom>
              <a:solidFill>
                <a:schemeClr val="bg1"/>
              </a:solidFill>
              <a:ln w="6350" cap="rnd" cmpd="sng">
                <a:solidFill>
                  <a:srgbClr val="003366"/>
                </a:solidFill>
                <a:round/>
                <a:headEnd/>
                <a:tailEnd/>
              </a:ln>
            </p:spPr>
            <p:txBody>
              <a:bodyPr/>
              <a:lstStyle/>
              <a:p>
                <a:endParaRPr lang="en-IN"/>
              </a:p>
            </p:txBody>
          </p:sp>
          <p:sp>
            <p:nvSpPr>
              <p:cNvPr id="16" name="Freeform 137">
                <a:extLst>
                  <a:ext uri="{FF2B5EF4-FFF2-40B4-BE49-F238E27FC236}">
                    <a16:creationId xmlns:a16="http://schemas.microsoft.com/office/drawing/2014/main" xmlns="" id="{96DD7087-F99A-48B3-846B-7888E4237DB3}"/>
                  </a:ext>
                </a:extLst>
              </p:cNvPr>
              <p:cNvSpPr>
                <a:spLocks/>
              </p:cNvSpPr>
              <p:nvPr/>
            </p:nvSpPr>
            <p:spPr bwMode="auto">
              <a:xfrm>
                <a:off x="3747941" y="3586163"/>
                <a:ext cx="386742" cy="739377"/>
              </a:xfrm>
              <a:custGeom>
                <a:avLst/>
                <a:gdLst>
                  <a:gd name="T0" fmla="*/ 10925 w 354"/>
                  <a:gd name="T1" fmla="*/ 30097 h 737"/>
                  <a:gd name="T2" fmla="*/ 34960 w 354"/>
                  <a:gd name="T3" fmla="*/ 78252 h 737"/>
                  <a:gd name="T4" fmla="*/ 73197 w 354"/>
                  <a:gd name="T5" fmla="*/ 150484 h 737"/>
                  <a:gd name="T6" fmla="*/ 109249 w 354"/>
                  <a:gd name="T7" fmla="*/ 192619 h 737"/>
                  <a:gd name="T8" fmla="*/ 124544 w 354"/>
                  <a:gd name="T9" fmla="*/ 241777 h 737"/>
                  <a:gd name="T10" fmla="*/ 136561 w 354"/>
                  <a:gd name="T11" fmla="*/ 305984 h 737"/>
                  <a:gd name="T12" fmla="*/ 185724 w 354"/>
                  <a:gd name="T13" fmla="*/ 404300 h 737"/>
                  <a:gd name="T14" fmla="*/ 214128 w 354"/>
                  <a:gd name="T15" fmla="*/ 471516 h 737"/>
                  <a:gd name="T16" fmla="*/ 220683 w 354"/>
                  <a:gd name="T17" fmla="*/ 517664 h 737"/>
                  <a:gd name="T18" fmla="*/ 217406 w 354"/>
                  <a:gd name="T19" fmla="*/ 565819 h 737"/>
                  <a:gd name="T20" fmla="*/ 237071 w 354"/>
                  <a:gd name="T21" fmla="*/ 630025 h 737"/>
                  <a:gd name="T22" fmla="*/ 280770 w 354"/>
                  <a:gd name="T23" fmla="*/ 686206 h 737"/>
                  <a:gd name="T24" fmla="*/ 332117 w 354"/>
                  <a:gd name="T25" fmla="*/ 729345 h 737"/>
                  <a:gd name="T26" fmla="*/ 347412 w 354"/>
                  <a:gd name="T27" fmla="*/ 725332 h 737"/>
                  <a:gd name="T28" fmla="*/ 359430 w 354"/>
                  <a:gd name="T29" fmla="*/ 644071 h 737"/>
                  <a:gd name="T30" fmla="*/ 374725 w 354"/>
                  <a:gd name="T31" fmla="*/ 632032 h 737"/>
                  <a:gd name="T32" fmla="*/ 385650 w 354"/>
                  <a:gd name="T33" fmla="*/ 582874 h 737"/>
                  <a:gd name="T34" fmla="*/ 367077 w 354"/>
                  <a:gd name="T35" fmla="*/ 550771 h 737"/>
                  <a:gd name="T36" fmla="*/ 364892 w 354"/>
                  <a:gd name="T37" fmla="*/ 519671 h 737"/>
                  <a:gd name="T38" fmla="*/ 351782 w 354"/>
                  <a:gd name="T39" fmla="*/ 465497 h 737"/>
                  <a:gd name="T40" fmla="*/ 362707 w 354"/>
                  <a:gd name="T41" fmla="*/ 433393 h 737"/>
                  <a:gd name="T42" fmla="*/ 346320 w 354"/>
                  <a:gd name="T43" fmla="*/ 407309 h 737"/>
                  <a:gd name="T44" fmla="*/ 310268 w 354"/>
                  <a:gd name="T45" fmla="*/ 390255 h 737"/>
                  <a:gd name="T46" fmla="*/ 315730 w 354"/>
                  <a:gd name="T47" fmla="*/ 361161 h 737"/>
                  <a:gd name="T48" fmla="*/ 315730 w 354"/>
                  <a:gd name="T49" fmla="*/ 295951 h 737"/>
                  <a:gd name="T50" fmla="*/ 310268 w 354"/>
                  <a:gd name="T51" fmla="*/ 265855 h 737"/>
                  <a:gd name="T52" fmla="*/ 324470 w 354"/>
                  <a:gd name="T53" fmla="*/ 241777 h 737"/>
                  <a:gd name="T54" fmla="*/ 261105 w 354"/>
                  <a:gd name="T55" fmla="*/ 218703 h 737"/>
                  <a:gd name="T56" fmla="*/ 297158 w 354"/>
                  <a:gd name="T57" fmla="*/ 217700 h 737"/>
                  <a:gd name="T58" fmla="*/ 205388 w 354"/>
                  <a:gd name="T59" fmla="*/ 179577 h 737"/>
                  <a:gd name="T60" fmla="*/ 178076 w 354"/>
                  <a:gd name="T61" fmla="*/ 130419 h 737"/>
                  <a:gd name="T62" fmla="*/ 155134 w 354"/>
                  <a:gd name="T63" fmla="*/ 113364 h 737"/>
                  <a:gd name="T64" fmla="*/ 124544 w 354"/>
                  <a:gd name="T65" fmla="*/ 113364 h 737"/>
                  <a:gd name="T66" fmla="*/ 80844 w 354"/>
                  <a:gd name="T67" fmla="*/ 91293 h 737"/>
                  <a:gd name="T68" fmla="*/ 75382 w 354"/>
                  <a:gd name="T69" fmla="*/ 59190 h 737"/>
                  <a:gd name="T70" fmla="*/ 55717 w 354"/>
                  <a:gd name="T71" fmla="*/ 30097 h 737"/>
                  <a:gd name="T72" fmla="*/ 38237 w 354"/>
                  <a:gd name="T73" fmla="*/ 0 h 737"/>
                  <a:gd name="T74" fmla="*/ 0 w 354"/>
                  <a:gd name="T75" fmla="*/ 4013 h 7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4"/>
                  <a:gd name="T115" fmla="*/ 0 h 737"/>
                  <a:gd name="T116" fmla="*/ 354 w 354"/>
                  <a:gd name="T117" fmla="*/ 737 h 7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4" h="737">
                    <a:moveTo>
                      <a:pt x="0" y="10"/>
                    </a:moveTo>
                    <a:lnTo>
                      <a:pt x="10" y="30"/>
                    </a:lnTo>
                    <a:lnTo>
                      <a:pt x="22" y="51"/>
                    </a:lnTo>
                    <a:lnTo>
                      <a:pt x="32" y="78"/>
                    </a:lnTo>
                    <a:lnTo>
                      <a:pt x="40" y="107"/>
                    </a:lnTo>
                    <a:lnTo>
                      <a:pt x="67" y="150"/>
                    </a:lnTo>
                    <a:lnTo>
                      <a:pt x="85" y="171"/>
                    </a:lnTo>
                    <a:lnTo>
                      <a:pt x="100" y="192"/>
                    </a:lnTo>
                    <a:lnTo>
                      <a:pt x="108" y="214"/>
                    </a:lnTo>
                    <a:lnTo>
                      <a:pt x="114" y="241"/>
                    </a:lnTo>
                    <a:lnTo>
                      <a:pt x="118" y="273"/>
                    </a:lnTo>
                    <a:lnTo>
                      <a:pt x="125" y="305"/>
                    </a:lnTo>
                    <a:lnTo>
                      <a:pt x="146" y="356"/>
                    </a:lnTo>
                    <a:lnTo>
                      <a:pt x="170" y="403"/>
                    </a:lnTo>
                    <a:lnTo>
                      <a:pt x="183" y="448"/>
                    </a:lnTo>
                    <a:lnTo>
                      <a:pt x="196" y="470"/>
                    </a:lnTo>
                    <a:lnTo>
                      <a:pt x="203" y="493"/>
                    </a:lnTo>
                    <a:lnTo>
                      <a:pt x="202" y="516"/>
                    </a:lnTo>
                    <a:lnTo>
                      <a:pt x="199" y="542"/>
                    </a:lnTo>
                    <a:lnTo>
                      <a:pt x="199" y="564"/>
                    </a:lnTo>
                    <a:lnTo>
                      <a:pt x="203" y="587"/>
                    </a:lnTo>
                    <a:lnTo>
                      <a:pt x="217" y="628"/>
                    </a:lnTo>
                    <a:lnTo>
                      <a:pt x="239" y="664"/>
                    </a:lnTo>
                    <a:lnTo>
                      <a:pt x="257" y="684"/>
                    </a:lnTo>
                    <a:lnTo>
                      <a:pt x="279" y="704"/>
                    </a:lnTo>
                    <a:lnTo>
                      <a:pt x="304" y="727"/>
                    </a:lnTo>
                    <a:lnTo>
                      <a:pt x="317" y="736"/>
                    </a:lnTo>
                    <a:lnTo>
                      <a:pt x="318" y="723"/>
                    </a:lnTo>
                    <a:lnTo>
                      <a:pt x="317" y="696"/>
                    </a:lnTo>
                    <a:lnTo>
                      <a:pt x="329" y="642"/>
                    </a:lnTo>
                    <a:lnTo>
                      <a:pt x="327" y="628"/>
                    </a:lnTo>
                    <a:lnTo>
                      <a:pt x="343" y="630"/>
                    </a:lnTo>
                    <a:lnTo>
                      <a:pt x="353" y="615"/>
                    </a:lnTo>
                    <a:lnTo>
                      <a:pt x="353" y="581"/>
                    </a:lnTo>
                    <a:lnTo>
                      <a:pt x="350" y="558"/>
                    </a:lnTo>
                    <a:lnTo>
                      <a:pt x="336" y="549"/>
                    </a:lnTo>
                    <a:lnTo>
                      <a:pt x="324" y="542"/>
                    </a:lnTo>
                    <a:lnTo>
                      <a:pt x="334" y="518"/>
                    </a:lnTo>
                    <a:lnTo>
                      <a:pt x="320" y="487"/>
                    </a:lnTo>
                    <a:lnTo>
                      <a:pt x="322" y="464"/>
                    </a:lnTo>
                    <a:lnTo>
                      <a:pt x="329" y="448"/>
                    </a:lnTo>
                    <a:lnTo>
                      <a:pt x="332" y="432"/>
                    </a:lnTo>
                    <a:lnTo>
                      <a:pt x="327" y="416"/>
                    </a:lnTo>
                    <a:lnTo>
                      <a:pt x="317" y="406"/>
                    </a:lnTo>
                    <a:lnTo>
                      <a:pt x="302" y="399"/>
                    </a:lnTo>
                    <a:lnTo>
                      <a:pt x="284" y="389"/>
                    </a:lnTo>
                    <a:lnTo>
                      <a:pt x="272" y="376"/>
                    </a:lnTo>
                    <a:lnTo>
                      <a:pt x="289" y="360"/>
                    </a:lnTo>
                    <a:lnTo>
                      <a:pt x="288" y="324"/>
                    </a:lnTo>
                    <a:lnTo>
                      <a:pt x="289" y="295"/>
                    </a:lnTo>
                    <a:lnTo>
                      <a:pt x="272" y="270"/>
                    </a:lnTo>
                    <a:lnTo>
                      <a:pt x="284" y="265"/>
                    </a:lnTo>
                    <a:lnTo>
                      <a:pt x="296" y="256"/>
                    </a:lnTo>
                    <a:lnTo>
                      <a:pt x="297" y="241"/>
                    </a:lnTo>
                    <a:lnTo>
                      <a:pt x="334" y="182"/>
                    </a:lnTo>
                    <a:lnTo>
                      <a:pt x="239" y="218"/>
                    </a:lnTo>
                    <a:lnTo>
                      <a:pt x="254" y="202"/>
                    </a:lnTo>
                    <a:lnTo>
                      <a:pt x="272" y="217"/>
                    </a:lnTo>
                    <a:lnTo>
                      <a:pt x="196" y="192"/>
                    </a:lnTo>
                    <a:lnTo>
                      <a:pt x="188" y="179"/>
                    </a:lnTo>
                    <a:lnTo>
                      <a:pt x="181" y="168"/>
                    </a:lnTo>
                    <a:lnTo>
                      <a:pt x="163" y="130"/>
                    </a:lnTo>
                    <a:lnTo>
                      <a:pt x="154" y="119"/>
                    </a:lnTo>
                    <a:lnTo>
                      <a:pt x="142" y="113"/>
                    </a:lnTo>
                    <a:lnTo>
                      <a:pt x="129" y="111"/>
                    </a:lnTo>
                    <a:lnTo>
                      <a:pt x="114" y="113"/>
                    </a:lnTo>
                    <a:lnTo>
                      <a:pt x="100" y="111"/>
                    </a:lnTo>
                    <a:lnTo>
                      <a:pt x="74" y="91"/>
                    </a:lnTo>
                    <a:lnTo>
                      <a:pt x="71" y="75"/>
                    </a:lnTo>
                    <a:lnTo>
                      <a:pt x="69" y="59"/>
                    </a:lnTo>
                    <a:lnTo>
                      <a:pt x="61" y="43"/>
                    </a:lnTo>
                    <a:lnTo>
                      <a:pt x="51" y="30"/>
                    </a:lnTo>
                    <a:lnTo>
                      <a:pt x="49" y="10"/>
                    </a:lnTo>
                    <a:lnTo>
                      <a:pt x="35" y="0"/>
                    </a:lnTo>
                    <a:lnTo>
                      <a:pt x="15" y="1"/>
                    </a:lnTo>
                    <a:lnTo>
                      <a:pt x="0" y="4"/>
                    </a:lnTo>
                    <a:lnTo>
                      <a:pt x="0" y="10"/>
                    </a:lnTo>
                  </a:path>
                </a:pathLst>
              </a:custGeom>
              <a:solidFill>
                <a:schemeClr val="bg1"/>
              </a:solidFill>
              <a:ln w="6350" cap="rnd" cmpd="sng">
                <a:solidFill>
                  <a:srgbClr val="003366"/>
                </a:solidFill>
                <a:round/>
                <a:headEnd/>
                <a:tailEnd/>
              </a:ln>
            </p:spPr>
            <p:txBody>
              <a:bodyPr/>
              <a:lstStyle/>
              <a:p>
                <a:endParaRPr lang="en-IN"/>
              </a:p>
            </p:txBody>
          </p:sp>
          <p:sp>
            <p:nvSpPr>
              <p:cNvPr id="17" name="Freeform 138">
                <a:extLst>
                  <a:ext uri="{FF2B5EF4-FFF2-40B4-BE49-F238E27FC236}">
                    <a16:creationId xmlns:a16="http://schemas.microsoft.com/office/drawing/2014/main" xmlns="" id="{1148619F-EE41-4990-85FE-286949C81A58}"/>
                  </a:ext>
                </a:extLst>
              </p:cNvPr>
              <p:cNvSpPr>
                <a:spLocks/>
              </p:cNvSpPr>
              <p:nvPr/>
            </p:nvSpPr>
            <p:spPr bwMode="auto">
              <a:xfrm>
                <a:off x="4898349" y="1514826"/>
                <a:ext cx="877792" cy="870151"/>
              </a:xfrm>
              <a:custGeom>
                <a:avLst/>
                <a:gdLst>
                  <a:gd name="T0" fmla="*/ 121029 w 660"/>
                  <a:gd name="T1" fmla="*/ 59836 h 858"/>
                  <a:gd name="T2" fmla="*/ 204818 w 660"/>
                  <a:gd name="T3" fmla="*/ 115614 h 858"/>
                  <a:gd name="T4" fmla="*/ 166248 w 660"/>
                  <a:gd name="T5" fmla="*/ 125756 h 858"/>
                  <a:gd name="T6" fmla="*/ 134329 w 660"/>
                  <a:gd name="T7" fmla="*/ 162266 h 858"/>
                  <a:gd name="T8" fmla="*/ 158269 w 660"/>
                  <a:gd name="T9" fmla="*/ 184577 h 858"/>
                  <a:gd name="T10" fmla="*/ 131669 w 660"/>
                  <a:gd name="T11" fmla="*/ 220073 h 858"/>
                  <a:gd name="T12" fmla="*/ 178218 w 660"/>
                  <a:gd name="T13" fmla="*/ 246441 h 858"/>
                  <a:gd name="T14" fmla="*/ 238068 w 660"/>
                  <a:gd name="T15" fmla="*/ 278895 h 858"/>
                  <a:gd name="T16" fmla="*/ 194178 w 660"/>
                  <a:gd name="T17" fmla="*/ 296135 h 858"/>
                  <a:gd name="T18" fmla="*/ 117039 w 660"/>
                  <a:gd name="T19" fmla="*/ 296135 h 858"/>
                  <a:gd name="T20" fmla="*/ 69159 w 660"/>
                  <a:gd name="T21" fmla="*/ 318447 h 858"/>
                  <a:gd name="T22" fmla="*/ 5320 w 660"/>
                  <a:gd name="T23" fmla="*/ 355971 h 858"/>
                  <a:gd name="T24" fmla="*/ 10640 w 660"/>
                  <a:gd name="T25" fmla="*/ 414792 h 858"/>
                  <a:gd name="T26" fmla="*/ 34580 w 660"/>
                  <a:gd name="T27" fmla="*/ 453330 h 858"/>
                  <a:gd name="T28" fmla="*/ 13300 w 660"/>
                  <a:gd name="T29" fmla="*/ 503024 h 858"/>
                  <a:gd name="T30" fmla="*/ 14630 w 660"/>
                  <a:gd name="T31" fmla="*/ 537506 h 858"/>
                  <a:gd name="T32" fmla="*/ 45220 w 660"/>
                  <a:gd name="T33" fmla="*/ 556775 h 858"/>
                  <a:gd name="T34" fmla="*/ 67829 w 660"/>
                  <a:gd name="T35" fmla="*/ 592271 h 858"/>
                  <a:gd name="T36" fmla="*/ 121029 w 660"/>
                  <a:gd name="T37" fmla="*/ 612554 h 858"/>
                  <a:gd name="T38" fmla="*/ 136989 w 660"/>
                  <a:gd name="T39" fmla="*/ 651092 h 858"/>
                  <a:gd name="T40" fmla="*/ 136989 w 660"/>
                  <a:gd name="T41" fmla="*/ 684559 h 858"/>
                  <a:gd name="T42" fmla="*/ 188858 w 660"/>
                  <a:gd name="T43" fmla="*/ 725126 h 858"/>
                  <a:gd name="T44" fmla="*/ 188858 w 660"/>
                  <a:gd name="T45" fmla="*/ 757579 h 858"/>
                  <a:gd name="T46" fmla="*/ 136989 w 660"/>
                  <a:gd name="T47" fmla="*/ 786990 h 858"/>
                  <a:gd name="T48" fmla="*/ 202158 w 660"/>
                  <a:gd name="T49" fmla="*/ 807273 h 858"/>
                  <a:gd name="T50" fmla="*/ 264668 w 660"/>
                  <a:gd name="T51" fmla="*/ 786990 h 858"/>
                  <a:gd name="T52" fmla="*/ 329837 w 660"/>
                  <a:gd name="T53" fmla="*/ 799160 h 858"/>
                  <a:gd name="T54" fmla="*/ 367077 w 660"/>
                  <a:gd name="T55" fmla="*/ 839726 h 858"/>
                  <a:gd name="T56" fmla="*/ 446876 w 660"/>
                  <a:gd name="T57" fmla="*/ 839726 h 858"/>
                  <a:gd name="T58" fmla="*/ 490766 w 660"/>
                  <a:gd name="T59" fmla="*/ 869137 h 858"/>
                  <a:gd name="T60" fmla="*/ 502735 w 660"/>
                  <a:gd name="T61" fmla="*/ 797131 h 858"/>
                  <a:gd name="T62" fmla="*/ 582535 w 660"/>
                  <a:gd name="T63" fmla="*/ 786990 h 858"/>
                  <a:gd name="T64" fmla="*/ 643714 w 660"/>
                  <a:gd name="T65" fmla="*/ 807273 h 858"/>
                  <a:gd name="T66" fmla="*/ 647704 w 660"/>
                  <a:gd name="T67" fmla="*/ 757579 h 858"/>
                  <a:gd name="T68" fmla="*/ 597165 w 660"/>
                  <a:gd name="T69" fmla="*/ 713970 h 858"/>
                  <a:gd name="T70" fmla="*/ 517365 w 660"/>
                  <a:gd name="T71" fmla="*/ 684559 h 858"/>
                  <a:gd name="T72" fmla="*/ 488106 w 660"/>
                  <a:gd name="T73" fmla="*/ 638922 h 858"/>
                  <a:gd name="T74" fmla="*/ 562585 w 660"/>
                  <a:gd name="T75" fmla="*/ 612554 h 858"/>
                  <a:gd name="T76" fmla="*/ 688934 w 660"/>
                  <a:gd name="T77" fmla="*/ 565902 h 858"/>
                  <a:gd name="T78" fmla="*/ 759423 w 660"/>
                  <a:gd name="T79" fmla="*/ 548662 h 858"/>
                  <a:gd name="T80" fmla="*/ 837892 w 660"/>
                  <a:gd name="T81" fmla="*/ 483755 h 858"/>
                  <a:gd name="T82" fmla="*/ 851192 w 660"/>
                  <a:gd name="T83" fmla="*/ 432033 h 858"/>
                  <a:gd name="T84" fmla="*/ 831242 w 660"/>
                  <a:gd name="T85" fmla="*/ 400594 h 858"/>
                  <a:gd name="T86" fmla="*/ 836562 w 660"/>
                  <a:gd name="T87" fmla="*/ 348872 h 858"/>
                  <a:gd name="T88" fmla="*/ 836562 w 660"/>
                  <a:gd name="T89" fmla="*/ 275852 h 858"/>
                  <a:gd name="T90" fmla="*/ 813953 w 660"/>
                  <a:gd name="T91" fmla="*/ 204861 h 858"/>
                  <a:gd name="T92" fmla="*/ 847202 w 660"/>
                  <a:gd name="T93" fmla="*/ 184577 h 858"/>
                  <a:gd name="T94" fmla="*/ 875132 w 660"/>
                  <a:gd name="T95" fmla="*/ 154153 h 858"/>
                  <a:gd name="T96" fmla="*/ 836562 w 660"/>
                  <a:gd name="T97" fmla="*/ 137926 h 858"/>
                  <a:gd name="T98" fmla="*/ 759423 w 660"/>
                  <a:gd name="T99" fmla="*/ 147053 h 858"/>
                  <a:gd name="T100" fmla="*/ 683614 w 660"/>
                  <a:gd name="T101" fmla="*/ 155167 h 858"/>
                  <a:gd name="T102" fmla="*/ 611794 w 660"/>
                  <a:gd name="T103" fmla="*/ 141983 h 858"/>
                  <a:gd name="T104" fmla="*/ 567905 w 660"/>
                  <a:gd name="T105" fmla="*/ 125756 h 858"/>
                  <a:gd name="T106" fmla="*/ 456186 w 660"/>
                  <a:gd name="T107" fmla="*/ 117643 h 858"/>
                  <a:gd name="T108" fmla="*/ 430916 w 660"/>
                  <a:gd name="T109" fmla="*/ 85190 h 858"/>
                  <a:gd name="T110" fmla="*/ 396336 w 660"/>
                  <a:gd name="T111" fmla="*/ 83161 h 858"/>
                  <a:gd name="T112" fmla="*/ 335157 w 660"/>
                  <a:gd name="T113" fmla="*/ 92289 h 858"/>
                  <a:gd name="T114" fmla="*/ 272648 w 660"/>
                  <a:gd name="T115" fmla="*/ 48680 h 858"/>
                  <a:gd name="T116" fmla="*/ 252698 w 660"/>
                  <a:gd name="T117" fmla="*/ 27382 h 858"/>
                  <a:gd name="T118" fmla="*/ 223438 w 660"/>
                  <a:gd name="T119" fmla="*/ 10142 h 858"/>
                  <a:gd name="T120" fmla="*/ 151619 w 660"/>
                  <a:gd name="T121" fmla="*/ 1014 h 8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0"/>
                  <a:gd name="T184" fmla="*/ 0 h 858"/>
                  <a:gd name="T185" fmla="*/ 660 w 660"/>
                  <a:gd name="T186" fmla="*/ 858 h 8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0" h="858">
                    <a:moveTo>
                      <a:pt x="85" y="10"/>
                    </a:moveTo>
                    <a:lnTo>
                      <a:pt x="85" y="33"/>
                    </a:lnTo>
                    <a:lnTo>
                      <a:pt x="91" y="59"/>
                    </a:lnTo>
                    <a:lnTo>
                      <a:pt x="113" y="85"/>
                    </a:lnTo>
                    <a:lnTo>
                      <a:pt x="142" y="108"/>
                    </a:lnTo>
                    <a:lnTo>
                      <a:pt x="154" y="114"/>
                    </a:lnTo>
                    <a:lnTo>
                      <a:pt x="160" y="120"/>
                    </a:lnTo>
                    <a:lnTo>
                      <a:pt x="149" y="124"/>
                    </a:lnTo>
                    <a:lnTo>
                      <a:pt x="125" y="124"/>
                    </a:lnTo>
                    <a:lnTo>
                      <a:pt x="103" y="129"/>
                    </a:lnTo>
                    <a:lnTo>
                      <a:pt x="103" y="145"/>
                    </a:lnTo>
                    <a:lnTo>
                      <a:pt x="101" y="160"/>
                    </a:lnTo>
                    <a:lnTo>
                      <a:pt x="103" y="173"/>
                    </a:lnTo>
                    <a:lnTo>
                      <a:pt x="112" y="176"/>
                    </a:lnTo>
                    <a:lnTo>
                      <a:pt x="119" y="182"/>
                    </a:lnTo>
                    <a:lnTo>
                      <a:pt x="112" y="197"/>
                    </a:lnTo>
                    <a:lnTo>
                      <a:pt x="103" y="202"/>
                    </a:lnTo>
                    <a:lnTo>
                      <a:pt x="99" y="217"/>
                    </a:lnTo>
                    <a:lnTo>
                      <a:pt x="119" y="237"/>
                    </a:lnTo>
                    <a:lnTo>
                      <a:pt x="125" y="241"/>
                    </a:lnTo>
                    <a:lnTo>
                      <a:pt x="134" y="243"/>
                    </a:lnTo>
                    <a:lnTo>
                      <a:pt x="160" y="259"/>
                    </a:lnTo>
                    <a:lnTo>
                      <a:pt x="171" y="272"/>
                    </a:lnTo>
                    <a:lnTo>
                      <a:pt x="179" y="275"/>
                    </a:lnTo>
                    <a:lnTo>
                      <a:pt x="183" y="279"/>
                    </a:lnTo>
                    <a:lnTo>
                      <a:pt x="171" y="288"/>
                    </a:lnTo>
                    <a:lnTo>
                      <a:pt x="146" y="292"/>
                    </a:lnTo>
                    <a:lnTo>
                      <a:pt x="130" y="289"/>
                    </a:lnTo>
                    <a:lnTo>
                      <a:pt x="112" y="288"/>
                    </a:lnTo>
                    <a:lnTo>
                      <a:pt x="88" y="292"/>
                    </a:lnTo>
                    <a:lnTo>
                      <a:pt x="74" y="302"/>
                    </a:lnTo>
                    <a:lnTo>
                      <a:pt x="61" y="312"/>
                    </a:lnTo>
                    <a:lnTo>
                      <a:pt x="52" y="314"/>
                    </a:lnTo>
                    <a:lnTo>
                      <a:pt x="43" y="316"/>
                    </a:lnTo>
                    <a:lnTo>
                      <a:pt x="21" y="337"/>
                    </a:lnTo>
                    <a:lnTo>
                      <a:pt x="4" y="351"/>
                    </a:lnTo>
                    <a:lnTo>
                      <a:pt x="1" y="370"/>
                    </a:lnTo>
                    <a:lnTo>
                      <a:pt x="4" y="389"/>
                    </a:lnTo>
                    <a:lnTo>
                      <a:pt x="8" y="409"/>
                    </a:lnTo>
                    <a:lnTo>
                      <a:pt x="10" y="428"/>
                    </a:lnTo>
                    <a:lnTo>
                      <a:pt x="15" y="442"/>
                    </a:lnTo>
                    <a:lnTo>
                      <a:pt x="26" y="447"/>
                    </a:lnTo>
                    <a:lnTo>
                      <a:pt x="29" y="460"/>
                    </a:lnTo>
                    <a:lnTo>
                      <a:pt x="21" y="478"/>
                    </a:lnTo>
                    <a:lnTo>
                      <a:pt x="10" y="496"/>
                    </a:lnTo>
                    <a:lnTo>
                      <a:pt x="0" y="512"/>
                    </a:lnTo>
                    <a:lnTo>
                      <a:pt x="0" y="523"/>
                    </a:lnTo>
                    <a:lnTo>
                      <a:pt x="11" y="530"/>
                    </a:lnTo>
                    <a:lnTo>
                      <a:pt x="23" y="535"/>
                    </a:lnTo>
                    <a:lnTo>
                      <a:pt x="30" y="541"/>
                    </a:lnTo>
                    <a:lnTo>
                      <a:pt x="34" y="549"/>
                    </a:lnTo>
                    <a:lnTo>
                      <a:pt x="36" y="558"/>
                    </a:lnTo>
                    <a:lnTo>
                      <a:pt x="37" y="568"/>
                    </a:lnTo>
                    <a:lnTo>
                      <a:pt x="51" y="584"/>
                    </a:lnTo>
                    <a:lnTo>
                      <a:pt x="77" y="604"/>
                    </a:lnTo>
                    <a:lnTo>
                      <a:pt x="85" y="606"/>
                    </a:lnTo>
                    <a:lnTo>
                      <a:pt x="91" y="604"/>
                    </a:lnTo>
                    <a:lnTo>
                      <a:pt x="97" y="600"/>
                    </a:lnTo>
                    <a:lnTo>
                      <a:pt x="98" y="630"/>
                    </a:lnTo>
                    <a:lnTo>
                      <a:pt x="103" y="642"/>
                    </a:lnTo>
                    <a:lnTo>
                      <a:pt x="103" y="655"/>
                    </a:lnTo>
                    <a:lnTo>
                      <a:pt x="102" y="663"/>
                    </a:lnTo>
                    <a:lnTo>
                      <a:pt x="103" y="675"/>
                    </a:lnTo>
                    <a:lnTo>
                      <a:pt x="119" y="695"/>
                    </a:lnTo>
                    <a:lnTo>
                      <a:pt x="132" y="704"/>
                    </a:lnTo>
                    <a:lnTo>
                      <a:pt x="142" y="715"/>
                    </a:lnTo>
                    <a:lnTo>
                      <a:pt x="142" y="721"/>
                    </a:lnTo>
                    <a:lnTo>
                      <a:pt x="142" y="727"/>
                    </a:lnTo>
                    <a:lnTo>
                      <a:pt x="142" y="747"/>
                    </a:lnTo>
                    <a:lnTo>
                      <a:pt x="125" y="756"/>
                    </a:lnTo>
                    <a:lnTo>
                      <a:pt x="108" y="759"/>
                    </a:lnTo>
                    <a:lnTo>
                      <a:pt x="103" y="776"/>
                    </a:lnTo>
                    <a:lnTo>
                      <a:pt x="108" y="793"/>
                    </a:lnTo>
                    <a:lnTo>
                      <a:pt x="134" y="796"/>
                    </a:lnTo>
                    <a:lnTo>
                      <a:pt x="152" y="796"/>
                    </a:lnTo>
                    <a:lnTo>
                      <a:pt x="168" y="793"/>
                    </a:lnTo>
                    <a:lnTo>
                      <a:pt x="183" y="785"/>
                    </a:lnTo>
                    <a:lnTo>
                      <a:pt x="199" y="776"/>
                    </a:lnTo>
                    <a:lnTo>
                      <a:pt x="214" y="773"/>
                    </a:lnTo>
                    <a:lnTo>
                      <a:pt x="233" y="773"/>
                    </a:lnTo>
                    <a:lnTo>
                      <a:pt x="248" y="788"/>
                    </a:lnTo>
                    <a:lnTo>
                      <a:pt x="250" y="812"/>
                    </a:lnTo>
                    <a:lnTo>
                      <a:pt x="256" y="828"/>
                    </a:lnTo>
                    <a:lnTo>
                      <a:pt x="276" y="828"/>
                    </a:lnTo>
                    <a:lnTo>
                      <a:pt x="295" y="828"/>
                    </a:lnTo>
                    <a:lnTo>
                      <a:pt x="316" y="828"/>
                    </a:lnTo>
                    <a:lnTo>
                      <a:pt x="336" y="828"/>
                    </a:lnTo>
                    <a:lnTo>
                      <a:pt x="356" y="834"/>
                    </a:lnTo>
                    <a:lnTo>
                      <a:pt x="365" y="848"/>
                    </a:lnTo>
                    <a:lnTo>
                      <a:pt x="369" y="857"/>
                    </a:lnTo>
                    <a:lnTo>
                      <a:pt x="375" y="845"/>
                    </a:lnTo>
                    <a:lnTo>
                      <a:pt x="378" y="817"/>
                    </a:lnTo>
                    <a:lnTo>
                      <a:pt x="378" y="786"/>
                    </a:lnTo>
                    <a:lnTo>
                      <a:pt x="385" y="767"/>
                    </a:lnTo>
                    <a:lnTo>
                      <a:pt x="409" y="762"/>
                    </a:lnTo>
                    <a:lnTo>
                      <a:pt x="438" y="776"/>
                    </a:lnTo>
                    <a:lnTo>
                      <a:pt x="458" y="802"/>
                    </a:lnTo>
                    <a:lnTo>
                      <a:pt x="466" y="814"/>
                    </a:lnTo>
                    <a:lnTo>
                      <a:pt x="484" y="796"/>
                    </a:lnTo>
                    <a:lnTo>
                      <a:pt x="487" y="779"/>
                    </a:lnTo>
                    <a:lnTo>
                      <a:pt x="484" y="759"/>
                    </a:lnTo>
                    <a:lnTo>
                      <a:pt x="487" y="747"/>
                    </a:lnTo>
                    <a:lnTo>
                      <a:pt x="484" y="736"/>
                    </a:lnTo>
                    <a:lnTo>
                      <a:pt x="472" y="711"/>
                    </a:lnTo>
                    <a:lnTo>
                      <a:pt x="449" y="704"/>
                    </a:lnTo>
                    <a:lnTo>
                      <a:pt x="427" y="701"/>
                    </a:lnTo>
                    <a:lnTo>
                      <a:pt x="407" y="695"/>
                    </a:lnTo>
                    <a:lnTo>
                      <a:pt x="389" y="675"/>
                    </a:lnTo>
                    <a:lnTo>
                      <a:pt x="382" y="662"/>
                    </a:lnTo>
                    <a:lnTo>
                      <a:pt x="369" y="645"/>
                    </a:lnTo>
                    <a:lnTo>
                      <a:pt x="367" y="630"/>
                    </a:lnTo>
                    <a:lnTo>
                      <a:pt x="382" y="619"/>
                    </a:lnTo>
                    <a:lnTo>
                      <a:pt x="401" y="610"/>
                    </a:lnTo>
                    <a:lnTo>
                      <a:pt x="423" y="604"/>
                    </a:lnTo>
                    <a:lnTo>
                      <a:pt x="466" y="590"/>
                    </a:lnTo>
                    <a:lnTo>
                      <a:pt x="506" y="568"/>
                    </a:lnTo>
                    <a:lnTo>
                      <a:pt x="518" y="558"/>
                    </a:lnTo>
                    <a:lnTo>
                      <a:pt x="534" y="549"/>
                    </a:lnTo>
                    <a:lnTo>
                      <a:pt x="551" y="543"/>
                    </a:lnTo>
                    <a:lnTo>
                      <a:pt x="571" y="541"/>
                    </a:lnTo>
                    <a:lnTo>
                      <a:pt x="602" y="520"/>
                    </a:lnTo>
                    <a:lnTo>
                      <a:pt x="622" y="496"/>
                    </a:lnTo>
                    <a:lnTo>
                      <a:pt x="630" y="477"/>
                    </a:lnTo>
                    <a:lnTo>
                      <a:pt x="637" y="458"/>
                    </a:lnTo>
                    <a:lnTo>
                      <a:pt x="637" y="438"/>
                    </a:lnTo>
                    <a:lnTo>
                      <a:pt x="640" y="426"/>
                    </a:lnTo>
                    <a:lnTo>
                      <a:pt x="640" y="418"/>
                    </a:lnTo>
                    <a:lnTo>
                      <a:pt x="633" y="406"/>
                    </a:lnTo>
                    <a:lnTo>
                      <a:pt x="625" y="395"/>
                    </a:lnTo>
                    <a:lnTo>
                      <a:pt x="619" y="379"/>
                    </a:lnTo>
                    <a:lnTo>
                      <a:pt x="622" y="366"/>
                    </a:lnTo>
                    <a:lnTo>
                      <a:pt x="629" y="344"/>
                    </a:lnTo>
                    <a:lnTo>
                      <a:pt x="630" y="328"/>
                    </a:lnTo>
                    <a:lnTo>
                      <a:pt x="629" y="312"/>
                    </a:lnTo>
                    <a:lnTo>
                      <a:pt x="629" y="272"/>
                    </a:lnTo>
                    <a:lnTo>
                      <a:pt x="622" y="243"/>
                    </a:lnTo>
                    <a:lnTo>
                      <a:pt x="618" y="217"/>
                    </a:lnTo>
                    <a:lnTo>
                      <a:pt x="612" y="202"/>
                    </a:lnTo>
                    <a:lnTo>
                      <a:pt x="614" y="188"/>
                    </a:lnTo>
                    <a:lnTo>
                      <a:pt x="623" y="184"/>
                    </a:lnTo>
                    <a:lnTo>
                      <a:pt x="637" y="182"/>
                    </a:lnTo>
                    <a:lnTo>
                      <a:pt x="652" y="176"/>
                    </a:lnTo>
                    <a:lnTo>
                      <a:pt x="659" y="160"/>
                    </a:lnTo>
                    <a:lnTo>
                      <a:pt x="658" y="152"/>
                    </a:lnTo>
                    <a:lnTo>
                      <a:pt x="652" y="145"/>
                    </a:lnTo>
                    <a:lnTo>
                      <a:pt x="648" y="129"/>
                    </a:lnTo>
                    <a:lnTo>
                      <a:pt x="629" y="136"/>
                    </a:lnTo>
                    <a:lnTo>
                      <a:pt x="622" y="145"/>
                    </a:lnTo>
                    <a:lnTo>
                      <a:pt x="598" y="146"/>
                    </a:lnTo>
                    <a:lnTo>
                      <a:pt x="571" y="145"/>
                    </a:lnTo>
                    <a:lnTo>
                      <a:pt x="556" y="146"/>
                    </a:lnTo>
                    <a:lnTo>
                      <a:pt x="540" y="149"/>
                    </a:lnTo>
                    <a:lnTo>
                      <a:pt x="514" y="153"/>
                    </a:lnTo>
                    <a:lnTo>
                      <a:pt x="495" y="145"/>
                    </a:lnTo>
                    <a:lnTo>
                      <a:pt x="481" y="136"/>
                    </a:lnTo>
                    <a:lnTo>
                      <a:pt x="460" y="140"/>
                    </a:lnTo>
                    <a:lnTo>
                      <a:pt x="447" y="133"/>
                    </a:lnTo>
                    <a:lnTo>
                      <a:pt x="437" y="129"/>
                    </a:lnTo>
                    <a:lnTo>
                      <a:pt x="427" y="124"/>
                    </a:lnTo>
                    <a:lnTo>
                      <a:pt x="385" y="116"/>
                    </a:lnTo>
                    <a:lnTo>
                      <a:pt x="361" y="120"/>
                    </a:lnTo>
                    <a:lnTo>
                      <a:pt x="343" y="116"/>
                    </a:lnTo>
                    <a:lnTo>
                      <a:pt x="335" y="103"/>
                    </a:lnTo>
                    <a:lnTo>
                      <a:pt x="328" y="88"/>
                    </a:lnTo>
                    <a:lnTo>
                      <a:pt x="324" y="84"/>
                    </a:lnTo>
                    <a:lnTo>
                      <a:pt x="321" y="82"/>
                    </a:lnTo>
                    <a:lnTo>
                      <a:pt x="309" y="81"/>
                    </a:lnTo>
                    <a:lnTo>
                      <a:pt x="298" y="82"/>
                    </a:lnTo>
                    <a:lnTo>
                      <a:pt x="284" y="90"/>
                    </a:lnTo>
                    <a:lnTo>
                      <a:pt x="270" y="95"/>
                    </a:lnTo>
                    <a:lnTo>
                      <a:pt x="252" y="91"/>
                    </a:lnTo>
                    <a:lnTo>
                      <a:pt x="230" y="71"/>
                    </a:lnTo>
                    <a:lnTo>
                      <a:pt x="211" y="55"/>
                    </a:lnTo>
                    <a:lnTo>
                      <a:pt x="205" y="48"/>
                    </a:lnTo>
                    <a:lnTo>
                      <a:pt x="190" y="33"/>
                    </a:lnTo>
                    <a:lnTo>
                      <a:pt x="190" y="30"/>
                    </a:lnTo>
                    <a:lnTo>
                      <a:pt x="190" y="27"/>
                    </a:lnTo>
                    <a:lnTo>
                      <a:pt x="190" y="13"/>
                    </a:lnTo>
                    <a:lnTo>
                      <a:pt x="176" y="10"/>
                    </a:lnTo>
                    <a:lnTo>
                      <a:pt x="168" y="10"/>
                    </a:lnTo>
                    <a:lnTo>
                      <a:pt x="160" y="10"/>
                    </a:lnTo>
                    <a:lnTo>
                      <a:pt x="134" y="7"/>
                    </a:lnTo>
                    <a:lnTo>
                      <a:pt x="114" y="1"/>
                    </a:lnTo>
                    <a:lnTo>
                      <a:pt x="99" y="0"/>
                    </a:lnTo>
                    <a:lnTo>
                      <a:pt x="85" y="10"/>
                    </a:lnTo>
                  </a:path>
                </a:pathLst>
              </a:custGeom>
              <a:solidFill>
                <a:srgbClr val="F2DCDB"/>
              </a:solidFill>
              <a:ln w="6350" cap="rnd" cmpd="sng">
                <a:solidFill>
                  <a:srgbClr val="003366"/>
                </a:solidFill>
                <a:round/>
                <a:headEnd/>
                <a:tailEnd/>
              </a:ln>
            </p:spPr>
            <p:txBody>
              <a:bodyPr/>
              <a:lstStyle/>
              <a:p>
                <a:endParaRPr lang="en-IN"/>
              </a:p>
            </p:txBody>
          </p:sp>
          <p:sp>
            <p:nvSpPr>
              <p:cNvPr id="18" name="Freeform 139">
                <a:extLst>
                  <a:ext uri="{FF2B5EF4-FFF2-40B4-BE49-F238E27FC236}">
                    <a16:creationId xmlns:a16="http://schemas.microsoft.com/office/drawing/2014/main" xmlns="" id="{9FC50CC2-EEC1-4E07-B13E-0C6C6626F628}"/>
                  </a:ext>
                </a:extLst>
              </p:cNvPr>
              <p:cNvSpPr>
                <a:spLocks/>
              </p:cNvSpPr>
              <p:nvPr/>
            </p:nvSpPr>
            <p:spPr bwMode="auto">
              <a:xfrm>
                <a:off x="5669260" y="1352863"/>
                <a:ext cx="147814" cy="134969"/>
              </a:xfrm>
              <a:custGeom>
                <a:avLst/>
                <a:gdLst>
                  <a:gd name="T0" fmla="*/ 135589 w 133"/>
                  <a:gd name="T1" fmla="*/ 133984 h 137"/>
                  <a:gd name="T2" fmla="*/ 130032 w 133"/>
                  <a:gd name="T3" fmla="*/ 132999 h 137"/>
                  <a:gd name="T4" fmla="*/ 122252 w 133"/>
                  <a:gd name="T5" fmla="*/ 128073 h 137"/>
                  <a:gd name="T6" fmla="*/ 90022 w 133"/>
                  <a:gd name="T7" fmla="*/ 128073 h 137"/>
                  <a:gd name="T8" fmla="*/ 68906 w 133"/>
                  <a:gd name="T9" fmla="*/ 133984 h 137"/>
                  <a:gd name="T10" fmla="*/ 53346 w 133"/>
                  <a:gd name="T11" fmla="*/ 133984 h 137"/>
                  <a:gd name="T12" fmla="*/ 41121 w 133"/>
                  <a:gd name="T13" fmla="*/ 127088 h 137"/>
                  <a:gd name="T14" fmla="*/ 31119 w 133"/>
                  <a:gd name="T15" fmla="*/ 124132 h 137"/>
                  <a:gd name="T16" fmla="*/ 26673 w 133"/>
                  <a:gd name="T17" fmla="*/ 133984 h 137"/>
                  <a:gd name="T18" fmla="*/ 18894 w 133"/>
                  <a:gd name="T19" fmla="*/ 131028 h 137"/>
                  <a:gd name="T20" fmla="*/ 14448 w 133"/>
                  <a:gd name="T21" fmla="*/ 125117 h 137"/>
                  <a:gd name="T22" fmla="*/ 11114 w 133"/>
                  <a:gd name="T23" fmla="*/ 121177 h 137"/>
                  <a:gd name="T24" fmla="*/ 3334 w 133"/>
                  <a:gd name="T25" fmla="*/ 109354 h 137"/>
                  <a:gd name="T26" fmla="*/ 3334 w 133"/>
                  <a:gd name="T27" fmla="*/ 89651 h 137"/>
                  <a:gd name="T28" fmla="*/ 0 w 133"/>
                  <a:gd name="T29" fmla="*/ 72903 h 137"/>
                  <a:gd name="T30" fmla="*/ 15559 w 133"/>
                  <a:gd name="T31" fmla="*/ 51229 h 137"/>
                  <a:gd name="T32" fmla="*/ 18894 w 133"/>
                  <a:gd name="T33" fmla="*/ 48274 h 137"/>
                  <a:gd name="T34" fmla="*/ 23339 w 133"/>
                  <a:gd name="T35" fmla="*/ 44333 h 137"/>
                  <a:gd name="T36" fmla="*/ 31119 w 133"/>
                  <a:gd name="T37" fmla="*/ 34481 h 137"/>
                  <a:gd name="T38" fmla="*/ 37787 w 133"/>
                  <a:gd name="T39" fmla="*/ 21674 h 137"/>
                  <a:gd name="T40" fmla="*/ 57792 w 133"/>
                  <a:gd name="T41" fmla="*/ 21674 h 137"/>
                  <a:gd name="T42" fmla="*/ 64460 w 133"/>
                  <a:gd name="T43" fmla="*/ 21674 h 137"/>
                  <a:gd name="T44" fmla="*/ 72240 w 133"/>
                  <a:gd name="T45" fmla="*/ 21674 h 137"/>
                  <a:gd name="T46" fmla="*/ 87799 w 133"/>
                  <a:gd name="T47" fmla="*/ 21674 h 137"/>
                  <a:gd name="T48" fmla="*/ 87799 w 133"/>
                  <a:gd name="T49" fmla="*/ 9852 h 137"/>
                  <a:gd name="T50" fmla="*/ 97802 w 133"/>
                  <a:gd name="T51" fmla="*/ 6896 h 137"/>
                  <a:gd name="T52" fmla="*/ 108916 w 133"/>
                  <a:gd name="T53" fmla="*/ 0 h 137"/>
                  <a:gd name="T54" fmla="*/ 107804 w 133"/>
                  <a:gd name="T55" fmla="*/ 5911 h 137"/>
                  <a:gd name="T56" fmla="*/ 105581 w 133"/>
                  <a:gd name="T57" fmla="*/ 16748 h 137"/>
                  <a:gd name="T58" fmla="*/ 108916 w 133"/>
                  <a:gd name="T59" fmla="*/ 21674 h 137"/>
                  <a:gd name="T60" fmla="*/ 112250 w 133"/>
                  <a:gd name="T61" fmla="*/ 22659 h 137"/>
                  <a:gd name="T62" fmla="*/ 116695 w 133"/>
                  <a:gd name="T63" fmla="*/ 24629 h 137"/>
                  <a:gd name="T64" fmla="*/ 127809 w 133"/>
                  <a:gd name="T65" fmla="*/ 24629 h 137"/>
                  <a:gd name="T66" fmla="*/ 127809 w 133"/>
                  <a:gd name="T67" fmla="*/ 26600 h 137"/>
                  <a:gd name="T68" fmla="*/ 124475 w 133"/>
                  <a:gd name="T69" fmla="*/ 44333 h 137"/>
                  <a:gd name="T70" fmla="*/ 122252 w 133"/>
                  <a:gd name="T71" fmla="*/ 58125 h 137"/>
                  <a:gd name="T72" fmla="*/ 114472 w 133"/>
                  <a:gd name="T73" fmla="*/ 72903 h 137"/>
                  <a:gd name="T74" fmla="*/ 112250 w 133"/>
                  <a:gd name="T75" fmla="*/ 78814 h 137"/>
                  <a:gd name="T76" fmla="*/ 114472 w 133"/>
                  <a:gd name="T77" fmla="*/ 86695 h 137"/>
                  <a:gd name="T78" fmla="*/ 114472 w 133"/>
                  <a:gd name="T79" fmla="*/ 99503 h 137"/>
                  <a:gd name="T80" fmla="*/ 124475 w 133"/>
                  <a:gd name="T81" fmla="*/ 104429 h 137"/>
                  <a:gd name="T82" fmla="*/ 135589 w 133"/>
                  <a:gd name="T83" fmla="*/ 109354 h 137"/>
                  <a:gd name="T84" fmla="*/ 146703 w 133"/>
                  <a:gd name="T85" fmla="*/ 114280 h 137"/>
                  <a:gd name="T86" fmla="*/ 143368 w 133"/>
                  <a:gd name="T87" fmla="*/ 121177 h 137"/>
                  <a:gd name="T88" fmla="*/ 135589 w 133"/>
                  <a:gd name="T89" fmla="*/ 133984 h 1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3" h="137">
                    <a:moveTo>
                      <a:pt x="122" y="136"/>
                    </a:moveTo>
                    <a:lnTo>
                      <a:pt x="117" y="135"/>
                    </a:lnTo>
                    <a:lnTo>
                      <a:pt x="110" y="130"/>
                    </a:lnTo>
                    <a:lnTo>
                      <a:pt x="81" y="130"/>
                    </a:lnTo>
                    <a:lnTo>
                      <a:pt x="62" y="136"/>
                    </a:lnTo>
                    <a:lnTo>
                      <a:pt x="48" y="136"/>
                    </a:lnTo>
                    <a:lnTo>
                      <a:pt x="37" y="129"/>
                    </a:lnTo>
                    <a:lnTo>
                      <a:pt x="28" y="126"/>
                    </a:lnTo>
                    <a:lnTo>
                      <a:pt x="24" y="136"/>
                    </a:lnTo>
                    <a:lnTo>
                      <a:pt x="17" y="133"/>
                    </a:lnTo>
                    <a:lnTo>
                      <a:pt x="13" y="127"/>
                    </a:lnTo>
                    <a:lnTo>
                      <a:pt x="10" y="123"/>
                    </a:lnTo>
                    <a:lnTo>
                      <a:pt x="3" y="111"/>
                    </a:lnTo>
                    <a:lnTo>
                      <a:pt x="3" y="91"/>
                    </a:lnTo>
                    <a:lnTo>
                      <a:pt x="0" y="74"/>
                    </a:lnTo>
                    <a:lnTo>
                      <a:pt x="14" y="52"/>
                    </a:lnTo>
                    <a:lnTo>
                      <a:pt x="17" y="49"/>
                    </a:lnTo>
                    <a:lnTo>
                      <a:pt x="21" y="45"/>
                    </a:lnTo>
                    <a:lnTo>
                      <a:pt x="28" y="35"/>
                    </a:lnTo>
                    <a:lnTo>
                      <a:pt x="34" y="22"/>
                    </a:lnTo>
                    <a:lnTo>
                      <a:pt x="52" y="22"/>
                    </a:lnTo>
                    <a:lnTo>
                      <a:pt x="58" y="22"/>
                    </a:lnTo>
                    <a:lnTo>
                      <a:pt x="65" y="22"/>
                    </a:lnTo>
                    <a:lnTo>
                      <a:pt x="79" y="22"/>
                    </a:lnTo>
                    <a:lnTo>
                      <a:pt x="79" y="10"/>
                    </a:lnTo>
                    <a:lnTo>
                      <a:pt x="88" y="7"/>
                    </a:lnTo>
                    <a:lnTo>
                      <a:pt x="98" y="0"/>
                    </a:lnTo>
                    <a:lnTo>
                      <a:pt x="97" y="6"/>
                    </a:lnTo>
                    <a:lnTo>
                      <a:pt x="95" y="17"/>
                    </a:lnTo>
                    <a:lnTo>
                      <a:pt x="98" y="22"/>
                    </a:lnTo>
                    <a:lnTo>
                      <a:pt x="101" y="23"/>
                    </a:lnTo>
                    <a:lnTo>
                      <a:pt x="105" y="25"/>
                    </a:lnTo>
                    <a:lnTo>
                      <a:pt x="115" y="25"/>
                    </a:lnTo>
                    <a:lnTo>
                      <a:pt x="115" y="27"/>
                    </a:lnTo>
                    <a:lnTo>
                      <a:pt x="112" y="45"/>
                    </a:lnTo>
                    <a:lnTo>
                      <a:pt x="110" y="59"/>
                    </a:lnTo>
                    <a:lnTo>
                      <a:pt x="103" y="74"/>
                    </a:lnTo>
                    <a:lnTo>
                      <a:pt x="101" y="80"/>
                    </a:lnTo>
                    <a:lnTo>
                      <a:pt x="103" y="88"/>
                    </a:lnTo>
                    <a:lnTo>
                      <a:pt x="103" y="101"/>
                    </a:lnTo>
                    <a:lnTo>
                      <a:pt x="112" y="106"/>
                    </a:lnTo>
                    <a:lnTo>
                      <a:pt x="122" y="111"/>
                    </a:lnTo>
                    <a:lnTo>
                      <a:pt x="132" y="116"/>
                    </a:lnTo>
                    <a:lnTo>
                      <a:pt x="129" y="123"/>
                    </a:lnTo>
                    <a:lnTo>
                      <a:pt x="122" y="136"/>
                    </a:lnTo>
                  </a:path>
                </a:pathLst>
              </a:custGeom>
              <a:solidFill>
                <a:srgbClr val="E6B9B8"/>
              </a:solidFill>
              <a:ln w="3175" cap="rnd" cmpd="sng">
                <a:solidFill>
                  <a:schemeClr val="tx1"/>
                </a:solidFill>
                <a:round/>
                <a:headEnd/>
                <a:tailEnd/>
              </a:ln>
            </p:spPr>
            <p:txBody>
              <a:bodyPr/>
              <a:lstStyle/>
              <a:p>
                <a:endParaRPr lang="en-IN"/>
              </a:p>
            </p:txBody>
          </p:sp>
          <p:sp>
            <p:nvSpPr>
              <p:cNvPr id="19" name="Freeform 140">
                <a:extLst>
                  <a:ext uri="{FF2B5EF4-FFF2-40B4-BE49-F238E27FC236}">
                    <a16:creationId xmlns:a16="http://schemas.microsoft.com/office/drawing/2014/main" xmlns="" id="{8FADBFB7-874D-49D7-86DC-D1D76FED35A8}"/>
                  </a:ext>
                </a:extLst>
              </p:cNvPr>
              <p:cNvSpPr>
                <a:spLocks/>
              </p:cNvSpPr>
              <p:nvPr/>
            </p:nvSpPr>
            <p:spPr bwMode="auto">
              <a:xfrm>
                <a:off x="5668816" y="1352550"/>
                <a:ext cx="159247" cy="151750"/>
              </a:xfrm>
              <a:custGeom>
                <a:avLst/>
                <a:gdLst>
                  <a:gd name="T0" fmla="*/ 145884 w 143"/>
                  <a:gd name="T1" fmla="*/ 150752 h 152"/>
                  <a:gd name="T2" fmla="*/ 139202 w 143"/>
                  <a:gd name="T3" fmla="*/ 148755 h 152"/>
                  <a:gd name="T4" fmla="*/ 131407 w 143"/>
                  <a:gd name="T5" fmla="*/ 144762 h 152"/>
                  <a:gd name="T6" fmla="*/ 97998 w 143"/>
                  <a:gd name="T7" fmla="*/ 144762 h 152"/>
                  <a:gd name="T8" fmla="*/ 73499 w 143"/>
                  <a:gd name="T9" fmla="*/ 150752 h 152"/>
                  <a:gd name="T10" fmla="*/ 56794 w 143"/>
                  <a:gd name="T11" fmla="*/ 150752 h 152"/>
                  <a:gd name="T12" fmla="*/ 43431 w 143"/>
                  <a:gd name="T13" fmla="*/ 142765 h 152"/>
                  <a:gd name="T14" fmla="*/ 33408 w 143"/>
                  <a:gd name="T15" fmla="*/ 139770 h 152"/>
                  <a:gd name="T16" fmla="*/ 28954 w 143"/>
                  <a:gd name="T17" fmla="*/ 150752 h 152"/>
                  <a:gd name="T18" fmla="*/ 20045 w 143"/>
                  <a:gd name="T19" fmla="*/ 147757 h 152"/>
                  <a:gd name="T20" fmla="*/ 15591 w 143"/>
                  <a:gd name="T21" fmla="*/ 140768 h 152"/>
                  <a:gd name="T22" fmla="*/ 12250 w 143"/>
                  <a:gd name="T23" fmla="*/ 136775 h 152"/>
                  <a:gd name="T24" fmla="*/ 3341 w 143"/>
                  <a:gd name="T25" fmla="*/ 123796 h 152"/>
                  <a:gd name="T26" fmla="*/ 3341 w 143"/>
                  <a:gd name="T27" fmla="*/ 100834 h 152"/>
                  <a:gd name="T28" fmla="*/ 0 w 143"/>
                  <a:gd name="T29" fmla="*/ 81865 h 152"/>
                  <a:gd name="T30" fmla="*/ 16704 w 143"/>
                  <a:gd name="T31" fmla="*/ 57905 h 152"/>
                  <a:gd name="T32" fmla="*/ 20045 w 143"/>
                  <a:gd name="T33" fmla="*/ 54910 h 152"/>
                  <a:gd name="T34" fmla="*/ 25613 w 143"/>
                  <a:gd name="T35" fmla="*/ 49918 h 152"/>
                  <a:gd name="T36" fmla="*/ 33408 w 143"/>
                  <a:gd name="T37" fmla="*/ 38936 h 152"/>
                  <a:gd name="T38" fmla="*/ 40090 w 143"/>
                  <a:gd name="T39" fmla="*/ 23961 h 152"/>
                  <a:gd name="T40" fmla="*/ 62362 w 143"/>
                  <a:gd name="T41" fmla="*/ 23961 h 152"/>
                  <a:gd name="T42" fmla="*/ 69044 w 143"/>
                  <a:gd name="T43" fmla="*/ 23961 h 152"/>
                  <a:gd name="T44" fmla="*/ 76839 w 143"/>
                  <a:gd name="T45" fmla="*/ 23961 h 152"/>
                  <a:gd name="T46" fmla="*/ 94657 w 143"/>
                  <a:gd name="T47" fmla="*/ 23961 h 152"/>
                  <a:gd name="T48" fmla="*/ 94657 w 143"/>
                  <a:gd name="T49" fmla="*/ 10982 h 152"/>
                  <a:gd name="T50" fmla="*/ 105793 w 143"/>
                  <a:gd name="T51" fmla="*/ 7987 h 152"/>
                  <a:gd name="T52" fmla="*/ 118043 w 143"/>
                  <a:gd name="T53" fmla="*/ 0 h 152"/>
                  <a:gd name="T54" fmla="*/ 115816 w 143"/>
                  <a:gd name="T55" fmla="*/ 5990 h 152"/>
                  <a:gd name="T56" fmla="*/ 114702 w 143"/>
                  <a:gd name="T57" fmla="*/ 18969 h 152"/>
                  <a:gd name="T58" fmla="*/ 118043 w 143"/>
                  <a:gd name="T59" fmla="*/ 23961 h 152"/>
                  <a:gd name="T60" fmla="*/ 121384 w 143"/>
                  <a:gd name="T61" fmla="*/ 25957 h 152"/>
                  <a:gd name="T62" fmla="*/ 125839 w 143"/>
                  <a:gd name="T63" fmla="*/ 26956 h 152"/>
                  <a:gd name="T64" fmla="*/ 138088 w 143"/>
                  <a:gd name="T65" fmla="*/ 26956 h 152"/>
                  <a:gd name="T66" fmla="*/ 138088 w 143"/>
                  <a:gd name="T67" fmla="*/ 30949 h 152"/>
                  <a:gd name="T68" fmla="*/ 134747 w 143"/>
                  <a:gd name="T69" fmla="*/ 49918 h 152"/>
                  <a:gd name="T70" fmla="*/ 131407 w 143"/>
                  <a:gd name="T71" fmla="*/ 65891 h 152"/>
                  <a:gd name="T72" fmla="*/ 122498 w 143"/>
                  <a:gd name="T73" fmla="*/ 81865 h 152"/>
                  <a:gd name="T74" fmla="*/ 121384 w 143"/>
                  <a:gd name="T75" fmla="*/ 87855 h 152"/>
                  <a:gd name="T76" fmla="*/ 122498 w 143"/>
                  <a:gd name="T77" fmla="*/ 97839 h 152"/>
                  <a:gd name="T78" fmla="*/ 122498 w 143"/>
                  <a:gd name="T79" fmla="*/ 111816 h 152"/>
                  <a:gd name="T80" fmla="*/ 134747 w 143"/>
                  <a:gd name="T81" fmla="*/ 116808 h 152"/>
                  <a:gd name="T82" fmla="*/ 145884 w 143"/>
                  <a:gd name="T83" fmla="*/ 123796 h 152"/>
                  <a:gd name="T84" fmla="*/ 158133 w 143"/>
                  <a:gd name="T85" fmla="*/ 128788 h 152"/>
                  <a:gd name="T86" fmla="*/ 154793 w 143"/>
                  <a:gd name="T87" fmla="*/ 136775 h 152"/>
                  <a:gd name="T88" fmla="*/ 145884 w 143"/>
                  <a:gd name="T89" fmla="*/ 150752 h 1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3"/>
                  <a:gd name="T136" fmla="*/ 0 h 152"/>
                  <a:gd name="T137" fmla="*/ 143 w 143"/>
                  <a:gd name="T138" fmla="*/ 152 h 1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3" h="152">
                    <a:moveTo>
                      <a:pt x="131" y="151"/>
                    </a:moveTo>
                    <a:lnTo>
                      <a:pt x="125" y="149"/>
                    </a:lnTo>
                    <a:lnTo>
                      <a:pt x="118" y="145"/>
                    </a:lnTo>
                    <a:lnTo>
                      <a:pt x="88" y="145"/>
                    </a:lnTo>
                    <a:lnTo>
                      <a:pt x="66" y="151"/>
                    </a:lnTo>
                    <a:lnTo>
                      <a:pt x="51" y="151"/>
                    </a:lnTo>
                    <a:lnTo>
                      <a:pt x="39" y="143"/>
                    </a:lnTo>
                    <a:lnTo>
                      <a:pt x="30" y="140"/>
                    </a:lnTo>
                    <a:lnTo>
                      <a:pt x="26" y="151"/>
                    </a:lnTo>
                    <a:lnTo>
                      <a:pt x="18" y="148"/>
                    </a:lnTo>
                    <a:lnTo>
                      <a:pt x="14" y="141"/>
                    </a:lnTo>
                    <a:lnTo>
                      <a:pt x="11" y="137"/>
                    </a:lnTo>
                    <a:lnTo>
                      <a:pt x="3" y="124"/>
                    </a:lnTo>
                    <a:lnTo>
                      <a:pt x="3" y="101"/>
                    </a:lnTo>
                    <a:lnTo>
                      <a:pt x="0" y="82"/>
                    </a:lnTo>
                    <a:lnTo>
                      <a:pt x="15" y="58"/>
                    </a:lnTo>
                    <a:lnTo>
                      <a:pt x="18" y="55"/>
                    </a:lnTo>
                    <a:lnTo>
                      <a:pt x="23" y="50"/>
                    </a:lnTo>
                    <a:lnTo>
                      <a:pt x="30" y="39"/>
                    </a:lnTo>
                    <a:lnTo>
                      <a:pt x="36" y="24"/>
                    </a:lnTo>
                    <a:lnTo>
                      <a:pt x="56" y="24"/>
                    </a:lnTo>
                    <a:lnTo>
                      <a:pt x="62" y="24"/>
                    </a:lnTo>
                    <a:lnTo>
                      <a:pt x="69" y="24"/>
                    </a:lnTo>
                    <a:lnTo>
                      <a:pt x="85" y="24"/>
                    </a:lnTo>
                    <a:lnTo>
                      <a:pt x="85" y="11"/>
                    </a:lnTo>
                    <a:lnTo>
                      <a:pt x="95" y="8"/>
                    </a:lnTo>
                    <a:lnTo>
                      <a:pt x="106" y="0"/>
                    </a:lnTo>
                    <a:lnTo>
                      <a:pt x="104" y="6"/>
                    </a:lnTo>
                    <a:lnTo>
                      <a:pt x="103" y="19"/>
                    </a:lnTo>
                    <a:lnTo>
                      <a:pt x="106" y="24"/>
                    </a:lnTo>
                    <a:lnTo>
                      <a:pt x="109" y="26"/>
                    </a:lnTo>
                    <a:lnTo>
                      <a:pt x="113" y="27"/>
                    </a:lnTo>
                    <a:lnTo>
                      <a:pt x="124" y="27"/>
                    </a:lnTo>
                    <a:lnTo>
                      <a:pt x="124" y="31"/>
                    </a:lnTo>
                    <a:lnTo>
                      <a:pt x="121" y="50"/>
                    </a:lnTo>
                    <a:lnTo>
                      <a:pt x="118" y="66"/>
                    </a:lnTo>
                    <a:lnTo>
                      <a:pt x="110" y="82"/>
                    </a:lnTo>
                    <a:lnTo>
                      <a:pt x="109" y="88"/>
                    </a:lnTo>
                    <a:lnTo>
                      <a:pt x="110" y="98"/>
                    </a:lnTo>
                    <a:lnTo>
                      <a:pt x="110" y="112"/>
                    </a:lnTo>
                    <a:lnTo>
                      <a:pt x="121" y="117"/>
                    </a:lnTo>
                    <a:lnTo>
                      <a:pt x="131" y="124"/>
                    </a:lnTo>
                    <a:lnTo>
                      <a:pt x="142" y="129"/>
                    </a:lnTo>
                    <a:lnTo>
                      <a:pt x="139" y="137"/>
                    </a:lnTo>
                    <a:lnTo>
                      <a:pt x="131" y="151"/>
                    </a:lnTo>
                  </a:path>
                </a:pathLst>
              </a:custGeom>
              <a:solidFill>
                <a:srgbClr val="FF0000"/>
              </a:solidFill>
              <a:ln w="6350" cap="rnd" cmpd="sng">
                <a:solidFill>
                  <a:srgbClr val="003366"/>
                </a:solidFill>
                <a:round/>
                <a:headEnd/>
                <a:tailEnd/>
              </a:ln>
            </p:spPr>
            <p:txBody>
              <a:bodyPr/>
              <a:lstStyle/>
              <a:p>
                <a:endParaRPr lang="en-IN"/>
              </a:p>
            </p:txBody>
          </p:sp>
          <p:sp>
            <p:nvSpPr>
              <p:cNvPr id="20" name="Freeform 141">
                <a:extLst>
                  <a:ext uri="{FF2B5EF4-FFF2-40B4-BE49-F238E27FC236}">
                    <a16:creationId xmlns:a16="http://schemas.microsoft.com/office/drawing/2014/main" xmlns="" id="{D8699D0B-7D64-4044-9802-A5ECAFF818C4}"/>
                  </a:ext>
                </a:extLst>
              </p:cNvPr>
              <p:cNvSpPr>
                <a:spLocks/>
              </p:cNvSpPr>
              <p:nvPr/>
            </p:nvSpPr>
            <p:spPr bwMode="auto">
              <a:xfrm>
                <a:off x="5329091" y="1484313"/>
                <a:ext cx="658111" cy="900814"/>
              </a:xfrm>
              <a:custGeom>
                <a:avLst/>
                <a:gdLst>
                  <a:gd name="T0" fmla="*/ 382831 w 514"/>
                  <a:gd name="T1" fmla="*/ 10711 h 841"/>
                  <a:gd name="T2" fmla="*/ 418682 w 514"/>
                  <a:gd name="T3" fmla="*/ 1071 h 841"/>
                  <a:gd name="T4" fmla="*/ 491663 w 514"/>
                  <a:gd name="T5" fmla="*/ 12853 h 841"/>
                  <a:gd name="T6" fmla="*/ 519831 w 514"/>
                  <a:gd name="T7" fmla="*/ 47129 h 841"/>
                  <a:gd name="T8" fmla="*/ 562083 w 514"/>
                  <a:gd name="T9" fmla="*/ 49272 h 841"/>
                  <a:gd name="T10" fmla="*/ 633784 w 514"/>
                  <a:gd name="T11" fmla="*/ 62125 h 841"/>
                  <a:gd name="T12" fmla="*/ 656831 w 514"/>
                  <a:gd name="T13" fmla="*/ 119966 h 841"/>
                  <a:gd name="T14" fmla="*/ 613298 w 514"/>
                  <a:gd name="T15" fmla="*/ 162811 h 841"/>
                  <a:gd name="T16" fmla="*/ 577448 w 514"/>
                  <a:gd name="T17" fmla="*/ 178877 h 841"/>
                  <a:gd name="T18" fmla="*/ 523672 w 514"/>
                  <a:gd name="T19" fmla="*/ 145673 h 841"/>
                  <a:gd name="T20" fmla="*/ 491663 w 514"/>
                  <a:gd name="T21" fmla="*/ 128535 h 841"/>
                  <a:gd name="T22" fmla="*/ 458373 w 514"/>
                  <a:gd name="T23" fmla="*/ 138175 h 841"/>
                  <a:gd name="T24" fmla="*/ 412280 w 514"/>
                  <a:gd name="T25" fmla="*/ 106041 h 841"/>
                  <a:gd name="T26" fmla="*/ 398196 w 514"/>
                  <a:gd name="T27" fmla="*/ 109254 h 841"/>
                  <a:gd name="T28" fmla="*/ 404597 w 514"/>
                  <a:gd name="T29" fmla="*/ 155313 h 841"/>
                  <a:gd name="T30" fmla="*/ 372588 w 514"/>
                  <a:gd name="T31" fmla="*/ 216367 h 841"/>
                  <a:gd name="T32" fmla="*/ 404597 w 514"/>
                  <a:gd name="T33" fmla="*/ 250643 h 841"/>
                  <a:gd name="T34" fmla="*/ 476298 w 514"/>
                  <a:gd name="T35" fmla="*/ 275278 h 841"/>
                  <a:gd name="T36" fmla="*/ 514709 w 514"/>
                  <a:gd name="T37" fmla="*/ 324550 h 841"/>
                  <a:gd name="T38" fmla="*/ 435326 w 514"/>
                  <a:gd name="T39" fmla="*/ 324550 h 841"/>
                  <a:gd name="T40" fmla="*/ 416121 w 514"/>
                  <a:gd name="T41" fmla="*/ 363111 h 841"/>
                  <a:gd name="T42" fmla="*/ 376429 w 514"/>
                  <a:gd name="T43" fmla="*/ 375964 h 841"/>
                  <a:gd name="T44" fmla="*/ 382831 w 514"/>
                  <a:gd name="T45" fmla="*/ 413453 h 841"/>
                  <a:gd name="T46" fmla="*/ 398196 w 514"/>
                  <a:gd name="T47" fmla="*/ 442374 h 841"/>
                  <a:gd name="T48" fmla="*/ 471177 w 514"/>
                  <a:gd name="T49" fmla="*/ 457369 h 841"/>
                  <a:gd name="T50" fmla="*/ 495504 w 514"/>
                  <a:gd name="T51" fmla="*/ 509854 h 841"/>
                  <a:gd name="T52" fmla="*/ 471177 w 514"/>
                  <a:gd name="T53" fmla="*/ 592331 h 841"/>
                  <a:gd name="T54" fmla="*/ 505747 w 514"/>
                  <a:gd name="T55" fmla="*/ 627678 h 841"/>
                  <a:gd name="T56" fmla="*/ 528793 w 514"/>
                  <a:gd name="T57" fmla="*/ 700514 h 841"/>
                  <a:gd name="T58" fmla="*/ 558242 w 514"/>
                  <a:gd name="T59" fmla="*/ 812982 h 841"/>
                  <a:gd name="T60" fmla="*/ 558242 w 514"/>
                  <a:gd name="T61" fmla="*/ 857969 h 841"/>
                  <a:gd name="T62" fmla="*/ 537756 w 514"/>
                  <a:gd name="T63" fmla="*/ 898672 h 841"/>
                  <a:gd name="T64" fmla="*/ 496784 w 514"/>
                  <a:gd name="T65" fmla="*/ 879392 h 841"/>
                  <a:gd name="T66" fmla="*/ 469896 w 514"/>
                  <a:gd name="T67" fmla="*/ 872965 h 841"/>
                  <a:gd name="T68" fmla="*/ 425083 w 514"/>
                  <a:gd name="T69" fmla="*/ 895458 h 841"/>
                  <a:gd name="T70" fmla="*/ 394354 w 514"/>
                  <a:gd name="T71" fmla="*/ 862254 h 841"/>
                  <a:gd name="T72" fmla="*/ 398196 w 514"/>
                  <a:gd name="T73" fmla="*/ 812982 h 841"/>
                  <a:gd name="T74" fmla="*/ 371308 w 514"/>
                  <a:gd name="T75" fmla="*/ 809769 h 841"/>
                  <a:gd name="T76" fmla="*/ 372588 w 514"/>
                  <a:gd name="T77" fmla="*/ 840831 h 841"/>
                  <a:gd name="T78" fmla="*/ 338018 w 514"/>
                  <a:gd name="T79" fmla="*/ 868680 h 841"/>
                  <a:gd name="T80" fmla="*/ 298327 w 514"/>
                  <a:gd name="T81" fmla="*/ 899743 h 841"/>
                  <a:gd name="T82" fmla="*/ 265037 w 514"/>
                  <a:gd name="T83" fmla="*/ 876178 h 841"/>
                  <a:gd name="T84" fmla="*/ 212542 w 514"/>
                  <a:gd name="T85" fmla="*/ 852613 h 841"/>
                  <a:gd name="T86" fmla="*/ 160046 w 514"/>
                  <a:gd name="T87" fmla="*/ 800128 h 841"/>
                  <a:gd name="T88" fmla="*/ 142121 w 514"/>
                  <a:gd name="T89" fmla="*/ 758355 h 841"/>
                  <a:gd name="T90" fmla="*/ 83224 w 514"/>
                  <a:gd name="T91" fmla="*/ 744430 h 841"/>
                  <a:gd name="T92" fmla="*/ 39692 w 514"/>
                  <a:gd name="T93" fmla="*/ 688732 h 841"/>
                  <a:gd name="T94" fmla="*/ 19206 w 514"/>
                  <a:gd name="T95" fmla="*/ 663025 h 841"/>
                  <a:gd name="T96" fmla="*/ 16645 w 514"/>
                  <a:gd name="T97" fmla="*/ 612682 h 841"/>
                  <a:gd name="T98" fmla="*/ 122916 w 514"/>
                  <a:gd name="T99" fmla="*/ 582691 h 841"/>
                  <a:gd name="T100" fmla="*/ 190775 w 514"/>
                  <a:gd name="T101" fmla="*/ 545201 h 841"/>
                  <a:gd name="T102" fmla="*/ 240710 w 514"/>
                  <a:gd name="T103" fmla="*/ 538775 h 841"/>
                  <a:gd name="T104" fmla="*/ 300887 w 514"/>
                  <a:gd name="T105" fmla="*/ 499143 h 841"/>
                  <a:gd name="T106" fmla="*/ 334177 w 514"/>
                  <a:gd name="T107" fmla="*/ 430591 h 841"/>
                  <a:gd name="T108" fmla="*/ 313691 w 514"/>
                  <a:gd name="T109" fmla="*/ 386675 h 841"/>
                  <a:gd name="T110" fmla="*/ 314971 w 514"/>
                  <a:gd name="T111" fmla="*/ 327763 h 841"/>
                  <a:gd name="T112" fmla="*/ 322654 w 514"/>
                  <a:gd name="T113" fmla="*/ 254927 h 841"/>
                  <a:gd name="T114" fmla="*/ 298327 w 514"/>
                  <a:gd name="T115" fmla="*/ 192802 h 841"/>
                  <a:gd name="T116" fmla="*/ 334177 w 514"/>
                  <a:gd name="T117" fmla="*/ 158526 h 841"/>
                  <a:gd name="T118" fmla="*/ 358504 w 514"/>
                  <a:gd name="T119" fmla="*/ 96401 h 841"/>
                  <a:gd name="T120" fmla="*/ 367467 w 514"/>
                  <a:gd name="T121" fmla="*/ 54627 h 841"/>
                  <a:gd name="T122" fmla="*/ 345700 w 514"/>
                  <a:gd name="T123" fmla="*/ 17138 h 8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14"/>
                  <a:gd name="T187" fmla="*/ 0 h 841"/>
                  <a:gd name="T188" fmla="*/ 514 w 514"/>
                  <a:gd name="T189" fmla="*/ 841 h 8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14" h="841">
                    <a:moveTo>
                      <a:pt x="270" y="16"/>
                    </a:moveTo>
                    <a:lnTo>
                      <a:pt x="285" y="4"/>
                    </a:lnTo>
                    <a:lnTo>
                      <a:pt x="299" y="10"/>
                    </a:lnTo>
                    <a:lnTo>
                      <a:pt x="313" y="12"/>
                    </a:lnTo>
                    <a:lnTo>
                      <a:pt x="316" y="4"/>
                    </a:lnTo>
                    <a:lnTo>
                      <a:pt x="327" y="1"/>
                    </a:lnTo>
                    <a:lnTo>
                      <a:pt x="340" y="4"/>
                    </a:lnTo>
                    <a:lnTo>
                      <a:pt x="363" y="0"/>
                    </a:lnTo>
                    <a:lnTo>
                      <a:pt x="384" y="12"/>
                    </a:lnTo>
                    <a:lnTo>
                      <a:pt x="387" y="25"/>
                    </a:lnTo>
                    <a:lnTo>
                      <a:pt x="396" y="35"/>
                    </a:lnTo>
                    <a:lnTo>
                      <a:pt x="406" y="44"/>
                    </a:lnTo>
                    <a:lnTo>
                      <a:pt x="415" y="51"/>
                    </a:lnTo>
                    <a:lnTo>
                      <a:pt x="424" y="55"/>
                    </a:lnTo>
                    <a:lnTo>
                      <a:pt x="439" y="46"/>
                    </a:lnTo>
                    <a:lnTo>
                      <a:pt x="464" y="46"/>
                    </a:lnTo>
                    <a:lnTo>
                      <a:pt x="479" y="55"/>
                    </a:lnTo>
                    <a:lnTo>
                      <a:pt x="495" y="58"/>
                    </a:lnTo>
                    <a:lnTo>
                      <a:pt x="506" y="62"/>
                    </a:lnTo>
                    <a:lnTo>
                      <a:pt x="513" y="90"/>
                    </a:lnTo>
                    <a:lnTo>
                      <a:pt x="513" y="112"/>
                    </a:lnTo>
                    <a:lnTo>
                      <a:pt x="502" y="136"/>
                    </a:lnTo>
                    <a:lnTo>
                      <a:pt x="488" y="148"/>
                    </a:lnTo>
                    <a:lnTo>
                      <a:pt x="479" y="152"/>
                    </a:lnTo>
                    <a:lnTo>
                      <a:pt x="478" y="162"/>
                    </a:lnTo>
                    <a:lnTo>
                      <a:pt x="476" y="171"/>
                    </a:lnTo>
                    <a:lnTo>
                      <a:pt x="451" y="167"/>
                    </a:lnTo>
                    <a:lnTo>
                      <a:pt x="439" y="160"/>
                    </a:lnTo>
                    <a:lnTo>
                      <a:pt x="427" y="148"/>
                    </a:lnTo>
                    <a:lnTo>
                      <a:pt x="409" y="136"/>
                    </a:lnTo>
                    <a:lnTo>
                      <a:pt x="406" y="125"/>
                    </a:lnTo>
                    <a:lnTo>
                      <a:pt x="395" y="112"/>
                    </a:lnTo>
                    <a:lnTo>
                      <a:pt x="384" y="120"/>
                    </a:lnTo>
                    <a:lnTo>
                      <a:pt x="368" y="132"/>
                    </a:lnTo>
                    <a:lnTo>
                      <a:pt x="363" y="136"/>
                    </a:lnTo>
                    <a:lnTo>
                      <a:pt x="358" y="129"/>
                    </a:lnTo>
                    <a:lnTo>
                      <a:pt x="358" y="112"/>
                    </a:lnTo>
                    <a:lnTo>
                      <a:pt x="347" y="106"/>
                    </a:lnTo>
                    <a:lnTo>
                      <a:pt x="322" y="99"/>
                    </a:lnTo>
                    <a:lnTo>
                      <a:pt x="318" y="99"/>
                    </a:lnTo>
                    <a:lnTo>
                      <a:pt x="316" y="99"/>
                    </a:lnTo>
                    <a:lnTo>
                      <a:pt x="311" y="102"/>
                    </a:lnTo>
                    <a:lnTo>
                      <a:pt x="311" y="110"/>
                    </a:lnTo>
                    <a:lnTo>
                      <a:pt x="316" y="125"/>
                    </a:lnTo>
                    <a:lnTo>
                      <a:pt x="316" y="145"/>
                    </a:lnTo>
                    <a:lnTo>
                      <a:pt x="306" y="171"/>
                    </a:lnTo>
                    <a:lnTo>
                      <a:pt x="299" y="183"/>
                    </a:lnTo>
                    <a:lnTo>
                      <a:pt x="291" y="202"/>
                    </a:lnTo>
                    <a:lnTo>
                      <a:pt x="291" y="213"/>
                    </a:lnTo>
                    <a:lnTo>
                      <a:pt x="306" y="219"/>
                    </a:lnTo>
                    <a:lnTo>
                      <a:pt x="316" y="234"/>
                    </a:lnTo>
                    <a:lnTo>
                      <a:pt x="336" y="250"/>
                    </a:lnTo>
                    <a:lnTo>
                      <a:pt x="354" y="252"/>
                    </a:lnTo>
                    <a:lnTo>
                      <a:pt x="372" y="257"/>
                    </a:lnTo>
                    <a:lnTo>
                      <a:pt x="381" y="265"/>
                    </a:lnTo>
                    <a:lnTo>
                      <a:pt x="399" y="286"/>
                    </a:lnTo>
                    <a:lnTo>
                      <a:pt x="402" y="303"/>
                    </a:lnTo>
                    <a:lnTo>
                      <a:pt x="387" y="312"/>
                    </a:lnTo>
                    <a:lnTo>
                      <a:pt x="358" y="312"/>
                    </a:lnTo>
                    <a:lnTo>
                      <a:pt x="340" y="303"/>
                    </a:lnTo>
                    <a:lnTo>
                      <a:pt x="329" y="312"/>
                    </a:lnTo>
                    <a:lnTo>
                      <a:pt x="327" y="326"/>
                    </a:lnTo>
                    <a:lnTo>
                      <a:pt x="325" y="339"/>
                    </a:lnTo>
                    <a:lnTo>
                      <a:pt x="313" y="339"/>
                    </a:lnTo>
                    <a:lnTo>
                      <a:pt x="304" y="339"/>
                    </a:lnTo>
                    <a:lnTo>
                      <a:pt x="294" y="351"/>
                    </a:lnTo>
                    <a:lnTo>
                      <a:pt x="295" y="374"/>
                    </a:lnTo>
                    <a:lnTo>
                      <a:pt x="297" y="379"/>
                    </a:lnTo>
                    <a:lnTo>
                      <a:pt x="299" y="386"/>
                    </a:lnTo>
                    <a:lnTo>
                      <a:pt x="298" y="393"/>
                    </a:lnTo>
                    <a:lnTo>
                      <a:pt x="299" y="402"/>
                    </a:lnTo>
                    <a:lnTo>
                      <a:pt x="311" y="413"/>
                    </a:lnTo>
                    <a:lnTo>
                      <a:pt x="332" y="424"/>
                    </a:lnTo>
                    <a:lnTo>
                      <a:pt x="354" y="429"/>
                    </a:lnTo>
                    <a:lnTo>
                      <a:pt x="368" y="427"/>
                    </a:lnTo>
                    <a:lnTo>
                      <a:pt x="381" y="432"/>
                    </a:lnTo>
                    <a:lnTo>
                      <a:pt x="387" y="448"/>
                    </a:lnTo>
                    <a:lnTo>
                      <a:pt x="387" y="476"/>
                    </a:lnTo>
                    <a:lnTo>
                      <a:pt x="377" y="495"/>
                    </a:lnTo>
                    <a:lnTo>
                      <a:pt x="368" y="525"/>
                    </a:lnTo>
                    <a:lnTo>
                      <a:pt x="368" y="553"/>
                    </a:lnTo>
                    <a:lnTo>
                      <a:pt x="371" y="566"/>
                    </a:lnTo>
                    <a:lnTo>
                      <a:pt x="381" y="576"/>
                    </a:lnTo>
                    <a:lnTo>
                      <a:pt x="395" y="586"/>
                    </a:lnTo>
                    <a:lnTo>
                      <a:pt x="406" y="599"/>
                    </a:lnTo>
                    <a:lnTo>
                      <a:pt x="409" y="627"/>
                    </a:lnTo>
                    <a:lnTo>
                      <a:pt x="413" y="654"/>
                    </a:lnTo>
                    <a:lnTo>
                      <a:pt x="424" y="701"/>
                    </a:lnTo>
                    <a:lnTo>
                      <a:pt x="433" y="731"/>
                    </a:lnTo>
                    <a:lnTo>
                      <a:pt x="436" y="759"/>
                    </a:lnTo>
                    <a:lnTo>
                      <a:pt x="436" y="773"/>
                    </a:lnTo>
                    <a:lnTo>
                      <a:pt x="436" y="785"/>
                    </a:lnTo>
                    <a:lnTo>
                      <a:pt x="436" y="801"/>
                    </a:lnTo>
                    <a:lnTo>
                      <a:pt x="436" y="818"/>
                    </a:lnTo>
                    <a:lnTo>
                      <a:pt x="433" y="837"/>
                    </a:lnTo>
                    <a:lnTo>
                      <a:pt x="420" y="839"/>
                    </a:lnTo>
                    <a:lnTo>
                      <a:pt x="406" y="837"/>
                    </a:lnTo>
                    <a:lnTo>
                      <a:pt x="387" y="837"/>
                    </a:lnTo>
                    <a:lnTo>
                      <a:pt x="388" y="821"/>
                    </a:lnTo>
                    <a:lnTo>
                      <a:pt x="391" y="805"/>
                    </a:lnTo>
                    <a:lnTo>
                      <a:pt x="372" y="801"/>
                    </a:lnTo>
                    <a:lnTo>
                      <a:pt x="367" y="815"/>
                    </a:lnTo>
                    <a:lnTo>
                      <a:pt x="363" y="831"/>
                    </a:lnTo>
                    <a:lnTo>
                      <a:pt x="347" y="831"/>
                    </a:lnTo>
                    <a:lnTo>
                      <a:pt x="332" y="836"/>
                    </a:lnTo>
                    <a:lnTo>
                      <a:pt x="322" y="831"/>
                    </a:lnTo>
                    <a:lnTo>
                      <a:pt x="311" y="821"/>
                    </a:lnTo>
                    <a:lnTo>
                      <a:pt x="308" y="805"/>
                    </a:lnTo>
                    <a:lnTo>
                      <a:pt x="311" y="785"/>
                    </a:lnTo>
                    <a:lnTo>
                      <a:pt x="311" y="770"/>
                    </a:lnTo>
                    <a:lnTo>
                      <a:pt x="311" y="759"/>
                    </a:lnTo>
                    <a:lnTo>
                      <a:pt x="304" y="744"/>
                    </a:lnTo>
                    <a:lnTo>
                      <a:pt x="291" y="747"/>
                    </a:lnTo>
                    <a:lnTo>
                      <a:pt x="290" y="756"/>
                    </a:lnTo>
                    <a:lnTo>
                      <a:pt x="291" y="769"/>
                    </a:lnTo>
                    <a:lnTo>
                      <a:pt x="291" y="778"/>
                    </a:lnTo>
                    <a:lnTo>
                      <a:pt x="291" y="785"/>
                    </a:lnTo>
                    <a:lnTo>
                      <a:pt x="288" y="801"/>
                    </a:lnTo>
                    <a:lnTo>
                      <a:pt x="280" y="801"/>
                    </a:lnTo>
                    <a:lnTo>
                      <a:pt x="264" y="811"/>
                    </a:lnTo>
                    <a:lnTo>
                      <a:pt x="256" y="823"/>
                    </a:lnTo>
                    <a:lnTo>
                      <a:pt x="249" y="831"/>
                    </a:lnTo>
                    <a:lnTo>
                      <a:pt x="233" y="840"/>
                    </a:lnTo>
                    <a:lnTo>
                      <a:pt x="218" y="837"/>
                    </a:lnTo>
                    <a:lnTo>
                      <a:pt x="218" y="821"/>
                    </a:lnTo>
                    <a:lnTo>
                      <a:pt x="207" y="818"/>
                    </a:lnTo>
                    <a:lnTo>
                      <a:pt x="184" y="810"/>
                    </a:lnTo>
                    <a:lnTo>
                      <a:pt x="176" y="805"/>
                    </a:lnTo>
                    <a:lnTo>
                      <a:pt x="166" y="796"/>
                    </a:lnTo>
                    <a:lnTo>
                      <a:pt x="159" y="782"/>
                    </a:lnTo>
                    <a:lnTo>
                      <a:pt x="141" y="759"/>
                    </a:lnTo>
                    <a:lnTo>
                      <a:pt x="125" y="747"/>
                    </a:lnTo>
                    <a:lnTo>
                      <a:pt x="108" y="731"/>
                    </a:lnTo>
                    <a:lnTo>
                      <a:pt x="108" y="721"/>
                    </a:lnTo>
                    <a:lnTo>
                      <a:pt x="111" y="708"/>
                    </a:lnTo>
                    <a:lnTo>
                      <a:pt x="118" y="691"/>
                    </a:lnTo>
                    <a:lnTo>
                      <a:pt x="89" y="699"/>
                    </a:lnTo>
                    <a:lnTo>
                      <a:pt x="65" y="695"/>
                    </a:lnTo>
                    <a:lnTo>
                      <a:pt x="44" y="682"/>
                    </a:lnTo>
                    <a:lnTo>
                      <a:pt x="41" y="650"/>
                    </a:lnTo>
                    <a:lnTo>
                      <a:pt x="31" y="643"/>
                    </a:lnTo>
                    <a:lnTo>
                      <a:pt x="24" y="635"/>
                    </a:lnTo>
                    <a:lnTo>
                      <a:pt x="18" y="630"/>
                    </a:lnTo>
                    <a:lnTo>
                      <a:pt x="15" y="619"/>
                    </a:lnTo>
                    <a:lnTo>
                      <a:pt x="13" y="611"/>
                    </a:lnTo>
                    <a:lnTo>
                      <a:pt x="0" y="595"/>
                    </a:lnTo>
                    <a:lnTo>
                      <a:pt x="13" y="572"/>
                    </a:lnTo>
                    <a:lnTo>
                      <a:pt x="49" y="551"/>
                    </a:lnTo>
                    <a:lnTo>
                      <a:pt x="67" y="550"/>
                    </a:lnTo>
                    <a:lnTo>
                      <a:pt x="96" y="544"/>
                    </a:lnTo>
                    <a:lnTo>
                      <a:pt x="122" y="541"/>
                    </a:lnTo>
                    <a:lnTo>
                      <a:pt x="145" y="521"/>
                    </a:lnTo>
                    <a:lnTo>
                      <a:pt x="149" y="509"/>
                    </a:lnTo>
                    <a:lnTo>
                      <a:pt x="155" y="503"/>
                    </a:lnTo>
                    <a:lnTo>
                      <a:pt x="170" y="501"/>
                    </a:lnTo>
                    <a:lnTo>
                      <a:pt x="188" y="503"/>
                    </a:lnTo>
                    <a:lnTo>
                      <a:pt x="204" y="493"/>
                    </a:lnTo>
                    <a:lnTo>
                      <a:pt x="218" y="479"/>
                    </a:lnTo>
                    <a:lnTo>
                      <a:pt x="235" y="466"/>
                    </a:lnTo>
                    <a:lnTo>
                      <a:pt x="246" y="451"/>
                    </a:lnTo>
                    <a:lnTo>
                      <a:pt x="259" y="421"/>
                    </a:lnTo>
                    <a:lnTo>
                      <a:pt x="261" y="402"/>
                    </a:lnTo>
                    <a:lnTo>
                      <a:pt x="261" y="389"/>
                    </a:lnTo>
                    <a:lnTo>
                      <a:pt x="259" y="377"/>
                    </a:lnTo>
                    <a:lnTo>
                      <a:pt x="245" y="361"/>
                    </a:lnTo>
                    <a:lnTo>
                      <a:pt x="236" y="345"/>
                    </a:lnTo>
                    <a:lnTo>
                      <a:pt x="240" y="328"/>
                    </a:lnTo>
                    <a:lnTo>
                      <a:pt x="246" y="306"/>
                    </a:lnTo>
                    <a:lnTo>
                      <a:pt x="252" y="284"/>
                    </a:lnTo>
                    <a:lnTo>
                      <a:pt x="253" y="260"/>
                    </a:lnTo>
                    <a:lnTo>
                      <a:pt x="252" y="238"/>
                    </a:lnTo>
                    <a:lnTo>
                      <a:pt x="246" y="210"/>
                    </a:lnTo>
                    <a:lnTo>
                      <a:pt x="240" y="192"/>
                    </a:lnTo>
                    <a:lnTo>
                      <a:pt x="233" y="180"/>
                    </a:lnTo>
                    <a:lnTo>
                      <a:pt x="233" y="160"/>
                    </a:lnTo>
                    <a:lnTo>
                      <a:pt x="246" y="155"/>
                    </a:lnTo>
                    <a:lnTo>
                      <a:pt x="261" y="148"/>
                    </a:lnTo>
                    <a:lnTo>
                      <a:pt x="274" y="125"/>
                    </a:lnTo>
                    <a:lnTo>
                      <a:pt x="277" y="112"/>
                    </a:lnTo>
                    <a:lnTo>
                      <a:pt x="280" y="90"/>
                    </a:lnTo>
                    <a:lnTo>
                      <a:pt x="287" y="77"/>
                    </a:lnTo>
                    <a:lnTo>
                      <a:pt x="291" y="65"/>
                    </a:lnTo>
                    <a:lnTo>
                      <a:pt x="287" y="51"/>
                    </a:lnTo>
                    <a:lnTo>
                      <a:pt x="280" y="35"/>
                    </a:lnTo>
                    <a:lnTo>
                      <a:pt x="280" y="19"/>
                    </a:lnTo>
                    <a:lnTo>
                      <a:pt x="270" y="16"/>
                    </a:lnTo>
                  </a:path>
                </a:pathLst>
              </a:custGeom>
              <a:solidFill>
                <a:srgbClr val="FF0000"/>
              </a:solidFill>
              <a:ln w="6350" cap="rnd" cmpd="sng">
                <a:solidFill>
                  <a:srgbClr val="003366"/>
                </a:solidFill>
                <a:round/>
                <a:headEnd/>
                <a:tailEnd/>
              </a:ln>
            </p:spPr>
            <p:txBody>
              <a:bodyPr/>
              <a:lstStyle/>
              <a:p>
                <a:endParaRPr lang="en-IN"/>
              </a:p>
            </p:txBody>
          </p:sp>
          <p:sp>
            <p:nvSpPr>
              <p:cNvPr id="21" name="Freeform 142">
                <a:extLst>
                  <a:ext uri="{FF2B5EF4-FFF2-40B4-BE49-F238E27FC236}">
                    <a16:creationId xmlns:a16="http://schemas.microsoft.com/office/drawing/2014/main" xmlns="" id="{7DA6C7BA-1F79-4E89-8B66-F00AFD1507CB}"/>
                  </a:ext>
                </a:extLst>
              </p:cNvPr>
              <p:cNvSpPr>
                <a:spLocks/>
              </p:cNvSpPr>
              <p:nvPr/>
            </p:nvSpPr>
            <p:spPr bwMode="auto">
              <a:xfrm>
                <a:off x="6106966" y="1862137"/>
                <a:ext cx="196620" cy="219553"/>
              </a:xfrm>
              <a:custGeom>
                <a:avLst/>
                <a:gdLst>
                  <a:gd name="T0" fmla="*/ 146061 w 175"/>
                  <a:gd name="T1" fmla="*/ 4028 h 218"/>
                  <a:gd name="T2" fmla="*/ 151678 w 175"/>
                  <a:gd name="T3" fmla="*/ 15107 h 218"/>
                  <a:gd name="T4" fmla="*/ 153925 w 175"/>
                  <a:gd name="T5" fmla="*/ 29207 h 218"/>
                  <a:gd name="T6" fmla="*/ 160667 w 175"/>
                  <a:gd name="T7" fmla="*/ 37264 h 218"/>
                  <a:gd name="T8" fmla="*/ 170779 w 175"/>
                  <a:gd name="T9" fmla="*/ 44313 h 218"/>
                  <a:gd name="T10" fmla="*/ 187632 w 175"/>
                  <a:gd name="T11" fmla="*/ 54385 h 218"/>
                  <a:gd name="T12" fmla="*/ 191002 w 175"/>
                  <a:gd name="T13" fmla="*/ 62442 h 218"/>
                  <a:gd name="T14" fmla="*/ 191002 w 175"/>
                  <a:gd name="T15" fmla="*/ 72513 h 218"/>
                  <a:gd name="T16" fmla="*/ 195496 w 175"/>
                  <a:gd name="T17" fmla="*/ 92655 h 218"/>
                  <a:gd name="T18" fmla="*/ 195496 w 175"/>
                  <a:gd name="T19" fmla="*/ 111791 h 218"/>
                  <a:gd name="T20" fmla="*/ 191002 w 175"/>
                  <a:gd name="T21" fmla="*/ 114812 h 218"/>
                  <a:gd name="T22" fmla="*/ 182014 w 175"/>
                  <a:gd name="T23" fmla="*/ 116826 h 218"/>
                  <a:gd name="T24" fmla="*/ 174149 w 175"/>
                  <a:gd name="T25" fmla="*/ 114812 h 218"/>
                  <a:gd name="T26" fmla="*/ 159543 w 175"/>
                  <a:gd name="T27" fmla="*/ 113805 h 218"/>
                  <a:gd name="T28" fmla="*/ 146061 w 175"/>
                  <a:gd name="T29" fmla="*/ 114812 h 218"/>
                  <a:gd name="T30" fmla="*/ 131455 w 175"/>
                  <a:gd name="T31" fmla="*/ 122869 h 218"/>
                  <a:gd name="T32" fmla="*/ 117972 w 175"/>
                  <a:gd name="T33" fmla="*/ 151069 h 218"/>
                  <a:gd name="T34" fmla="*/ 117972 w 175"/>
                  <a:gd name="T35" fmla="*/ 159126 h 218"/>
                  <a:gd name="T36" fmla="*/ 117972 w 175"/>
                  <a:gd name="T37" fmla="*/ 168190 h 218"/>
                  <a:gd name="T38" fmla="*/ 120219 w 175"/>
                  <a:gd name="T39" fmla="*/ 178261 h 218"/>
                  <a:gd name="T40" fmla="*/ 117972 w 175"/>
                  <a:gd name="T41" fmla="*/ 190346 h 218"/>
                  <a:gd name="T42" fmla="*/ 111231 w 175"/>
                  <a:gd name="T43" fmla="*/ 208475 h 218"/>
                  <a:gd name="T44" fmla="*/ 92131 w 175"/>
                  <a:gd name="T45" fmla="*/ 215525 h 218"/>
                  <a:gd name="T46" fmla="*/ 75277 w 175"/>
                  <a:gd name="T47" fmla="*/ 215525 h 218"/>
                  <a:gd name="T48" fmla="*/ 64042 w 175"/>
                  <a:gd name="T49" fmla="*/ 208475 h 218"/>
                  <a:gd name="T50" fmla="*/ 59548 w 175"/>
                  <a:gd name="T51" fmla="*/ 193368 h 218"/>
                  <a:gd name="T52" fmla="*/ 47189 w 175"/>
                  <a:gd name="T53" fmla="*/ 190346 h 218"/>
                  <a:gd name="T54" fmla="*/ 49436 w 175"/>
                  <a:gd name="T55" fmla="*/ 196389 h 218"/>
                  <a:gd name="T56" fmla="*/ 50559 w 175"/>
                  <a:gd name="T57" fmla="*/ 208475 h 218"/>
                  <a:gd name="T58" fmla="*/ 42695 w 175"/>
                  <a:gd name="T59" fmla="*/ 218546 h 218"/>
                  <a:gd name="T60" fmla="*/ 35953 w 175"/>
                  <a:gd name="T61" fmla="*/ 208475 h 218"/>
                  <a:gd name="T62" fmla="*/ 35953 w 175"/>
                  <a:gd name="T63" fmla="*/ 190346 h 218"/>
                  <a:gd name="T64" fmla="*/ 31459 w 175"/>
                  <a:gd name="T65" fmla="*/ 173225 h 218"/>
                  <a:gd name="T66" fmla="*/ 20224 w 175"/>
                  <a:gd name="T67" fmla="*/ 158118 h 218"/>
                  <a:gd name="T68" fmla="*/ 6741 w 175"/>
                  <a:gd name="T69" fmla="*/ 148047 h 218"/>
                  <a:gd name="T70" fmla="*/ 0 w 175"/>
                  <a:gd name="T71" fmla="*/ 135962 h 218"/>
                  <a:gd name="T72" fmla="*/ 7865 w 175"/>
                  <a:gd name="T73" fmla="*/ 111791 h 218"/>
                  <a:gd name="T74" fmla="*/ 14606 w 175"/>
                  <a:gd name="T75" fmla="*/ 97691 h 218"/>
                  <a:gd name="T76" fmla="*/ 29212 w 175"/>
                  <a:gd name="T77" fmla="*/ 85606 h 218"/>
                  <a:gd name="T78" fmla="*/ 42695 w 175"/>
                  <a:gd name="T79" fmla="*/ 75534 h 218"/>
                  <a:gd name="T80" fmla="*/ 50559 w 175"/>
                  <a:gd name="T81" fmla="*/ 62442 h 218"/>
                  <a:gd name="T82" fmla="*/ 70783 w 175"/>
                  <a:gd name="T83" fmla="*/ 54385 h 218"/>
                  <a:gd name="T84" fmla="*/ 86513 w 175"/>
                  <a:gd name="T85" fmla="*/ 50356 h 218"/>
                  <a:gd name="T86" fmla="*/ 111231 w 175"/>
                  <a:gd name="T87" fmla="*/ 47335 h 218"/>
                  <a:gd name="T88" fmla="*/ 131455 w 175"/>
                  <a:gd name="T89" fmla="*/ 32228 h 218"/>
                  <a:gd name="T90" fmla="*/ 134825 w 175"/>
                  <a:gd name="T91" fmla="*/ 15107 h 218"/>
                  <a:gd name="T92" fmla="*/ 151678 w 175"/>
                  <a:gd name="T93" fmla="*/ 0 h 218"/>
                  <a:gd name="T94" fmla="*/ 159543 w 175"/>
                  <a:gd name="T95" fmla="*/ 4028 h 218"/>
                  <a:gd name="T96" fmla="*/ 146061 w 175"/>
                  <a:gd name="T97" fmla="*/ 4028 h 21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5"/>
                  <a:gd name="T148" fmla="*/ 0 h 218"/>
                  <a:gd name="T149" fmla="*/ 175 w 175"/>
                  <a:gd name="T150" fmla="*/ 218 h 21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5" h="218">
                    <a:moveTo>
                      <a:pt x="130" y="4"/>
                    </a:moveTo>
                    <a:lnTo>
                      <a:pt x="135" y="15"/>
                    </a:lnTo>
                    <a:lnTo>
                      <a:pt x="137" y="29"/>
                    </a:lnTo>
                    <a:lnTo>
                      <a:pt x="143" y="37"/>
                    </a:lnTo>
                    <a:lnTo>
                      <a:pt x="152" y="44"/>
                    </a:lnTo>
                    <a:lnTo>
                      <a:pt x="167" y="54"/>
                    </a:lnTo>
                    <a:lnTo>
                      <a:pt x="170" y="62"/>
                    </a:lnTo>
                    <a:lnTo>
                      <a:pt x="170" y="72"/>
                    </a:lnTo>
                    <a:lnTo>
                      <a:pt x="174" y="92"/>
                    </a:lnTo>
                    <a:lnTo>
                      <a:pt x="174" y="111"/>
                    </a:lnTo>
                    <a:lnTo>
                      <a:pt x="170" y="114"/>
                    </a:lnTo>
                    <a:lnTo>
                      <a:pt x="162" y="116"/>
                    </a:lnTo>
                    <a:lnTo>
                      <a:pt x="155" y="114"/>
                    </a:lnTo>
                    <a:lnTo>
                      <a:pt x="142" y="113"/>
                    </a:lnTo>
                    <a:lnTo>
                      <a:pt x="130" y="114"/>
                    </a:lnTo>
                    <a:lnTo>
                      <a:pt x="117" y="122"/>
                    </a:lnTo>
                    <a:lnTo>
                      <a:pt x="105" y="150"/>
                    </a:lnTo>
                    <a:lnTo>
                      <a:pt x="105" y="158"/>
                    </a:lnTo>
                    <a:lnTo>
                      <a:pt x="105" y="167"/>
                    </a:lnTo>
                    <a:lnTo>
                      <a:pt x="107" y="177"/>
                    </a:lnTo>
                    <a:lnTo>
                      <a:pt x="105" y="189"/>
                    </a:lnTo>
                    <a:lnTo>
                      <a:pt x="99" y="207"/>
                    </a:lnTo>
                    <a:lnTo>
                      <a:pt x="82" y="214"/>
                    </a:lnTo>
                    <a:lnTo>
                      <a:pt x="67" y="214"/>
                    </a:lnTo>
                    <a:lnTo>
                      <a:pt x="57" y="207"/>
                    </a:lnTo>
                    <a:lnTo>
                      <a:pt x="53" y="192"/>
                    </a:lnTo>
                    <a:lnTo>
                      <a:pt x="42" y="189"/>
                    </a:lnTo>
                    <a:lnTo>
                      <a:pt x="44" y="195"/>
                    </a:lnTo>
                    <a:lnTo>
                      <a:pt x="45" y="207"/>
                    </a:lnTo>
                    <a:lnTo>
                      <a:pt x="38" y="217"/>
                    </a:lnTo>
                    <a:lnTo>
                      <a:pt x="32" y="207"/>
                    </a:lnTo>
                    <a:lnTo>
                      <a:pt x="32" y="189"/>
                    </a:lnTo>
                    <a:lnTo>
                      <a:pt x="28" y="172"/>
                    </a:lnTo>
                    <a:lnTo>
                      <a:pt x="18" y="157"/>
                    </a:lnTo>
                    <a:lnTo>
                      <a:pt x="6" y="147"/>
                    </a:lnTo>
                    <a:lnTo>
                      <a:pt x="0" y="135"/>
                    </a:lnTo>
                    <a:lnTo>
                      <a:pt x="7" y="111"/>
                    </a:lnTo>
                    <a:lnTo>
                      <a:pt x="13" y="97"/>
                    </a:lnTo>
                    <a:lnTo>
                      <a:pt x="26" y="85"/>
                    </a:lnTo>
                    <a:lnTo>
                      <a:pt x="38" y="75"/>
                    </a:lnTo>
                    <a:lnTo>
                      <a:pt x="45" y="62"/>
                    </a:lnTo>
                    <a:lnTo>
                      <a:pt x="63" y="54"/>
                    </a:lnTo>
                    <a:lnTo>
                      <a:pt x="77" y="50"/>
                    </a:lnTo>
                    <a:lnTo>
                      <a:pt x="99" y="47"/>
                    </a:lnTo>
                    <a:lnTo>
                      <a:pt x="117" y="32"/>
                    </a:lnTo>
                    <a:lnTo>
                      <a:pt x="120" y="15"/>
                    </a:lnTo>
                    <a:lnTo>
                      <a:pt x="135" y="0"/>
                    </a:lnTo>
                    <a:lnTo>
                      <a:pt x="142" y="4"/>
                    </a:lnTo>
                    <a:lnTo>
                      <a:pt x="130" y="4"/>
                    </a:lnTo>
                  </a:path>
                </a:pathLst>
              </a:custGeom>
              <a:solidFill>
                <a:schemeClr val="bg1"/>
              </a:solidFill>
              <a:ln w="6350" cap="rnd" cmpd="sng">
                <a:solidFill>
                  <a:srgbClr val="003366"/>
                </a:solidFill>
                <a:round/>
                <a:headEnd/>
                <a:tailEnd/>
              </a:ln>
            </p:spPr>
            <p:txBody>
              <a:bodyPr/>
              <a:lstStyle/>
              <a:p>
                <a:endParaRPr lang="en-IN"/>
              </a:p>
            </p:txBody>
          </p:sp>
          <p:sp>
            <p:nvSpPr>
              <p:cNvPr id="22" name="Freeform 143">
                <a:extLst>
                  <a:ext uri="{FF2B5EF4-FFF2-40B4-BE49-F238E27FC236}">
                    <a16:creationId xmlns:a16="http://schemas.microsoft.com/office/drawing/2014/main" xmlns="" id="{53BBB31E-6D98-4D2C-A49F-00546088D424}"/>
                  </a:ext>
                </a:extLst>
              </p:cNvPr>
              <p:cNvSpPr>
                <a:spLocks/>
              </p:cNvSpPr>
              <p:nvPr/>
            </p:nvSpPr>
            <p:spPr bwMode="auto">
              <a:xfrm>
                <a:off x="6270478" y="1824038"/>
                <a:ext cx="172246" cy="393904"/>
              </a:xfrm>
              <a:custGeom>
                <a:avLst/>
                <a:gdLst>
                  <a:gd name="T0" fmla="*/ 3291 w 157"/>
                  <a:gd name="T1" fmla="*/ 70520 h 391"/>
                  <a:gd name="T2" fmla="*/ 24136 w 157"/>
                  <a:gd name="T3" fmla="*/ 42312 h 391"/>
                  <a:gd name="T4" fmla="*/ 59244 w 157"/>
                  <a:gd name="T5" fmla="*/ 15111 h 391"/>
                  <a:gd name="T6" fmla="*/ 84477 w 157"/>
                  <a:gd name="T7" fmla="*/ 0 h 391"/>
                  <a:gd name="T8" fmla="*/ 92157 w 157"/>
                  <a:gd name="T9" fmla="*/ 33245 h 391"/>
                  <a:gd name="T10" fmla="*/ 114099 w 157"/>
                  <a:gd name="T11" fmla="*/ 67498 h 391"/>
                  <a:gd name="T12" fmla="*/ 130556 w 157"/>
                  <a:gd name="T13" fmla="*/ 82609 h 391"/>
                  <a:gd name="T14" fmla="*/ 170052 w 157"/>
                  <a:gd name="T15" fmla="*/ 103765 h 391"/>
                  <a:gd name="T16" fmla="*/ 166760 w 157"/>
                  <a:gd name="T17" fmla="*/ 138018 h 391"/>
                  <a:gd name="T18" fmla="*/ 156886 w 157"/>
                  <a:gd name="T19" fmla="*/ 179322 h 391"/>
                  <a:gd name="T20" fmla="*/ 157984 w 157"/>
                  <a:gd name="T21" fmla="*/ 195441 h 391"/>
                  <a:gd name="T22" fmla="*/ 163469 w 157"/>
                  <a:gd name="T23" fmla="*/ 221634 h 391"/>
                  <a:gd name="T24" fmla="*/ 148110 w 157"/>
                  <a:gd name="T25" fmla="*/ 235738 h 391"/>
                  <a:gd name="T26" fmla="*/ 130556 w 157"/>
                  <a:gd name="T27" fmla="*/ 259916 h 391"/>
                  <a:gd name="T28" fmla="*/ 142624 w 157"/>
                  <a:gd name="T29" fmla="*/ 296184 h 391"/>
                  <a:gd name="T30" fmla="*/ 142624 w 157"/>
                  <a:gd name="T31" fmla="*/ 348570 h 391"/>
                  <a:gd name="T32" fmla="*/ 123973 w 157"/>
                  <a:gd name="T33" fmla="*/ 374763 h 391"/>
                  <a:gd name="T34" fmla="*/ 103128 w 157"/>
                  <a:gd name="T35" fmla="*/ 392897 h 391"/>
                  <a:gd name="T36" fmla="*/ 72409 w 157"/>
                  <a:gd name="T37" fmla="*/ 384837 h 391"/>
                  <a:gd name="T38" fmla="*/ 61438 w 157"/>
                  <a:gd name="T39" fmla="*/ 354614 h 391"/>
                  <a:gd name="T40" fmla="*/ 44981 w 157"/>
                  <a:gd name="T41" fmla="*/ 342525 h 391"/>
                  <a:gd name="T42" fmla="*/ 37302 w 157"/>
                  <a:gd name="T43" fmla="*/ 328421 h 391"/>
                  <a:gd name="T44" fmla="*/ 47176 w 157"/>
                  <a:gd name="T45" fmla="*/ 298198 h 391"/>
                  <a:gd name="T46" fmla="*/ 38399 w 157"/>
                  <a:gd name="T47" fmla="*/ 268983 h 391"/>
                  <a:gd name="T48" fmla="*/ 31816 w 157"/>
                  <a:gd name="T49" fmla="*/ 239768 h 391"/>
                  <a:gd name="T50" fmla="*/ 35107 w 157"/>
                  <a:gd name="T51" fmla="*/ 220627 h 391"/>
                  <a:gd name="T52" fmla="*/ 30719 w 157"/>
                  <a:gd name="T53" fmla="*/ 206523 h 391"/>
                  <a:gd name="T54" fmla="*/ 17554 w 157"/>
                  <a:gd name="T55" fmla="*/ 192419 h 391"/>
                  <a:gd name="T56" fmla="*/ 1097 w 157"/>
                  <a:gd name="T57" fmla="*/ 163203 h 391"/>
                  <a:gd name="T58" fmla="*/ 1097 w 157"/>
                  <a:gd name="T59" fmla="*/ 156151 h 391"/>
                  <a:gd name="T60" fmla="*/ 17554 w 157"/>
                  <a:gd name="T61" fmla="*/ 141040 h 391"/>
                  <a:gd name="T62" fmla="*/ 17554 w 157"/>
                  <a:gd name="T63" fmla="*/ 118876 h 391"/>
                  <a:gd name="T64" fmla="*/ 17554 w 157"/>
                  <a:gd name="T65" fmla="*/ 96713 h 391"/>
                  <a:gd name="T66" fmla="*/ 9874 w 157"/>
                  <a:gd name="T67" fmla="*/ 82609 h 391"/>
                  <a:gd name="T68" fmla="*/ 1097 w 157"/>
                  <a:gd name="T69" fmla="*/ 77572 h 3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7"/>
                  <a:gd name="T106" fmla="*/ 0 h 391"/>
                  <a:gd name="T107" fmla="*/ 157 w 157"/>
                  <a:gd name="T108" fmla="*/ 391 h 3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7" h="391">
                    <a:moveTo>
                      <a:pt x="1" y="77"/>
                    </a:moveTo>
                    <a:lnTo>
                      <a:pt x="3" y="70"/>
                    </a:lnTo>
                    <a:lnTo>
                      <a:pt x="9" y="52"/>
                    </a:lnTo>
                    <a:lnTo>
                      <a:pt x="22" y="42"/>
                    </a:lnTo>
                    <a:lnTo>
                      <a:pt x="37" y="33"/>
                    </a:lnTo>
                    <a:lnTo>
                      <a:pt x="54" y="15"/>
                    </a:lnTo>
                    <a:lnTo>
                      <a:pt x="66" y="3"/>
                    </a:lnTo>
                    <a:lnTo>
                      <a:pt x="77" y="0"/>
                    </a:lnTo>
                    <a:lnTo>
                      <a:pt x="79" y="18"/>
                    </a:lnTo>
                    <a:lnTo>
                      <a:pt x="84" y="33"/>
                    </a:lnTo>
                    <a:lnTo>
                      <a:pt x="94" y="49"/>
                    </a:lnTo>
                    <a:lnTo>
                      <a:pt x="104" y="67"/>
                    </a:lnTo>
                    <a:lnTo>
                      <a:pt x="110" y="74"/>
                    </a:lnTo>
                    <a:lnTo>
                      <a:pt x="119" y="82"/>
                    </a:lnTo>
                    <a:lnTo>
                      <a:pt x="140" y="88"/>
                    </a:lnTo>
                    <a:lnTo>
                      <a:pt x="155" y="103"/>
                    </a:lnTo>
                    <a:lnTo>
                      <a:pt x="156" y="118"/>
                    </a:lnTo>
                    <a:lnTo>
                      <a:pt x="152" y="137"/>
                    </a:lnTo>
                    <a:lnTo>
                      <a:pt x="144" y="168"/>
                    </a:lnTo>
                    <a:lnTo>
                      <a:pt x="143" y="178"/>
                    </a:lnTo>
                    <a:lnTo>
                      <a:pt x="144" y="188"/>
                    </a:lnTo>
                    <a:lnTo>
                      <a:pt x="144" y="194"/>
                    </a:lnTo>
                    <a:lnTo>
                      <a:pt x="144" y="202"/>
                    </a:lnTo>
                    <a:lnTo>
                      <a:pt x="149" y="220"/>
                    </a:lnTo>
                    <a:lnTo>
                      <a:pt x="147" y="232"/>
                    </a:lnTo>
                    <a:lnTo>
                      <a:pt x="135" y="234"/>
                    </a:lnTo>
                    <a:lnTo>
                      <a:pt x="122" y="235"/>
                    </a:lnTo>
                    <a:lnTo>
                      <a:pt x="119" y="258"/>
                    </a:lnTo>
                    <a:lnTo>
                      <a:pt x="124" y="276"/>
                    </a:lnTo>
                    <a:lnTo>
                      <a:pt x="130" y="294"/>
                    </a:lnTo>
                    <a:lnTo>
                      <a:pt x="134" y="331"/>
                    </a:lnTo>
                    <a:lnTo>
                      <a:pt x="130" y="346"/>
                    </a:lnTo>
                    <a:lnTo>
                      <a:pt x="116" y="361"/>
                    </a:lnTo>
                    <a:lnTo>
                      <a:pt x="113" y="372"/>
                    </a:lnTo>
                    <a:lnTo>
                      <a:pt x="112" y="382"/>
                    </a:lnTo>
                    <a:lnTo>
                      <a:pt x="94" y="390"/>
                    </a:lnTo>
                    <a:lnTo>
                      <a:pt x="77" y="390"/>
                    </a:lnTo>
                    <a:lnTo>
                      <a:pt x="66" y="382"/>
                    </a:lnTo>
                    <a:lnTo>
                      <a:pt x="59" y="361"/>
                    </a:lnTo>
                    <a:lnTo>
                      <a:pt x="56" y="352"/>
                    </a:lnTo>
                    <a:lnTo>
                      <a:pt x="52" y="346"/>
                    </a:lnTo>
                    <a:lnTo>
                      <a:pt x="41" y="340"/>
                    </a:lnTo>
                    <a:lnTo>
                      <a:pt x="34" y="334"/>
                    </a:lnTo>
                    <a:lnTo>
                      <a:pt x="34" y="326"/>
                    </a:lnTo>
                    <a:lnTo>
                      <a:pt x="37" y="317"/>
                    </a:lnTo>
                    <a:lnTo>
                      <a:pt x="43" y="296"/>
                    </a:lnTo>
                    <a:lnTo>
                      <a:pt x="41" y="276"/>
                    </a:lnTo>
                    <a:lnTo>
                      <a:pt x="35" y="267"/>
                    </a:lnTo>
                    <a:lnTo>
                      <a:pt x="29" y="258"/>
                    </a:lnTo>
                    <a:lnTo>
                      <a:pt x="29" y="238"/>
                    </a:lnTo>
                    <a:lnTo>
                      <a:pt x="34" y="225"/>
                    </a:lnTo>
                    <a:lnTo>
                      <a:pt x="32" y="219"/>
                    </a:lnTo>
                    <a:lnTo>
                      <a:pt x="29" y="214"/>
                    </a:lnTo>
                    <a:lnTo>
                      <a:pt x="28" y="205"/>
                    </a:lnTo>
                    <a:lnTo>
                      <a:pt x="26" y="199"/>
                    </a:lnTo>
                    <a:lnTo>
                      <a:pt x="16" y="191"/>
                    </a:lnTo>
                    <a:lnTo>
                      <a:pt x="9" y="181"/>
                    </a:lnTo>
                    <a:lnTo>
                      <a:pt x="1" y="162"/>
                    </a:lnTo>
                    <a:lnTo>
                      <a:pt x="0" y="158"/>
                    </a:lnTo>
                    <a:lnTo>
                      <a:pt x="1" y="155"/>
                    </a:lnTo>
                    <a:lnTo>
                      <a:pt x="12" y="144"/>
                    </a:lnTo>
                    <a:lnTo>
                      <a:pt x="16" y="140"/>
                    </a:lnTo>
                    <a:lnTo>
                      <a:pt x="18" y="129"/>
                    </a:lnTo>
                    <a:lnTo>
                      <a:pt x="16" y="118"/>
                    </a:lnTo>
                    <a:lnTo>
                      <a:pt x="16" y="106"/>
                    </a:lnTo>
                    <a:lnTo>
                      <a:pt x="16" y="96"/>
                    </a:lnTo>
                    <a:lnTo>
                      <a:pt x="13" y="88"/>
                    </a:lnTo>
                    <a:lnTo>
                      <a:pt x="9" y="82"/>
                    </a:lnTo>
                    <a:lnTo>
                      <a:pt x="1" y="74"/>
                    </a:lnTo>
                    <a:lnTo>
                      <a:pt x="1" y="77"/>
                    </a:lnTo>
                  </a:path>
                </a:pathLst>
              </a:custGeom>
              <a:solidFill>
                <a:schemeClr val="bg1"/>
              </a:solidFill>
              <a:ln w="6350" cap="rnd" cmpd="sng">
                <a:solidFill>
                  <a:srgbClr val="003366"/>
                </a:solidFill>
                <a:round/>
                <a:headEnd/>
                <a:tailEnd/>
              </a:ln>
            </p:spPr>
            <p:txBody>
              <a:bodyPr/>
              <a:lstStyle/>
              <a:p>
                <a:endParaRPr lang="en-IN"/>
              </a:p>
            </p:txBody>
          </p:sp>
          <p:sp>
            <p:nvSpPr>
              <p:cNvPr id="23" name="Freeform 144">
                <a:extLst>
                  <a:ext uri="{FF2B5EF4-FFF2-40B4-BE49-F238E27FC236}">
                    <a16:creationId xmlns:a16="http://schemas.microsoft.com/office/drawing/2014/main" xmlns="" id="{9842A142-D991-413B-9181-71CE2308FD4E}"/>
                  </a:ext>
                </a:extLst>
              </p:cNvPr>
              <p:cNvSpPr>
                <a:spLocks/>
              </p:cNvSpPr>
              <p:nvPr/>
            </p:nvSpPr>
            <p:spPr bwMode="auto">
              <a:xfrm>
                <a:off x="6360966" y="1660525"/>
                <a:ext cx="242120" cy="276056"/>
              </a:xfrm>
              <a:custGeom>
                <a:avLst/>
                <a:gdLst>
                  <a:gd name="T0" fmla="*/ 34749 w 216"/>
                  <a:gd name="T1" fmla="*/ 69761 h 277"/>
                  <a:gd name="T2" fmla="*/ 41474 w 216"/>
                  <a:gd name="T3" fmla="*/ 73748 h 277"/>
                  <a:gd name="T4" fmla="*/ 50442 w 216"/>
                  <a:gd name="T5" fmla="*/ 84710 h 277"/>
                  <a:gd name="T6" fmla="*/ 75102 w 216"/>
                  <a:gd name="T7" fmla="*/ 87700 h 277"/>
                  <a:gd name="T8" fmla="*/ 108730 w 216"/>
                  <a:gd name="T9" fmla="*/ 76738 h 277"/>
                  <a:gd name="T10" fmla="*/ 134511 w 216"/>
                  <a:gd name="T11" fmla="*/ 51823 h 277"/>
                  <a:gd name="T12" fmla="*/ 145720 w 216"/>
                  <a:gd name="T13" fmla="*/ 28901 h 277"/>
                  <a:gd name="T14" fmla="*/ 153567 w 216"/>
                  <a:gd name="T15" fmla="*/ 17939 h 277"/>
                  <a:gd name="T16" fmla="*/ 165897 w 216"/>
                  <a:gd name="T17" fmla="*/ 10963 h 277"/>
                  <a:gd name="T18" fmla="*/ 187195 w 216"/>
                  <a:gd name="T19" fmla="*/ 0 h 277"/>
                  <a:gd name="T20" fmla="*/ 209613 w 216"/>
                  <a:gd name="T21" fmla="*/ 0 h 277"/>
                  <a:gd name="T22" fmla="*/ 229790 w 216"/>
                  <a:gd name="T23" fmla="*/ 14949 h 277"/>
                  <a:gd name="T24" fmla="*/ 240999 w 216"/>
                  <a:gd name="T25" fmla="*/ 28901 h 277"/>
                  <a:gd name="T26" fmla="*/ 229790 w 216"/>
                  <a:gd name="T27" fmla="*/ 32888 h 277"/>
                  <a:gd name="T28" fmla="*/ 226427 w 216"/>
                  <a:gd name="T29" fmla="*/ 51823 h 277"/>
                  <a:gd name="T30" fmla="*/ 226427 w 216"/>
                  <a:gd name="T31" fmla="*/ 69761 h 277"/>
                  <a:gd name="T32" fmla="*/ 233153 w 216"/>
                  <a:gd name="T33" fmla="*/ 84710 h 277"/>
                  <a:gd name="T34" fmla="*/ 240999 w 216"/>
                  <a:gd name="T35" fmla="*/ 95673 h 277"/>
                  <a:gd name="T36" fmla="*/ 240999 w 216"/>
                  <a:gd name="T37" fmla="*/ 117598 h 277"/>
                  <a:gd name="T38" fmla="*/ 237636 w 216"/>
                  <a:gd name="T39" fmla="*/ 131550 h 277"/>
                  <a:gd name="T40" fmla="*/ 229790 w 216"/>
                  <a:gd name="T41" fmla="*/ 143509 h 277"/>
                  <a:gd name="T42" fmla="*/ 223064 w 216"/>
                  <a:gd name="T43" fmla="*/ 149489 h 277"/>
                  <a:gd name="T44" fmla="*/ 218581 w 216"/>
                  <a:gd name="T45" fmla="*/ 157462 h 277"/>
                  <a:gd name="T46" fmla="*/ 198404 w 216"/>
                  <a:gd name="T47" fmla="*/ 182376 h 277"/>
                  <a:gd name="T48" fmla="*/ 181590 w 216"/>
                  <a:gd name="T49" fmla="*/ 205298 h 277"/>
                  <a:gd name="T50" fmla="*/ 178227 w 216"/>
                  <a:gd name="T51" fmla="*/ 223237 h 277"/>
                  <a:gd name="T52" fmla="*/ 181590 w 216"/>
                  <a:gd name="T53" fmla="*/ 233203 h 277"/>
                  <a:gd name="T54" fmla="*/ 184953 w 216"/>
                  <a:gd name="T55" fmla="*/ 242172 h 277"/>
                  <a:gd name="T56" fmla="*/ 170381 w 216"/>
                  <a:gd name="T57" fmla="*/ 260111 h 277"/>
                  <a:gd name="T58" fmla="*/ 153567 w 216"/>
                  <a:gd name="T59" fmla="*/ 275059 h 277"/>
                  <a:gd name="T60" fmla="*/ 145720 w 216"/>
                  <a:gd name="T61" fmla="*/ 275059 h 277"/>
                  <a:gd name="T62" fmla="*/ 137874 w 216"/>
                  <a:gd name="T63" fmla="*/ 275059 h 277"/>
                  <a:gd name="T64" fmla="*/ 119939 w 216"/>
                  <a:gd name="T65" fmla="*/ 267087 h 277"/>
                  <a:gd name="T66" fmla="*/ 103125 w 216"/>
                  <a:gd name="T67" fmla="*/ 260111 h 277"/>
                  <a:gd name="T68" fmla="*/ 78465 w 216"/>
                  <a:gd name="T69" fmla="*/ 257121 h 277"/>
                  <a:gd name="T70" fmla="*/ 70618 w 216"/>
                  <a:gd name="T71" fmla="*/ 257121 h 277"/>
                  <a:gd name="T72" fmla="*/ 53804 w 216"/>
                  <a:gd name="T73" fmla="*/ 252138 h 277"/>
                  <a:gd name="T74" fmla="*/ 34749 w 216"/>
                  <a:gd name="T75" fmla="*/ 242172 h 277"/>
                  <a:gd name="T76" fmla="*/ 20177 w 216"/>
                  <a:gd name="T77" fmla="*/ 234199 h 277"/>
                  <a:gd name="T78" fmla="*/ 11209 w 216"/>
                  <a:gd name="T79" fmla="*/ 226226 h 277"/>
                  <a:gd name="T80" fmla="*/ 6726 w 216"/>
                  <a:gd name="T81" fmla="*/ 216260 h 277"/>
                  <a:gd name="T82" fmla="*/ 1121 w 216"/>
                  <a:gd name="T83" fmla="*/ 205298 h 277"/>
                  <a:gd name="T84" fmla="*/ 0 w 216"/>
                  <a:gd name="T85" fmla="*/ 193339 h 277"/>
                  <a:gd name="T86" fmla="*/ 0 w 216"/>
                  <a:gd name="T87" fmla="*/ 172410 h 277"/>
                  <a:gd name="T88" fmla="*/ 1121 w 216"/>
                  <a:gd name="T89" fmla="*/ 164438 h 277"/>
                  <a:gd name="T90" fmla="*/ 6726 w 216"/>
                  <a:gd name="T91" fmla="*/ 160451 h 277"/>
                  <a:gd name="T92" fmla="*/ 20177 w 216"/>
                  <a:gd name="T93" fmla="*/ 157462 h 277"/>
                  <a:gd name="T94" fmla="*/ 22419 w 216"/>
                  <a:gd name="T95" fmla="*/ 135537 h 277"/>
                  <a:gd name="T96" fmla="*/ 28023 w 216"/>
                  <a:gd name="T97" fmla="*/ 113611 h 277"/>
                  <a:gd name="T98" fmla="*/ 28023 w 216"/>
                  <a:gd name="T99" fmla="*/ 110622 h 277"/>
                  <a:gd name="T100" fmla="*/ 28023 w 216"/>
                  <a:gd name="T101" fmla="*/ 105639 h 277"/>
                  <a:gd name="T102" fmla="*/ 28023 w 216"/>
                  <a:gd name="T103" fmla="*/ 81721 h 277"/>
                  <a:gd name="T104" fmla="*/ 34749 w 216"/>
                  <a:gd name="T105" fmla="*/ 69761 h 2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6"/>
                  <a:gd name="T160" fmla="*/ 0 h 277"/>
                  <a:gd name="T161" fmla="*/ 216 w 216"/>
                  <a:gd name="T162" fmla="*/ 277 h 2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6" h="277">
                    <a:moveTo>
                      <a:pt x="31" y="70"/>
                    </a:moveTo>
                    <a:lnTo>
                      <a:pt x="37" y="74"/>
                    </a:lnTo>
                    <a:lnTo>
                      <a:pt x="45" y="85"/>
                    </a:lnTo>
                    <a:lnTo>
                      <a:pt x="67" y="88"/>
                    </a:lnTo>
                    <a:lnTo>
                      <a:pt x="97" y="77"/>
                    </a:lnTo>
                    <a:lnTo>
                      <a:pt x="120" y="52"/>
                    </a:lnTo>
                    <a:lnTo>
                      <a:pt x="130" y="29"/>
                    </a:lnTo>
                    <a:lnTo>
                      <a:pt x="137" y="18"/>
                    </a:lnTo>
                    <a:lnTo>
                      <a:pt x="148" y="11"/>
                    </a:lnTo>
                    <a:lnTo>
                      <a:pt x="167" y="0"/>
                    </a:lnTo>
                    <a:lnTo>
                      <a:pt x="187" y="0"/>
                    </a:lnTo>
                    <a:lnTo>
                      <a:pt x="205" y="15"/>
                    </a:lnTo>
                    <a:lnTo>
                      <a:pt x="215" y="29"/>
                    </a:lnTo>
                    <a:lnTo>
                      <a:pt x="205" y="33"/>
                    </a:lnTo>
                    <a:lnTo>
                      <a:pt x="202" y="52"/>
                    </a:lnTo>
                    <a:lnTo>
                      <a:pt x="202" y="70"/>
                    </a:lnTo>
                    <a:lnTo>
                      <a:pt x="208" y="85"/>
                    </a:lnTo>
                    <a:lnTo>
                      <a:pt x="215" y="96"/>
                    </a:lnTo>
                    <a:lnTo>
                      <a:pt x="215" y="118"/>
                    </a:lnTo>
                    <a:lnTo>
                      <a:pt x="212" y="132"/>
                    </a:lnTo>
                    <a:lnTo>
                      <a:pt x="205" y="144"/>
                    </a:lnTo>
                    <a:lnTo>
                      <a:pt x="199" y="150"/>
                    </a:lnTo>
                    <a:lnTo>
                      <a:pt x="195" y="158"/>
                    </a:lnTo>
                    <a:lnTo>
                      <a:pt x="177" y="183"/>
                    </a:lnTo>
                    <a:lnTo>
                      <a:pt x="162" y="206"/>
                    </a:lnTo>
                    <a:lnTo>
                      <a:pt x="159" y="224"/>
                    </a:lnTo>
                    <a:lnTo>
                      <a:pt x="162" y="234"/>
                    </a:lnTo>
                    <a:lnTo>
                      <a:pt x="165" y="243"/>
                    </a:lnTo>
                    <a:lnTo>
                      <a:pt x="152" y="261"/>
                    </a:lnTo>
                    <a:lnTo>
                      <a:pt x="137" y="276"/>
                    </a:lnTo>
                    <a:lnTo>
                      <a:pt x="130" y="276"/>
                    </a:lnTo>
                    <a:lnTo>
                      <a:pt x="123" y="276"/>
                    </a:lnTo>
                    <a:lnTo>
                      <a:pt x="107" y="268"/>
                    </a:lnTo>
                    <a:lnTo>
                      <a:pt x="92" y="261"/>
                    </a:lnTo>
                    <a:lnTo>
                      <a:pt x="70" y="258"/>
                    </a:lnTo>
                    <a:lnTo>
                      <a:pt x="63" y="258"/>
                    </a:lnTo>
                    <a:lnTo>
                      <a:pt x="48" y="253"/>
                    </a:lnTo>
                    <a:lnTo>
                      <a:pt x="31" y="243"/>
                    </a:lnTo>
                    <a:lnTo>
                      <a:pt x="18" y="235"/>
                    </a:lnTo>
                    <a:lnTo>
                      <a:pt x="10" y="227"/>
                    </a:lnTo>
                    <a:lnTo>
                      <a:pt x="6" y="217"/>
                    </a:lnTo>
                    <a:lnTo>
                      <a:pt x="1" y="206"/>
                    </a:lnTo>
                    <a:lnTo>
                      <a:pt x="0" y="194"/>
                    </a:lnTo>
                    <a:lnTo>
                      <a:pt x="0" y="173"/>
                    </a:lnTo>
                    <a:lnTo>
                      <a:pt x="1" y="165"/>
                    </a:lnTo>
                    <a:lnTo>
                      <a:pt x="6" y="161"/>
                    </a:lnTo>
                    <a:lnTo>
                      <a:pt x="18" y="158"/>
                    </a:lnTo>
                    <a:lnTo>
                      <a:pt x="20" y="136"/>
                    </a:lnTo>
                    <a:lnTo>
                      <a:pt x="25" y="114"/>
                    </a:lnTo>
                    <a:lnTo>
                      <a:pt x="25" y="111"/>
                    </a:lnTo>
                    <a:lnTo>
                      <a:pt x="25" y="106"/>
                    </a:lnTo>
                    <a:lnTo>
                      <a:pt x="25" y="82"/>
                    </a:lnTo>
                    <a:lnTo>
                      <a:pt x="31" y="70"/>
                    </a:lnTo>
                  </a:path>
                </a:pathLst>
              </a:custGeom>
              <a:solidFill>
                <a:schemeClr val="bg1"/>
              </a:solidFill>
              <a:ln w="6350" cap="rnd" cmpd="sng">
                <a:solidFill>
                  <a:srgbClr val="003366"/>
                </a:solidFill>
                <a:round/>
                <a:headEnd/>
                <a:tailEnd/>
              </a:ln>
            </p:spPr>
            <p:txBody>
              <a:bodyPr/>
              <a:lstStyle/>
              <a:p>
                <a:endParaRPr lang="en-IN"/>
              </a:p>
            </p:txBody>
          </p:sp>
          <p:sp>
            <p:nvSpPr>
              <p:cNvPr id="24" name="Freeform 145">
                <a:extLst>
                  <a:ext uri="{FF2B5EF4-FFF2-40B4-BE49-F238E27FC236}">
                    <a16:creationId xmlns:a16="http://schemas.microsoft.com/office/drawing/2014/main" xmlns="" id="{A6F0E9AC-7F5D-46A0-A8A3-93156C54271A}"/>
                  </a:ext>
                </a:extLst>
              </p:cNvPr>
              <p:cNvSpPr>
                <a:spLocks/>
              </p:cNvSpPr>
              <p:nvPr/>
            </p:nvSpPr>
            <p:spPr bwMode="auto">
              <a:xfrm>
                <a:off x="6389540" y="1484313"/>
                <a:ext cx="246995" cy="263140"/>
              </a:xfrm>
              <a:custGeom>
                <a:avLst/>
                <a:gdLst>
                  <a:gd name="T0" fmla="*/ 77596 w 226"/>
                  <a:gd name="T1" fmla="*/ 149079 h 263"/>
                  <a:gd name="T2" fmla="*/ 65574 w 226"/>
                  <a:gd name="T3" fmla="*/ 147078 h 263"/>
                  <a:gd name="T4" fmla="*/ 49180 w 226"/>
                  <a:gd name="T5" fmla="*/ 155083 h 263"/>
                  <a:gd name="T6" fmla="*/ 19672 w 226"/>
                  <a:gd name="T7" fmla="*/ 168089 h 263"/>
                  <a:gd name="T8" fmla="*/ 5464 w 226"/>
                  <a:gd name="T9" fmla="*/ 171091 h 263"/>
                  <a:gd name="T10" fmla="*/ 0 w 226"/>
                  <a:gd name="T11" fmla="*/ 184098 h 263"/>
                  <a:gd name="T12" fmla="*/ 0 w 226"/>
                  <a:gd name="T13" fmla="*/ 201107 h 263"/>
                  <a:gd name="T14" fmla="*/ 0 w 226"/>
                  <a:gd name="T15" fmla="*/ 221118 h 263"/>
                  <a:gd name="T16" fmla="*/ 5464 w 226"/>
                  <a:gd name="T17" fmla="*/ 240128 h 263"/>
                  <a:gd name="T18" fmla="*/ 3279 w 226"/>
                  <a:gd name="T19" fmla="*/ 253135 h 263"/>
                  <a:gd name="T20" fmla="*/ 5464 w 226"/>
                  <a:gd name="T21" fmla="*/ 262139 h 263"/>
                  <a:gd name="T22" fmla="*/ 19672 w 226"/>
                  <a:gd name="T23" fmla="*/ 262139 h 263"/>
                  <a:gd name="T24" fmla="*/ 53552 w 226"/>
                  <a:gd name="T25" fmla="*/ 254135 h 263"/>
                  <a:gd name="T26" fmla="*/ 71038 w 226"/>
                  <a:gd name="T27" fmla="*/ 253135 h 263"/>
                  <a:gd name="T28" fmla="*/ 83060 w 226"/>
                  <a:gd name="T29" fmla="*/ 248132 h 263"/>
                  <a:gd name="T30" fmla="*/ 84153 w 226"/>
                  <a:gd name="T31" fmla="*/ 238127 h 263"/>
                  <a:gd name="T32" fmla="*/ 86339 w 226"/>
                  <a:gd name="T33" fmla="*/ 227121 h 263"/>
                  <a:gd name="T34" fmla="*/ 96175 w 226"/>
                  <a:gd name="T35" fmla="*/ 223119 h 263"/>
                  <a:gd name="T36" fmla="*/ 106011 w 226"/>
                  <a:gd name="T37" fmla="*/ 217116 h 263"/>
                  <a:gd name="T38" fmla="*/ 114754 w 226"/>
                  <a:gd name="T39" fmla="*/ 199106 h 263"/>
                  <a:gd name="T40" fmla="*/ 123498 w 226"/>
                  <a:gd name="T41" fmla="*/ 182097 h 263"/>
                  <a:gd name="T42" fmla="*/ 155192 w 226"/>
                  <a:gd name="T43" fmla="*/ 168089 h 263"/>
                  <a:gd name="T44" fmla="*/ 171585 w 226"/>
                  <a:gd name="T45" fmla="*/ 171091 h 263"/>
                  <a:gd name="T46" fmla="*/ 192350 w 226"/>
                  <a:gd name="T47" fmla="*/ 179095 h 263"/>
                  <a:gd name="T48" fmla="*/ 200000 w 226"/>
                  <a:gd name="T49" fmla="*/ 188100 h 263"/>
                  <a:gd name="T50" fmla="*/ 208744 w 226"/>
                  <a:gd name="T51" fmla="*/ 198105 h 263"/>
                  <a:gd name="T52" fmla="*/ 220765 w 226"/>
                  <a:gd name="T53" fmla="*/ 198105 h 263"/>
                  <a:gd name="T54" fmla="*/ 227323 w 226"/>
                  <a:gd name="T55" fmla="*/ 185098 h 263"/>
                  <a:gd name="T56" fmla="*/ 229509 w 226"/>
                  <a:gd name="T57" fmla="*/ 168089 h 263"/>
                  <a:gd name="T58" fmla="*/ 232787 w 226"/>
                  <a:gd name="T59" fmla="*/ 149079 h 263"/>
                  <a:gd name="T60" fmla="*/ 237159 w 226"/>
                  <a:gd name="T61" fmla="*/ 126067 h 263"/>
                  <a:gd name="T62" fmla="*/ 245902 w 226"/>
                  <a:gd name="T63" fmla="*/ 107057 h 263"/>
                  <a:gd name="T64" fmla="*/ 245902 w 226"/>
                  <a:gd name="T65" fmla="*/ 88047 h 263"/>
                  <a:gd name="T66" fmla="*/ 240438 w 226"/>
                  <a:gd name="T67" fmla="*/ 61032 h 263"/>
                  <a:gd name="T68" fmla="*/ 232787 w 226"/>
                  <a:gd name="T69" fmla="*/ 38020 h 263"/>
                  <a:gd name="T70" fmla="*/ 232787 w 226"/>
                  <a:gd name="T71" fmla="*/ 24013 h 263"/>
                  <a:gd name="T72" fmla="*/ 220765 w 226"/>
                  <a:gd name="T73" fmla="*/ 8004 h 263"/>
                  <a:gd name="T74" fmla="*/ 217487 w 226"/>
                  <a:gd name="T75" fmla="*/ 0 h 263"/>
                  <a:gd name="T76" fmla="*/ 189071 w 226"/>
                  <a:gd name="T77" fmla="*/ 11006 h 263"/>
                  <a:gd name="T78" fmla="*/ 177050 w 226"/>
                  <a:gd name="T79" fmla="*/ 31017 h 263"/>
                  <a:gd name="T80" fmla="*/ 151913 w 226"/>
                  <a:gd name="T81" fmla="*/ 50027 h 263"/>
                  <a:gd name="T82" fmla="*/ 145355 w 226"/>
                  <a:gd name="T83" fmla="*/ 50027 h 263"/>
                  <a:gd name="T84" fmla="*/ 139891 w 226"/>
                  <a:gd name="T85" fmla="*/ 50027 h 263"/>
                  <a:gd name="T86" fmla="*/ 114754 w 226"/>
                  <a:gd name="T87" fmla="*/ 64034 h 263"/>
                  <a:gd name="T88" fmla="*/ 109290 w 226"/>
                  <a:gd name="T89" fmla="*/ 72038 h 263"/>
                  <a:gd name="T90" fmla="*/ 106011 w 226"/>
                  <a:gd name="T91" fmla="*/ 80043 h 263"/>
                  <a:gd name="T92" fmla="*/ 100547 w 226"/>
                  <a:gd name="T93" fmla="*/ 91048 h 263"/>
                  <a:gd name="T94" fmla="*/ 99454 w 226"/>
                  <a:gd name="T95" fmla="*/ 104055 h 263"/>
                  <a:gd name="T96" fmla="*/ 102732 w 226"/>
                  <a:gd name="T97" fmla="*/ 115061 h 263"/>
                  <a:gd name="T98" fmla="*/ 104918 w 226"/>
                  <a:gd name="T99" fmla="*/ 124066 h 263"/>
                  <a:gd name="T100" fmla="*/ 102732 w 226"/>
                  <a:gd name="T101" fmla="*/ 133071 h 263"/>
                  <a:gd name="T102" fmla="*/ 89618 w 226"/>
                  <a:gd name="T103" fmla="*/ 149079 h 263"/>
                  <a:gd name="T104" fmla="*/ 77596 w 226"/>
                  <a:gd name="T105" fmla="*/ 152081 h 263"/>
                  <a:gd name="T106" fmla="*/ 77596 w 226"/>
                  <a:gd name="T107" fmla="*/ 149079 h 2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6"/>
                  <a:gd name="T163" fmla="*/ 0 h 263"/>
                  <a:gd name="T164" fmla="*/ 226 w 226"/>
                  <a:gd name="T165" fmla="*/ 263 h 2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6" h="263">
                    <a:moveTo>
                      <a:pt x="71" y="149"/>
                    </a:moveTo>
                    <a:lnTo>
                      <a:pt x="60" y="147"/>
                    </a:lnTo>
                    <a:lnTo>
                      <a:pt x="45" y="155"/>
                    </a:lnTo>
                    <a:lnTo>
                      <a:pt x="18" y="168"/>
                    </a:lnTo>
                    <a:lnTo>
                      <a:pt x="5" y="171"/>
                    </a:lnTo>
                    <a:lnTo>
                      <a:pt x="0" y="184"/>
                    </a:lnTo>
                    <a:lnTo>
                      <a:pt x="0" y="201"/>
                    </a:lnTo>
                    <a:lnTo>
                      <a:pt x="0" y="221"/>
                    </a:lnTo>
                    <a:lnTo>
                      <a:pt x="5" y="240"/>
                    </a:lnTo>
                    <a:lnTo>
                      <a:pt x="3" y="253"/>
                    </a:lnTo>
                    <a:lnTo>
                      <a:pt x="5" y="262"/>
                    </a:lnTo>
                    <a:lnTo>
                      <a:pt x="18" y="262"/>
                    </a:lnTo>
                    <a:lnTo>
                      <a:pt x="49" y="254"/>
                    </a:lnTo>
                    <a:lnTo>
                      <a:pt x="65" y="253"/>
                    </a:lnTo>
                    <a:lnTo>
                      <a:pt x="76" y="248"/>
                    </a:lnTo>
                    <a:lnTo>
                      <a:pt x="77" y="238"/>
                    </a:lnTo>
                    <a:lnTo>
                      <a:pt x="79" y="227"/>
                    </a:lnTo>
                    <a:lnTo>
                      <a:pt x="88" y="223"/>
                    </a:lnTo>
                    <a:lnTo>
                      <a:pt x="97" y="217"/>
                    </a:lnTo>
                    <a:lnTo>
                      <a:pt x="105" y="199"/>
                    </a:lnTo>
                    <a:lnTo>
                      <a:pt x="113" y="182"/>
                    </a:lnTo>
                    <a:lnTo>
                      <a:pt x="142" y="168"/>
                    </a:lnTo>
                    <a:lnTo>
                      <a:pt x="157" y="171"/>
                    </a:lnTo>
                    <a:lnTo>
                      <a:pt x="176" y="179"/>
                    </a:lnTo>
                    <a:lnTo>
                      <a:pt x="183" y="188"/>
                    </a:lnTo>
                    <a:lnTo>
                      <a:pt x="191" y="198"/>
                    </a:lnTo>
                    <a:lnTo>
                      <a:pt x="202" y="198"/>
                    </a:lnTo>
                    <a:lnTo>
                      <a:pt x="208" y="185"/>
                    </a:lnTo>
                    <a:lnTo>
                      <a:pt x="210" y="168"/>
                    </a:lnTo>
                    <a:lnTo>
                      <a:pt x="213" y="149"/>
                    </a:lnTo>
                    <a:lnTo>
                      <a:pt x="217" y="126"/>
                    </a:lnTo>
                    <a:lnTo>
                      <a:pt x="225" y="107"/>
                    </a:lnTo>
                    <a:lnTo>
                      <a:pt x="225" y="88"/>
                    </a:lnTo>
                    <a:lnTo>
                      <a:pt x="220" y="61"/>
                    </a:lnTo>
                    <a:lnTo>
                      <a:pt x="213" y="38"/>
                    </a:lnTo>
                    <a:lnTo>
                      <a:pt x="213" y="24"/>
                    </a:lnTo>
                    <a:lnTo>
                      <a:pt x="202" y="8"/>
                    </a:lnTo>
                    <a:lnTo>
                      <a:pt x="199" y="0"/>
                    </a:lnTo>
                    <a:lnTo>
                      <a:pt x="173" y="11"/>
                    </a:lnTo>
                    <a:lnTo>
                      <a:pt x="162" y="31"/>
                    </a:lnTo>
                    <a:lnTo>
                      <a:pt x="139" y="50"/>
                    </a:lnTo>
                    <a:lnTo>
                      <a:pt x="133" y="50"/>
                    </a:lnTo>
                    <a:lnTo>
                      <a:pt x="128" y="50"/>
                    </a:lnTo>
                    <a:lnTo>
                      <a:pt x="105" y="64"/>
                    </a:lnTo>
                    <a:lnTo>
                      <a:pt x="100" y="72"/>
                    </a:lnTo>
                    <a:lnTo>
                      <a:pt x="97" y="80"/>
                    </a:lnTo>
                    <a:lnTo>
                      <a:pt x="92" y="91"/>
                    </a:lnTo>
                    <a:lnTo>
                      <a:pt x="91" y="104"/>
                    </a:lnTo>
                    <a:lnTo>
                      <a:pt x="94" y="115"/>
                    </a:lnTo>
                    <a:lnTo>
                      <a:pt x="96" y="124"/>
                    </a:lnTo>
                    <a:lnTo>
                      <a:pt x="94" y="133"/>
                    </a:lnTo>
                    <a:lnTo>
                      <a:pt x="82" y="149"/>
                    </a:lnTo>
                    <a:lnTo>
                      <a:pt x="71" y="152"/>
                    </a:lnTo>
                    <a:lnTo>
                      <a:pt x="71" y="149"/>
                    </a:lnTo>
                  </a:path>
                </a:pathLst>
              </a:custGeom>
              <a:solidFill>
                <a:schemeClr val="bg1"/>
              </a:solidFill>
              <a:ln w="6350" cap="rnd" cmpd="sng">
                <a:solidFill>
                  <a:srgbClr val="003366"/>
                </a:solidFill>
                <a:round/>
                <a:headEnd/>
                <a:tailEnd/>
              </a:ln>
            </p:spPr>
            <p:txBody>
              <a:bodyPr/>
              <a:lstStyle/>
              <a:p>
                <a:endParaRPr lang="en-IN"/>
              </a:p>
            </p:txBody>
          </p:sp>
          <p:sp>
            <p:nvSpPr>
              <p:cNvPr id="25" name="Freeform 146">
                <a:extLst>
                  <a:ext uri="{FF2B5EF4-FFF2-40B4-BE49-F238E27FC236}">
                    <a16:creationId xmlns:a16="http://schemas.microsoft.com/office/drawing/2014/main" xmlns="" id="{2D44394B-0421-4DC7-8738-8EAA56F93955}"/>
                  </a:ext>
                </a:extLst>
              </p:cNvPr>
              <p:cNvSpPr>
                <a:spLocks/>
              </p:cNvSpPr>
              <p:nvPr/>
            </p:nvSpPr>
            <p:spPr bwMode="auto">
              <a:xfrm>
                <a:off x="5946697" y="1608510"/>
                <a:ext cx="445718" cy="166726"/>
              </a:xfrm>
              <a:custGeom>
                <a:avLst/>
                <a:gdLst>
                  <a:gd name="T0" fmla="*/ 9905 w 405"/>
                  <a:gd name="T1" fmla="*/ 31757 h 168"/>
                  <a:gd name="T2" fmla="*/ 64932 w 405"/>
                  <a:gd name="T3" fmla="*/ 23818 h 168"/>
                  <a:gd name="T4" fmla="*/ 95747 w 405"/>
                  <a:gd name="T5" fmla="*/ 12901 h 168"/>
                  <a:gd name="T6" fmla="*/ 150774 w 405"/>
                  <a:gd name="T7" fmla="*/ 5955 h 168"/>
                  <a:gd name="T8" fmla="*/ 223409 w 405"/>
                  <a:gd name="T9" fmla="*/ 5955 h 168"/>
                  <a:gd name="T10" fmla="*/ 283939 w 405"/>
                  <a:gd name="T11" fmla="*/ 5955 h 168"/>
                  <a:gd name="T12" fmla="*/ 287240 w 405"/>
                  <a:gd name="T13" fmla="*/ 29773 h 168"/>
                  <a:gd name="T14" fmla="*/ 318056 w 405"/>
                  <a:gd name="T15" fmla="*/ 29773 h 168"/>
                  <a:gd name="T16" fmla="*/ 333463 w 405"/>
                  <a:gd name="T17" fmla="*/ 22826 h 168"/>
                  <a:gd name="T18" fmla="*/ 360977 w 405"/>
                  <a:gd name="T19" fmla="*/ 2977 h 168"/>
                  <a:gd name="T20" fmla="*/ 411601 w 405"/>
                  <a:gd name="T21" fmla="*/ 9924 h 168"/>
                  <a:gd name="T22" fmla="*/ 417104 w 405"/>
                  <a:gd name="T23" fmla="*/ 54583 h 168"/>
                  <a:gd name="T24" fmla="*/ 414903 w 405"/>
                  <a:gd name="T25" fmla="*/ 68477 h 168"/>
                  <a:gd name="T26" fmla="*/ 433612 w 405"/>
                  <a:gd name="T27" fmla="*/ 100234 h 168"/>
                  <a:gd name="T28" fmla="*/ 430310 w 405"/>
                  <a:gd name="T29" fmla="*/ 114128 h 168"/>
                  <a:gd name="T30" fmla="*/ 402797 w 405"/>
                  <a:gd name="T31" fmla="*/ 141916 h 168"/>
                  <a:gd name="T32" fmla="*/ 406099 w 405"/>
                  <a:gd name="T33" fmla="*/ 155809 h 168"/>
                  <a:gd name="T34" fmla="*/ 387389 w 405"/>
                  <a:gd name="T35" fmla="*/ 165734 h 168"/>
                  <a:gd name="T36" fmla="*/ 371982 w 405"/>
                  <a:gd name="T37" fmla="*/ 165734 h 168"/>
                  <a:gd name="T38" fmla="*/ 352172 w 405"/>
                  <a:gd name="T39" fmla="*/ 148863 h 168"/>
                  <a:gd name="T40" fmla="*/ 312553 w 405"/>
                  <a:gd name="T41" fmla="*/ 142908 h 168"/>
                  <a:gd name="T42" fmla="*/ 261928 w 405"/>
                  <a:gd name="T43" fmla="*/ 143900 h 168"/>
                  <a:gd name="T44" fmla="*/ 211303 w 405"/>
                  <a:gd name="T45" fmla="*/ 148863 h 168"/>
                  <a:gd name="T46" fmla="*/ 176086 w 405"/>
                  <a:gd name="T47" fmla="*/ 143900 h 168"/>
                  <a:gd name="T48" fmla="*/ 133165 w 405"/>
                  <a:gd name="T49" fmla="*/ 143900 h 168"/>
                  <a:gd name="T50" fmla="*/ 95747 w 405"/>
                  <a:gd name="T51" fmla="*/ 155809 h 168"/>
                  <a:gd name="T52" fmla="*/ 64932 w 405"/>
                  <a:gd name="T53" fmla="*/ 133976 h 168"/>
                  <a:gd name="T54" fmla="*/ 52826 w 405"/>
                  <a:gd name="T55" fmla="*/ 133976 h 168"/>
                  <a:gd name="T56" fmla="*/ 27513 w 405"/>
                  <a:gd name="T57" fmla="*/ 133976 h 168"/>
                  <a:gd name="T58" fmla="*/ 22011 w 405"/>
                  <a:gd name="T59" fmla="*/ 103211 h 168"/>
                  <a:gd name="T60" fmla="*/ 18709 w 405"/>
                  <a:gd name="T61" fmla="*/ 61530 h 168"/>
                  <a:gd name="T62" fmla="*/ 22011 w 405"/>
                  <a:gd name="T63" fmla="*/ 41682 h 168"/>
                  <a:gd name="T64" fmla="*/ 0 w 405"/>
                  <a:gd name="T65" fmla="*/ 29773 h 1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05" h="168">
                    <a:moveTo>
                      <a:pt x="0" y="30"/>
                    </a:moveTo>
                    <a:lnTo>
                      <a:pt x="9" y="32"/>
                    </a:lnTo>
                    <a:lnTo>
                      <a:pt x="30" y="35"/>
                    </a:lnTo>
                    <a:lnTo>
                      <a:pt x="59" y="24"/>
                    </a:lnTo>
                    <a:lnTo>
                      <a:pt x="72" y="19"/>
                    </a:lnTo>
                    <a:lnTo>
                      <a:pt x="87" y="13"/>
                    </a:lnTo>
                    <a:lnTo>
                      <a:pt x="115" y="6"/>
                    </a:lnTo>
                    <a:lnTo>
                      <a:pt x="137" y="6"/>
                    </a:lnTo>
                    <a:lnTo>
                      <a:pt x="160" y="6"/>
                    </a:lnTo>
                    <a:lnTo>
                      <a:pt x="203" y="6"/>
                    </a:lnTo>
                    <a:lnTo>
                      <a:pt x="247" y="6"/>
                    </a:lnTo>
                    <a:lnTo>
                      <a:pt x="258" y="6"/>
                    </a:lnTo>
                    <a:lnTo>
                      <a:pt x="261" y="17"/>
                    </a:lnTo>
                    <a:lnTo>
                      <a:pt x="261" y="30"/>
                    </a:lnTo>
                    <a:lnTo>
                      <a:pt x="273" y="33"/>
                    </a:lnTo>
                    <a:lnTo>
                      <a:pt x="289" y="30"/>
                    </a:lnTo>
                    <a:lnTo>
                      <a:pt x="300" y="30"/>
                    </a:lnTo>
                    <a:lnTo>
                      <a:pt x="303" y="23"/>
                    </a:lnTo>
                    <a:lnTo>
                      <a:pt x="307" y="13"/>
                    </a:lnTo>
                    <a:lnTo>
                      <a:pt x="328" y="3"/>
                    </a:lnTo>
                    <a:lnTo>
                      <a:pt x="359" y="0"/>
                    </a:lnTo>
                    <a:lnTo>
                      <a:pt x="374" y="10"/>
                    </a:lnTo>
                    <a:lnTo>
                      <a:pt x="387" y="35"/>
                    </a:lnTo>
                    <a:lnTo>
                      <a:pt x="379" y="55"/>
                    </a:lnTo>
                    <a:lnTo>
                      <a:pt x="377" y="62"/>
                    </a:lnTo>
                    <a:lnTo>
                      <a:pt x="377" y="69"/>
                    </a:lnTo>
                    <a:lnTo>
                      <a:pt x="379" y="86"/>
                    </a:lnTo>
                    <a:lnTo>
                      <a:pt x="394" y="101"/>
                    </a:lnTo>
                    <a:lnTo>
                      <a:pt x="404" y="101"/>
                    </a:lnTo>
                    <a:lnTo>
                      <a:pt x="391" y="115"/>
                    </a:lnTo>
                    <a:lnTo>
                      <a:pt x="377" y="125"/>
                    </a:lnTo>
                    <a:lnTo>
                      <a:pt x="366" y="143"/>
                    </a:lnTo>
                    <a:lnTo>
                      <a:pt x="368" y="148"/>
                    </a:lnTo>
                    <a:lnTo>
                      <a:pt x="369" y="157"/>
                    </a:lnTo>
                    <a:lnTo>
                      <a:pt x="366" y="167"/>
                    </a:lnTo>
                    <a:lnTo>
                      <a:pt x="352" y="167"/>
                    </a:lnTo>
                    <a:lnTo>
                      <a:pt x="345" y="167"/>
                    </a:lnTo>
                    <a:lnTo>
                      <a:pt x="338" y="167"/>
                    </a:lnTo>
                    <a:lnTo>
                      <a:pt x="320" y="160"/>
                    </a:lnTo>
                    <a:lnTo>
                      <a:pt x="320" y="150"/>
                    </a:lnTo>
                    <a:lnTo>
                      <a:pt x="307" y="145"/>
                    </a:lnTo>
                    <a:lnTo>
                      <a:pt x="284" y="144"/>
                    </a:lnTo>
                    <a:lnTo>
                      <a:pt x="261" y="145"/>
                    </a:lnTo>
                    <a:lnTo>
                      <a:pt x="238" y="145"/>
                    </a:lnTo>
                    <a:lnTo>
                      <a:pt x="216" y="145"/>
                    </a:lnTo>
                    <a:lnTo>
                      <a:pt x="192" y="150"/>
                    </a:lnTo>
                    <a:lnTo>
                      <a:pt x="176" y="147"/>
                    </a:lnTo>
                    <a:lnTo>
                      <a:pt x="160" y="145"/>
                    </a:lnTo>
                    <a:lnTo>
                      <a:pt x="140" y="143"/>
                    </a:lnTo>
                    <a:lnTo>
                      <a:pt x="121" y="145"/>
                    </a:lnTo>
                    <a:lnTo>
                      <a:pt x="107" y="157"/>
                    </a:lnTo>
                    <a:lnTo>
                      <a:pt x="87" y="157"/>
                    </a:lnTo>
                    <a:lnTo>
                      <a:pt x="72" y="145"/>
                    </a:lnTo>
                    <a:lnTo>
                      <a:pt x="59" y="135"/>
                    </a:lnTo>
                    <a:lnTo>
                      <a:pt x="53" y="135"/>
                    </a:lnTo>
                    <a:lnTo>
                      <a:pt x="48" y="135"/>
                    </a:lnTo>
                    <a:lnTo>
                      <a:pt x="35" y="138"/>
                    </a:lnTo>
                    <a:lnTo>
                      <a:pt x="25" y="135"/>
                    </a:lnTo>
                    <a:lnTo>
                      <a:pt x="20" y="128"/>
                    </a:lnTo>
                    <a:lnTo>
                      <a:pt x="20" y="104"/>
                    </a:lnTo>
                    <a:lnTo>
                      <a:pt x="17" y="91"/>
                    </a:lnTo>
                    <a:lnTo>
                      <a:pt x="17" y="62"/>
                    </a:lnTo>
                    <a:lnTo>
                      <a:pt x="20" y="50"/>
                    </a:lnTo>
                    <a:lnTo>
                      <a:pt x="20" y="42"/>
                    </a:lnTo>
                    <a:lnTo>
                      <a:pt x="7" y="33"/>
                    </a:lnTo>
                    <a:lnTo>
                      <a:pt x="0" y="30"/>
                    </a:lnTo>
                  </a:path>
                </a:pathLst>
              </a:custGeom>
              <a:solidFill>
                <a:srgbClr val="E6B9B8"/>
              </a:solidFill>
              <a:ln w="3175" cap="rnd" cmpd="sng">
                <a:solidFill>
                  <a:schemeClr val="tx1"/>
                </a:solidFill>
                <a:round/>
                <a:headEnd/>
                <a:tailEnd/>
              </a:ln>
            </p:spPr>
            <p:txBody>
              <a:bodyPr/>
              <a:lstStyle/>
              <a:p>
                <a:endParaRPr lang="en-IN"/>
              </a:p>
            </p:txBody>
          </p:sp>
          <p:sp>
            <p:nvSpPr>
              <p:cNvPr id="26" name="Freeform 147">
                <a:extLst>
                  <a:ext uri="{FF2B5EF4-FFF2-40B4-BE49-F238E27FC236}">
                    <a16:creationId xmlns:a16="http://schemas.microsoft.com/office/drawing/2014/main" xmlns="" id="{B7E8E34B-4D61-4620-A99F-45CC6E1D3D11}"/>
                  </a:ext>
                </a:extLst>
              </p:cNvPr>
              <p:cNvSpPr>
                <a:spLocks/>
              </p:cNvSpPr>
              <p:nvPr/>
            </p:nvSpPr>
            <p:spPr bwMode="auto">
              <a:xfrm>
                <a:off x="5948216" y="1608138"/>
                <a:ext cx="463115" cy="190495"/>
              </a:xfrm>
              <a:custGeom>
                <a:avLst/>
                <a:gdLst>
                  <a:gd name="T0" fmla="*/ 10948 w 423"/>
                  <a:gd name="T1" fmla="*/ 34907 h 191"/>
                  <a:gd name="T2" fmla="*/ 67880 w 423"/>
                  <a:gd name="T3" fmla="*/ 27926 h 191"/>
                  <a:gd name="T4" fmla="*/ 98535 w 423"/>
                  <a:gd name="T5" fmla="*/ 3989 h 191"/>
                  <a:gd name="T6" fmla="*/ 155467 w 423"/>
                  <a:gd name="T7" fmla="*/ 5984 h 191"/>
                  <a:gd name="T8" fmla="*/ 231010 w 423"/>
                  <a:gd name="T9" fmla="*/ 5984 h 191"/>
                  <a:gd name="T10" fmla="*/ 293416 w 423"/>
                  <a:gd name="T11" fmla="*/ 5984 h 191"/>
                  <a:gd name="T12" fmla="*/ 297795 w 423"/>
                  <a:gd name="T13" fmla="*/ 33910 h 191"/>
                  <a:gd name="T14" fmla="*/ 327356 w 423"/>
                  <a:gd name="T15" fmla="*/ 33910 h 191"/>
                  <a:gd name="T16" fmla="*/ 343778 w 423"/>
                  <a:gd name="T17" fmla="*/ 26929 h 191"/>
                  <a:gd name="T18" fmla="*/ 371149 w 423"/>
                  <a:gd name="T19" fmla="*/ 2992 h 191"/>
                  <a:gd name="T20" fmla="*/ 424796 w 423"/>
                  <a:gd name="T21" fmla="*/ 11968 h 191"/>
                  <a:gd name="T22" fmla="*/ 431365 w 423"/>
                  <a:gd name="T23" fmla="*/ 61836 h 191"/>
                  <a:gd name="T24" fmla="*/ 431365 w 423"/>
                  <a:gd name="T25" fmla="*/ 71810 h 191"/>
                  <a:gd name="T26" fmla="*/ 458736 w 423"/>
                  <a:gd name="T27" fmla="*/ 109709 h 191"/>
                  <a:gd name="T28" fmla="*/ 457641 w 423"/>
                  <a:gd name="T29" fmla="*/ 130654 h 191"/>
                  <a:gd name="T30" fmla="*/ 417132 w 423"/>
                  <a:gd name="T31" fmla="*/ 161572 h 191"/>
                  <a:gd name="T32" fmla="*/ 419322 w 423"/>
                  <a:gd name="T33" fmla="*/ 177529 h 191"/>
                  <a:gd name="T34" fmla="*/ 399615 w 423"/>
                  <a:gd name="T35" fmla="*/ 189498 h 191"/>
                  <a:gd name="T36" fmla="*/ 383192 w 423"/>
                  <a:gd name="T37" fmla="*/ 189498 h 191"/>
                  <a:gd name="T38" fmla="*/ 363485 w 423"/>
                  <a:gd name="T39" fmla="*/ 170548 h 191"/>
                  <a:gd name="T40" fmla="*/ 322976 w 423"/>
                  <a:gd name="T41" fmla="*/ 162569 h 191"/>
                  <a:gd name="T42" fmla="*/ 270424 w 423"/>
                  <a:gd name="T43" fmla="*/ 164564 h 191"/>
                  <a:gd name="T44" fmla="*/ 217872 w 423"/>
                  <a:gd name="T45" fmla="*/ 170548 h 191"/>
                  <a:gd name="T46" fmla="*/ 182837 w 423"/>
                  <a:gd name="T47" fmla="*/ 164564 h 191"/>
                  <a:gd name="T48" fmla="*/ 136854 w 423"/>
                  <a:gd name="T49" fmla="*/ 164564 h 191"/>
                  <a:gd name="T50" fmla="*/ 98535 w 423"/>
                  <a:gd name="T51" fmla="*/ 177529 h 191"/>
                  <a:gd name="T52" fmla="*/ 67880 w 423"/>
                  <a:gd name="T53" fmla="*/ 154590 h 191"/>
                  <a:gd name="T54" fmla="*/ 54742 w 423"/>
                  <a:gd name="T55" fmla="*/ 154590 h 191"/>
                  <a:gd name="T56" fmla="*/ 27371 w 423"/>
                  <a:gd name="T57" fmla="*/ 154590 h 191"/>
                  <a:gd name="T58" fmla="*/ 22992 w 423"/>
                  <a:gd name="T59" fmla="*/ 117688 h 191"/>
                  <a:gd name="T60" fmla="*/ 19707 w 423"/>
                  <a:gd name="T61" fmla="*/ 70812 h 191"/>
                  <a:gd name="T62" fmla="*/ 22992 w 423"/>
                  <a:gd name="T63" fmla="*/ 46876 h 191"/>
                  <a:gd name="T64" fmla="*/ 0 w 423"/>
                  <a:gd name="T65" fmla="*/ 33910 h 1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3"/>
                  <a:gd name="T100" fmla="*/ 0 h 191"/>
                  <a:gd name="T101" fmla="*/ 423 w 423"/>
                  <a:gd name="T102" fmla="*/ 191 h 1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3" h="191">
                    <a:moveTo>
                      <a:pt x="0" y="34"/>
                    </a:moveTo>
                    <a:lnTo>
                      <a:pt x="10" y="35"/>
                    </a:lnTo>
                    <a:lnTo>
                      <a:pt x="32" y="40"/>
                    </a:lnTo>
                    <a:lnTo>
                      <a:pt x="62" y="28"/>
                    </a:lnTo>
                    <a:lnTo>
                      <a:pt x="68" y="3"/>
                    </a:lnTo>
                    <a:lnTo>
                      <a:pt x="90" y="4"/>
                    </a:lnTo>
                    <a:lnTo>
                      <a:pt x="124" y="0"/>
                    </a:lnTo>
                    <a:lnTo>
                      <a:pt x="142" y="6"/>
                    </a:lnTo>
                    <a:lnTo>
                      <a:pt x="167" y="6"/>
                    </a:lnTo>
                    <a:lnTo>
                      <a:pt x="211" y="6"/>
                    </a:lnTo>
                    <a:lnTo>
                      <a:pt x="257" y="6"/>
                    </a:lnTo>
                    <a:lnTo>
                      <a:pt x="268" y="6"/>
                    </a:lnTo>
                    <a:lnTo>
                      <a:pt x="272" y="19"/>
                    </a:lnTo>
                    <a:lnTo>
                      <a:pt x="272" y="34"/>
                    </a:lnTo>
                    <a:lnTo>
                      <a:pt x="283" y="38"/>
                    </a:lnTo>
                    <a:lnTo>
                      <a:pt x="299" y="34"/>
                    </a:lnTo>
                    <a:lnTo>
                      <a:pt x="312" y="34"/>
                    </a:lnTo>
                    <a:lnTo>
                      <a:pt x="314" y="27"/>
                    </a:lnTo>
                    <a:lnTo>
                      <a:pt x="319" y="15"/>
                    </a:lnTo>
                    <a:lnTo>
                      <a:pt x="339" y="3"/>
                    </a:lnTo>
                    <a:lnTo>
                      <a:pt x="372" y="0"/>
                    </a:lnTo>
                    <a:lnTo>
                      <a:pt x="388" y="12"/>
                    </a:lnTo>
                    <a:lnTo>
                      <a:pt x="401" y="40"/>
                    </a:lnTo>
                    <a:lnTo>
                      <a:pt x="394" y="62"/>
                    </a:lnTo>
                    <a:lnTo>
                      <a:pt x="390" y="71"/>
                    </a:lnTo>
                    <a:lnTo>
                      <a:pt x="394" y="72"/>
                    </a:lnTo>
                    <a:lnTo>
                      <a:pt x="422" y="90"/>
                    </a:lnTo>
                    <a:lnTo>
                      <a:pt x="419" y="110"/>
                    </a:lnTo>
                    <a:lnTo>
                      <a:pt x="419" y="115"/>
                    </a:lnTo>
                    <a:lnTo>
                      <a:pt x="418" y="131"/>
                    </a:lnTo>
                    <a:lnTo>
                      <a:pt x="390" y="143"/>
                    </a:lnTo>
                    <a:lnTo>
                      <a:pt x="381" y="162"/>
                    </a:lnTo>
                    <a:lnTo>
                      <a:pt x="382" y="169"/>
                    </a:lnTo>
                    <a:lnTo>
                      <a:pt x="383" y="178"/>
                    </a:lnTo>
                    <a:lnTo>
                      <a:pt x="381" y="190"/>
                    </a:lnTo>
                    <a:lnTo>
                      <a:pt x="365" y="190"/>
                    </a:lnTo>
                    <a:lnTo>
                      <a:pt x="357" y="190"/>
                    </a:lnTo>
                    <a:lnTo>
                      <a:pt x="350" y="190"/>
                    </a:lnTo>
                    <a:lnTo>
                      <a:pt x="332" y="181"/>
                    </a:lnTo>
                    <a:lnTo>
                      <a:pt x="332" y="171"/>
                    </a:lnTo>
                    <a:lnTo>
                      <a:pt x="319" y="165"/>
                    </a:lnTo>
                    <a:lnTo>
                      <a:pt x="295" y="163"/>
                    </a:lnTo>
                    <a:lnTo>
                      <a:pt x="272" y="165"/>
                    </a:lnTo>
                    <a:lnTo>
                      <a:pt x="247" y="165"/>
                    </a:lnTo>
                    <a:lnTo>
                      <a:pt x="225" y="165"/>
                    </a:lnTo>
                    <a:lnTo>
                      <a:pt x="199" y="171"/>
                    </a:lnTo>
                    <a:lnTo>
                      <a:pt x="182" y="166"/>
                    </a:lnTo>
                    <a:lnTo>
                      <a:pt x="167" y="165"/>
                    </a:lnTo>
                    <a:lnTo>
                      <a:pt x="145" y="162"/>
                    </a:lnTo>
                    <a:lnTo>
                      <a:pt x="125" y="165"/>
                    </a:lnTo>
                    <a:lnTo>
                      <a:pt x="110" y="178"/>
                    </a:lnTo>
                    <a:lnTo>
                      <a:pt x="90" y="178"/>
                    </a:lnTo>
                    <a:lnTo>
                      <a:pt x="74" y="165"/>
                    </a:lnTo>
                    <a:lnTo>
                      <a:pt x="62" y="155"/>
                    </a:lnTo>
                    <a:lnTo>
                      <a:pt x="55" y="155"/>
                    </a:lnTo>
                    <a:lnTo>
                      <a:pt x="50" y="155"/>
                    </a:lnTo>
                    <a:lnTo>
                      <a:pt x="36" y="158"/>
                    </a:lnTo>
                    <a:lnTo>
                      <a:pt x="25" y="155"/>
                    </a:lnTo>
                    <a:lnTo>
                      <a:pt x="21" y="146"/>
                    </a:lnTo>
                    <a:lnTo>
                      <a:pt x="21" y="118"/>
                    </a:lnTo>
                    <a:lnTo>
                      <a:pt x="18" y="103"/>
                    </a:lnTo>
                    <a:lnTo>
                      <a:pt x="18" y="71"/>
                    </a:lnTo>
                    <a:lnTo>
                      <a:pt x="21" y="57"/>
                    </a:lnTo>
                    <a:lnTo>
                      <a:pt x="21" y="47"/>
                    </a:lnTo>
                    <a:lnTo>
                      <a:pt x="7" y="38"/>
                    </a:lnTo>
                    <a:lnTo>
                      <a:pt x="0" y="34"/>
                    </a:lnTo>
                  </a:path>
                </a:pathLst>
              </a:custGeom>
              <a:solidFill>
                <a:schemeClr val="bg1"/>
              </a:solidFill>
              <a:ln w="6350" cap="rnd" cmpd="sng">
                <a:solidFill>
                  <a:srgbClr val="003366"/>
                </a:solidFill>
                <a:round/>
                <a:headEnd/>
                <a:tailEnd/>
              </a:ln>
            </p:spPr>
            <p:txBody>
              <a:bodyPr/>
              <a:lstStyle/>
              <a:p>
                <a:endParaRPr lang="en-IN"/>
              </a:p>
            </p:txBody>
          </p:sp>
          <p:sp>
            <p:nvSpPr>
              <p:cNvPr id="27" name="Freeform 148">
                <a:extLst>
                  <a:ext uri="{FF2B5EF4-FFF2-40B4-BE49-F238E27FC236}">
                    <a16:creationId xmlns:a16="http://schemas.microsoft.com/office/drawing/2014/main" xmlns="" id="{9DCE14EF-349F-4412-8F07-DD3D3DD553C3}"/>
                  </a:ext>
                </a:extLst>
              </p:cNvPr>
              <p:cNvSpPr>
                <a:spLocks/>
              </p:cNvSpPr>
              <p:nvPr/>
            </p:nvSpPr>
            <p:spPr bwMode="auto">
              <a:xfrm>
                <a:off x="4655991" y="2171700"/>
                <a:ext cx="1035103" cy="773279"/>
              </a:xfrm>
              <a:custGeom>
                <a:avLst/>
                <a:gdLst>
                  <a:gd name="T0" fmla="*/ 30735 w 943"/>
                  <a:gd name="T1" fmla="*/ 717259 h 773"/>
                  <a:gd name="T2" fmla="*/ 92204 w 943"/>
                  <a:gd name="T3" fmla="*/ 662239 h 773"/>
                  <a:gd name="T4" fmla="*/ 142697 w 943"/>
                  <a:gd name="T5" fmla="*/ 606219 h 773"/>
                  <a:gd name="T6" fmla="*/ 172334 w 943"/>
                  <a:gd name="T7" fmla="*/ 564204 h 773"/>
                  <a:gd name="T8" fmla="*/ 147088 w 943"/>
                  <a:gd name="T9" fmla="*/ 506183 h 773"/>
                  <a:gd name="T10" fmla="*/ 116353 w 943"/>
                  <a:gd name="T11" fmla="*/ 427154 h 773"/>
                  <a:gd name="T12" fmla="*/ 99888 w 943"/>
                  <a:gd name="T13" fmla="*/ 398144 h 773"/>
                  <a:gd name="T14" fmla="*/ 175627 w 943"/>
                  <a:gd name="T15" fmla="*/ 404146 h 773"/>
                  <a:gd name="T16" fmla="*/ 220632 w 943"/>
                  <a:gd name="T17" fmla="*/ 430155 h 773"/>
                  <a:gd name="T18" fmla="*/ 223925 w 943"/>
                  <a:gd name="T19" fmla="*/ 431156 h 773"/>
                  <a:gd name="T20" fmla="*/ 199776 w 943"/>
                  <a:gd name="T21" fmla="*/ 416150 h 773"/>
                  <a:gd name="T22" fmla="*/ 188799 w 943"/>
                  <a:gd name="T23" fmla="*/ 394142 h 773"/>
                  <a:gd name="T24" fmla="*/ 166846 w 943"/>
                  <a:gd name="T25" fmla="*/ 309112 h 773"/>
                  <a:gd name="T26" fmla="*/ 192092 w 943"/>
                  <a:gd name="T27" fmla="*/ 276100 h 773"/>
                  <a:gd name="T28" fmla="*/ 252464 w 943"/>
                  <a:gd name="T29" fmla="*/ 240087 h 773"/>
                  <a:gd name="T30" fmla="*/ 294176 w 943"/>
                  <a:gd name="T31" fmla="*/ 247089 h 773"/>
                  <a:gd name="T32" fmla="*/ 328203 w 943"/>
                  <a:gd name="T33" fmla="*/ 212077 h 773"/>
                  <a:gd name="T34" fmla="*/ 375403 w 943"/>
                  <a:gd name="T35" fmla="*/ 123044 h 773"/>
                  <a:gd name="T36" fmla="*/ 422603 w 943"/>
                  <a:gd name="T37" fmla="*/ 66024 h 773"/>
                  <a:gd name="T38" fmla="*/ 499440 w 943"/>
                  <a:gd name="T39" fmla="*/ 45016 h 773"/>
                  <a:gd name="T40" fmla="*/ 605914 w 943"/>
                  <a:gd name="T41" fmla="*/ 30011 h 773"/>
                  <a:gd name="T42" fmla="*/ 637746 w 943"/>
                  <a:gd name="T43" fmla="*/ 89032 h 773"/>
                  <a:gd name="T44" fmla="*/ 691532 w 943"/>
                  <a:gd name="T45" fmla="*/ 91033 h 773"/>
                  <a:gd name="T46" fmla="*/ 747513 w 943"/>
                  <a:gd name="T47" fmla="*/ 97035 h 773"/>
                  <a:gd name="T48" fmla="*/ 790323 w 943"/>
                  <a:gd name="T49" fmla="*/ 71026 h 773"/>
                  <a:gd name="T50" fmla="*/ 795811 w 943"/>
                  <a:gd name="T51" fmla="*/ 23008 h 773"/>
                  <a:gd name="T52" fmla="*/ 864964 w 943"/>
                  <a:gd name="T53" fmla="*/ 38014 h 773"/>
                  <a:gd name="T54" fmla="*/ 897894 w 943"/>
                  <a:gd name="T55" fmla="*/ 84030 h 773"/>
                  <a:gd name="T56" fmla="*/ 937410 w 943"/>
                  <a:gd name="T57" fmla="*/ 68025 h 773"/>
                  <a:gd name="T58" fmla="*/ 974731 w 943"/>
                  <a:gd name="T59" fmla="*/ 108039 h 773"/>
                  <a:gd name="T60" fmla="*/ 1014247 w 943"/>
                  <a:gd name="T61" fmla="*/ 128046 h 773"/>
                  <a:gd name="T62" fmla="*/ 1018638 w 943"/>
                  <a:gd name="T63" fmla="*/ 179065 h 773"/>
                  <a:gd name="T64" fmla="*/ 969243 w 943"/>
                  <a:gd name="T65" fmla="*/ 172062 h 773"/>
                  <a:gd name="T66" fmla="*/ 939606 w 943"/>
                  <a:gd name="T67" fmla="*/ 221080 h 773"/>
                  <a:gd name="T68" fmla="*/ 937410 w 943"/>
                  <a:gd name="T69" fmla="*/ 274099 h 773"/>
                  <a:gd name="T70" fmla="*/ 964852 w 943"/>
                  <a:gd name="T71" fmla="*/ 306110 h 773"/>
                  <a:gd name="T72" fmla="*/ 923141 w 943"/>
                  <a:gd name="T73" fmla="*/ 367132 h 773"/>
                  <a:gd name="T74" fmla="*/ 866062 w 943"/>
                  <a:gd name="T75" fmla="*/ 439158 h 773"/>
                  <a:gd name="T76" fmla="*/ 773857 w 943"/>
                  <a:gd name="T77" fmla="*/ 465168 h 773"/>
                  <a:gd name="T78" fmla="*/ 722267 w 943"/>
                  <a:gd name="T79" fmla="*/ 444160 h 773"/>
                  <a:gd name="T80" fmla="*/ 690435 w 943"/>
                  <a:gd name="T81" fmla="*/ 469169 h 773"/>
                  <a:gd name="T82" fmla="*/ 667383 w 943"/>
                  <a:gd name="T83" fmla="*/ 495179 h 773"/>
                  <a:gd name="T84" fmla="*/ 622379 w 943"/>
                  <a:gd name="T85" fmla="*/ 551199 h 773"/>
                  <a:gd name="T86" fmla="*/ 571886 w 943"/>
                  <a:gd name="T87" fmla="*/ 569205 h 773"/>
                  <a:gd name="T88" fmla="*/ 535663 w 943"/>
                  <a:gd name="T89" fmla="*/ 576208 h 773"/>
                  <a:gd name="T90" fmla="*/ 511514 w 943"/>
                  <a:gd name="T91" fmla="*/ 618223 h 773"/>
                  <a:gd name="T92" fmla="*/ 457728 w 943"/>
                  <a:gd name="T93" fmla="*/ 599216 h 773"/>
                  <a:gd name="T94" fmla="*/ 420408 w 943"/>
                  <a:gd name="T95" fmla="*/ 547197 h 773"/>
                  <a:gd name="T96" fmla="*/ 391868 w 943"/>
                  <a:gd name="T97" fmla="*/ 586212 h 773"/>
                  <a:gd name="T98" fmla="*/ 364427 w 943"/>
                  <a:gd name="T99" fmla="*/ 609220 h 773"/>
                  <a:gd name="T100" fmla="*/ 342473 w 943"/>
                  <a:gd name="T101" fmla="*/ 635229 h 773"/>
                  <a:gd name="T102" fmla="*/ 320520 w 943"/>
                  <a:gd name="T103" fmla="*/ 677244 h 773"/>
                  <a:gd name="T104" fmla="*/ 262343 w 943"/>
                  <a:gd name="T105" fmla="*/ 681246 h 773"/>
                  <a:gd name="T106" fmla="*/ 235999 w 943"/>
                  <a:gd name="T107" fmla="*/ 701253 h 773"/>
                  <a:gd name="T108" fmla="*/ 222827 w 943"/>
                  <a:gd name="T109" fmla="*/ 687248 h 773"/>
                  <a:gd name="T110" fmla="*/ 196483 w 943"/>
                  <a:gd name="T111" fmla="*/ 723261 h 773"/>
                  <a:gd name="T112" fmla="*/ 144892 w 943"/>
                  <a:gd name="T113" fmla="*/ 747270 h 773"/>
                  <a:gd name="T114" fmla="*/ 75739 w 943"/>
                  <a:gd name="T115" fmla="*/ 769278 h 7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43"/>
                  <a:gd name="T175" fmla="*/ 0 h 773"/>
                  <a:gd name="T176" fmla="*/ 943 w 943"/>
                  <a:gd name="T177" fmla="*/ 773 h 7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43" h="773">
                    <a:moveTo>
                      <a:pt x="37" y="766"/>
                    </a:moveTo>
                    <a:lnTo>
                      <a:pt x="0" y="730"/>
                    </a:lnTo>
                    <a:lnTo>
                      <a:pt x="28" y="717"/>
                    </a:lnTo>
                    <a:lnTo>
                      <a:pt x="43" y="697"/>
                    </a:lnTo>
                    <a:lnTo>
                      <a:pt x="66" y="664"/>
                    </a:lnTo>
                    <a:lnTo>
                      <a:pt x="84" y="662"/>
                    </a:lnTo>
                    <a:lnTo>
                      <a:pt x="90" y="641"/>
                    </a:lnTo>
                    <a:lnTo>
                      <a:pt x="114" y="619"/>
                    </a:lnTo>
                    <a:lnTo>
                      <a:pt x="130" y="606"/>
                    </a:lnTo>
                    <a:lnTo>
                      <a:pt x="154" y="597"/>
                    </a:lnTo>
                    <a:lnTo>
                      <a:pt x="163" y="576"/>
                    </a:lnTo>
                    <a:lnTo>
                      <a:pt x="157" y="564"/>
                    </a:lnTo>
                    <a:lnTo>
                      <a:pt x="148" y="551"/>
                    </a:lnTo>
                    <a:lnTo>
                      <a:pt x="139" y="531"/>
                    </a:lnTo>
                    <a:lnTo>
                      <a:pt x="134" y="506"/>
                    </a:lnTo>
                    <a:lnTo>
                      <a:pt x="119" y="463"/>
                    </a:lnTo>
                    <a:lnTo>
                      <a:pt x="113" y="443"/>
                    </a:lnTo>
                    <a:lnTo>
                      <a:pt x="106" y="427"/>
                    </a:lnTo>
                    <a:lnTo>
                      <a:pt x="91" y="417"/>
                    </a:lnTo>
                    <a:lnTo>
                      <a:pt x="81" y="410"/>
                    </a:lnTo>
                    <a:lnTo>
                      <a:pt x="91" y="398"/>
                    </a:lnTo>
                    <a:lnTo>
                      <a:pt x="113" y="394"/>
                    </a:lnTo>
                    <a:lnTo>
                      <a:pt x="130" y="395"/>
                    </a:lnTo>
                    <a:lnTo>
                      <a:pt x="160" y="404"/>
                    </a:lnTo>
                    <a:lnTo>
                      <a:pt x="181" y="414"/>
                    </a:lnTo>
                    <a:lnTo>
                      <a:pt x="185" y="423"/>
                    </a:lnTo>
                    <a:lnTo>
                      <a:pt x="201" y="430"/>
                    </a:lnTo>
                    <a:lnTo>
                      <a:pt x="212" y="433"/>
                    </a:lnTo>
                    <a:lnTo>
                      <a:pt x="212" y="439"/>
                    </a:lnTo>
                    <a:lnTo>
                      <a:pt x="204" y="431"/>
                    </a:lnTo>
                    <a:lnTo>
                      <a:pt x="217" y="418"/>
                    </a:lnTo>
                    <a:lnTo>
                      <a:pt x="211" y="410"/>
                    </a:lnTo>
                    <a:lnTo>
                      <a:pt x="182" y="416"/>
                    </a:lnTo>
                    <a:lnTo>
                      <a:pt x="170" y="418"/>
                    </a:lnTo>
                    <a:lnTo>
                      <a:pt x="170" y="408"/>
                    </a:lnTo>
                    <a:lnTo>
                      <a:pt x="172" y="394"/>
                    </a:lnTo>
                    <a:lnTo>
                      <a:pt x="177" y="354"/>
                    </a:lnTo>
                    <a:lnTo>
                      <a:pt x="157" y="329"/>
                    </a:lnTo>
                    <a:lnTo>
                      <a:pt x="152" y="309"/>
                    </a:lnTo>
                    <a:lnTo>
                      <a:pt x="171" y="307"/>
                    </a:lnTo>
                    <a:lnTo>
                      <a:pt x="160" y="293"/>
                    </a:lnTo>
                    <a:lnTo>
                      <a:pt x="175" y="276"/>
                    </a:lnTo>
                    <a:lnTo>
                      <a:pt x="193" y="268"/>
                    </a:lnTo>
                    <a:lnTo>
                      <a:pt x="201" y="242"/>
                    </a:lnTo>
                    <a:lnTo>
                      <a:pt x="230" y="240"/>
                    </a:lnTo>
                    <a:lnTo>
                      <a:pt x="248" y="241"/>
                    </a:lnTo>
                    <a:lnTo>
                      <a:pt x="268" y="250"/>
                    </a:lnTo>
                    <a:lnTo>
                      <a:pt x="268" y="247"/>
                    </a:lnTo>
                    <a:lnTo>
                      <a:pt x="283" y="241"/>
                    </a:lnTo>
                    <a:lnTo>
                      <a:pt x="291" y="227"/>
                    </a:lnTo>
                    <a:lnTo>
                      <a:pt x="299" y="212"/>
                    </a:lnTo>
                    <a:lnTo>
                      <a:pt x="306" y="180"/>
                    </a:lnTo>
                    <a:lnTo>
                      <a:pt x="319" y="144"/>
                    </a:lnTo>
                    <a:lnTo>
                      <a:pt x="342" y="123"/>
                    </a:lnTo>
                    <a:lnTo>
                      <a:pt x="352" y="95"/>
                    </a:lnTo>
                    <a:lnTo>
                      <a:pt x="364" y="87"/>
                    </a:lnTo>
                    <a:lnTo>
                      <a:pt x="385" y="66"/>
                    </a:lnTo>
                    <a:lnTo>
                      <a:pt x="405" y="10"/>
                    </a:lnTo>
                    <a:lnTo>
                      <a:pt x="430" y="0"/>
                    </a:lnTo>
                    <a:lnTo>
                      <a:pt x="455" y="45"/>
                    </a:lnTo>
                    <a:lnTo>
                      <a:pt x="510" y="46"/>
                    </a:lnTo>
                    <a:lnTo>
                      <a:pt x="523" y="38"/>
                    </a:lnTo>
                    <a:lnTo>
                      <a:pt x="552" y="30"/>
                    </a:lnTo>
                    <a:lnTo>
                      <a:pt x="568" y="45"/>
                    </a:lnTo>
                    <a:lnTo>
                      <a:pt x="581" y="75"/>
                    </a:lnTo>
                    <a:lnTo>
                      <a:pt x="581" y="89"/>
                    </a:lnTo>
                    <a:lnTo>
                      <a:pt x="583" y="100"/>
                    </a:lnTo>
                    <a:lnTo>
                      <a:pt x="603" y="101"/>
                    </a:lnTo>
                    <a:lnTo>
                      <a:pt x="630" y="91"/>
                    </a:lnTo>
                    <a:lnTo>
                      <a:pt x="650" y="87"/>
                    </a:lnTo>
                    <a:lnTo>
                      <a:pt x="669" y="87"/>
                    </a:lnTo>
                    <a:lnTo>
                      <a:pt x="681" y="97"/>
                    </a:lnTo>
                    <a:lnTo>
                      <a:pt x="692" y="84"/>
                    </a:lnTo>
                    <a:lnTo>
                      <a:pt x="706" y="71"/>
                    </a:lnTo>
                    <a:lnTo>
                      <a:pt x="720" y="71"/>
                    </a:lnTo>
                    <a:lnTo>
                      <a:pt x="725" y="62"/>
                    </a:lnTo>
                    <a:lnTo>
                      <a:pt x="723" y="40"/>
                    </a:lnTo>
                    <a:lnTo>
                      <a:pt x="725" y="23"/>
                    </a:lnTo>
                    <a:lnTo>
                      <a:pt x="743" y="13"/>
                    </a:lnTo>
                    <a:lnTo>
                      <a:pt x="768" y="17"/>
                    </a:lnTo>
                    <a:lnTo>
                      <a:pt x="788" y="38"/>
                    </a:lnTo>
                    <a:lnTo>
                      <a:pt x="799" y="58"/>
                    </a:lnTo>
                    <a:lnTo>
                      <a:pt x="804" y="76"/>
                    </a:lnTo>
                    <a:lnTo>
                      <a:pt x="818" y="84"/>
                    </a:lnTo>
                    <a:lnTo>
                      <a:pt x="822" y="74"/>
                    </a:lnTo>
                    <a:lnTo>
                      <a:pt x="830" y="59"/>
                    </a:lnTo>
                    <a:lnTo>
                      <a:pt x="854" y="68"/>
                    </a:lnTo>
                    <a:lnTo>
                      <a:pt x="876" y="78"/>
                    </a:lnTo>
                    <a:lnTo>
                      <a:pt x="890" y="94"/>
                    </a:lnTo>
                    <a:lnTo>
                      <a:pt x="888" y="108"/>
                    </a:lnTo>
                    <a:lnTo>
                      <a:pt x="890" y="120"/>
                    </a:lnTo>
                    <a:lnTo>
                      <a:pt x="903" y="126"/>
                    </a:lnTo>
                    <a:lnTo>
                      <a:pt x="924" y="128"/>
                    </a:lnTo>
                    <a:lnTo>
                      <a:pt x="942" y="157"/>
                    </a:lnTo>
                    <a:lnTo>
                      <a:pt x="942" y="176"/>
                    </a:lnTo>
                    <a:lnTo>
                      <a:pt x="928" y="179"/>
                    </a:lnTo>
                    <a:lnTo>
                      <a:pt x="913" y="175"/>
                    </a:lnTo>
                    <a:lnTo>
                      <a:pt x="899" y="167"/>
                    </a:lnTo>
                    <a:lnTo>
                      <a:pt x="883" y="172"/>
                    </a:lnTo>
                    <a:lnTo>
                      <a:pt x="873" y="182"/>
                    </a:lnTo>
                    <a:lnTo>
                      <a:pt x="870" y="201"/>
                    </a:lnTo>
                    <a:lnTo>
                      <a:pt x="856" y="221"/>
                    </a:lnTo>
                    <a:lnTo>
                      <a:pt x="851" y="245"/>
                    </a:lnTo>
                    <a:lnTo>
                      <a:pt x="848" y="261"/>
                    </a:lnTo>
                    <a:lnTo>
                      <a:pt x="854" y="274"/>
                    </a:lnTo>
                    <a:lnTo>
                      <a:pt x="865" y="283"/>
                    </a:lnTo>
                    <a:lnTo>
                      <a:pt x="873" y="293"/>
                    </a:lnTo>
                    <a:lnTo>
                      <a:pt x="879" y="306"/>
                    </a:lnTo>
                    <a:lnTo>
                      <a:pt x="879" y="316"/>
                    </a:lnTo>
                    <a:lnTo>
                      <a:pt x="868" y="339"/>
                    </a:lnTo>
                    <a:lnTo>
                      <a:pt x="841" y="367"/>
                    </a:lnTo>
                    <a:lnTo>
                      <a:pt x="829" y="394"/>
                    </a:lnTo>
                    <a:lnTo>
                      <a:pt x="814" y="418"/>
                    </a:lnTo>
                    <a:lnTo>
                      <a:pt x="789" y="439"/>
                    </a:lnTo>
                    <a:lnTo>
                      <a:pt x="761" y="446"/>
                    </a:lnTo>
                    <a:lnTo>
                      <a:pt x="728" y="459"/>
                    </a:lnTo>
                    <a:lnTo>
                      <a:pt x="705" y="465"/>
                    </a:lnTo>
                    <a:lnTo>
                      <a:pt x="684" y="463"/>
                    </a:lnTo>
                    <a:lnTo>
                      <a:pt x="663" y="450"/>
                    </a:lnTo>
                    <a:lnTo>
                      <a:pt x="658" y="444"/>
                    </a:lnTo>
                    <a:lnTo>
                      <a:pt x="652" y="443"/>
                    </a:lnTo>
                    <a:lnTo>
                      <a:pt x="630" y="456"/>
                    </a:lnTo>
                    <a:lnTo>
                      <a:pt x="629" y="469"/>
                    </a:lnTo>
                    <a:lnTo>
                      <a:pt x="628" y="483"/>
                    </a:lnTo>
                    <a:lnTo>
                      <a:pt x="618" y="491"/>
                    </a:lnTo>
                    <a:lnTo>
                      <a:pt x="608" y="495"/>
                    </a:lnTo>
                    <a:lnTo>
                      <a:pt x="583" y="522"/>
                    </a:lnTo>
                    <a:lnTo>
                      <a:pt x="577" y="538"/>
                    </a:lnTo>
                    <a:lnTo>
                      <a:pt x="567" y="551"/>
                    </a:lnTo>
                    <a:lnTo>
                      <a:pt x="552" y="554"/>
                    </a:lnTo>
                    <a:lnTo>
                      <a:pt x="531" y="560"/>
                    </a:lnTo>
                    <a:lnTo>
                      <a:pt x="521" y="569"/>
                    </a:lnTo>
                    <a:lnTo>
                      <a:pt x="514" y="576"/>
                    </a:lnTo>
                    <a:lnTo>
                      <a:pt x="501" y="576"/>
                    </a:lnTo>
                    <a:lnTo>
                      <a:pt x="488" y="576"/>
                    </a:lnTo>
                    <a:lnTo>
                      <a:pt x="484" y="584"/>
                    </a:lnTo>
                    <a:lnTo>
                      <a:pt x="481" y="599"/>
                    </a:lnTo>
                    <a:lnTo>
                      <a:pt x="466" y="618"/>
                    </a:lnTo>
                    <a:lnTo>
                      <a:pt x="437" y="625"/>
                    </a:lnTo>
                    <a:lnTo>
                      <a:pt x="428" y="613"/>
                    </a:lnTo>
                    <a:lnTo>
                      <a:pt x="417" y="599"/>
                    </a:lnTo>
                    <a:lnTo>
                      <a:pt x="397" y="577"/>
                    </a:lnTo>
                    <a:lnTo>
                      <a:pt x="383" y="579"/>
                    </a:lnTo>
                    <a:lnTo>
                      <a:pt x="383" y="547"/>
                    </a:lnTo>
                    <a:lnTo>
                      <a:pt x="361" y="554"/>
                    </a:lnTo>
                    <a:lnTo>
                      <a:pt x="357" y="573"/>
                    </a:lnTo>
                    <a:lnTo>
                      <a:pt x="357" y="586"/>
                    </a:lnTo>
                    <a:lnTo>
                      <a:pt x="348" y="599"/>
                    </a:lnTo>
                    <a:lnTo>
                      <a:pt x="338" y="599"/>
                    </a:lnTo>
                    <a:lnTo>
                      <a:pt x="332" y="609"/>
                    </a:lnTo>
                    <a:lnTo>
                      <a:pt x="328" y="620"/>
                    </a:lnTo>
                    <a:lnTo>
                      <a:pt x="323" y="631"/>
                    </a:lnTo>
                    <a:lnTo>
                      <a:pt x="312" y="635"/>
                    </a:lnTo>
                    <a:lnTo>
                      <a:pt x="305" y="661"/>
                    </a:lnTo>
                    <a:lnTo>
                      <a:pt x="313" y="657"/>
                    </a:lnTo>
                    <a:lnTo>
                      <a:pt x="292" y="677"/>
                    </a:lnTo>
                    <a:lnTo>
                      <a:pt x="276" y="685"/>
                    </a:lnTo>
                    <a:lnTo>
                      <a:pt x="258" y="685"/>
                    </a:lnTo>
                    <a:lnTo>
                      <a:pt x="239" y="681"/>
                    </a:lnTo>
                    <a:lnTo>
                      <a:pt x="236" y="688"/>
                    </a:lnTo>
                    <a:lnTo>
                      <a:pt x="230" y="697"/>
                    </a:lnTo>
                    <a:lnTo>
                      <a:pt x="215" y="701"/>
                    </a:lnTo>
                    <a:lnTo>
                      <a:pt x="207" y="688"/>
                    </a:lnTo>
                    <a:lnTo>
                      <a:pt x="208" y="680"/>
                    </a:lnTo>
                    <a:lnTo>
                      <a:pt x="203" y="687"/>
                    </a:lnTo>
                    <a:lnTo>
                      <a:pt x="192" y="710"/>
                    </a:lnTo>
                    <a:lnTo>
                      <a:pt x="189" y="717"/>
                    </a:lnTo>
                    <a:lnTo>
                      <a:pt x="179" y="723"/>
                    </a:lnTo>
                    <a:lnTo>
                      <a:pt x="170" y="726"/>
                    </a:lnTo>
                    <a:lnTo>
                      <a:pt x="156" y="737"/>
                    </a:lnTo>
                    <a:lnTo>
                      <a:pt x="132" y="747"/>
                    </a:lnTo>
                    <a:lnTo>
                      <a:pt x="113" y="759"/>
                    </a:lnTo>
                    <a:lnTo>
                      <a:pt x="87" y="759"/>
                    </a:lnTo>
                    <a:lnTo>
                      <a:pt x="69" y="769"/>
                    </a:lnTo>
                    <a:lnTo>
                      <a:pt x="54" y="772"/>
                    </a:lnTo>
                    <a:lnTo>
                      <a:pt x="37" y="766"/>
                    </a:lnTo>
                  </a:path>
                </a:pathLst>
              </a:custGeom>
              <a:solidFill>
                <a:srgbClr val="FF0000"/>
              </a:solidFill>
              <a:ln w="6350" cap="rnd" cmpd="sng">
                <a:solidFill>
                  <a:srgbClr val="003366"/>
                </a:solidFill>
                <a:round/>
                <a:headEnd/>
                <a:tailEnd/>
              </a:ln>
            </p:spPr>
            <p:txBody>
              <a:bodyPr/>
              <a:lstStyle/>
              <a:p>
                <a:endParaRPr lang="en-IN"/>
              </a:p>
            </p:txBody>
          </p:sp>
          <p:sp>
            <p:nvSpPr>
              <p:cNvPr id="28" name="Freeform 149">
                <a:extLst>
                  <a:ext uri="{FF2B5EF4-FFF2-40B4-BE49-F238E27FC236}">
                    <a16:creationId xmlns:a16="http://schemas.microsoft.com/office/drawing/2014/main" xmlns="" id="{72B7EDE7-CFCE-4741-8457-083C12FB444B}"/>
                  </a:ext>
                </a:extLst>
              </p:cNvPr>
              <p:cNvSpPr>
                <a:spLocks/>
              </p:cNvSpPr>
              <p:nvPr/>
            </p:nvSpPr>
            <p:spPr bwMode="auto">
              <a:xfrm>
                <a:off x="4166099" y="763765"/>
                <a:ext cx="1093829" cy="1243300"/>
              </a:xfrm>
              <a:custGeom>
                <a:avLst/>
                <a:gdLst>
                  <a:gd name="T0" fmla="*/ 178651 w 998"/>
                  <a:gd name="T1" fmla="*/ 13045 h 1239"/>
                  <a:gd name="T2" fmla="*/ 128234 w 998"/>
                  <a:gd name="T3" fmla="*/ 72250 h 1239"/>
                  <a:gd name="T4" fmla="*/ 67953 w 998"/>
                  <a:gd name="T5" fmla="*/ 172597 h 1239"/>
                  <a:gd name="T6" fmla="*/ 59185 w 998"/>
                  <a:gd name="T7" fmla="*/ 299034 h 1239"/>
                  <a:gd name="T8" fmla="*/ 32881 w 998"/>
                  <a:gd name="T9" fmla="*/ 435506 h 1239"/>
                  <a:gd name="T10" fmla="*/ 15344 w 998"/>
                  <a:gd name="T11" fmla="*/ 517791 h 1239"/>
                  <a:gd name="T12" fmla="*/ 69049 w 998"/>
                  <a:gd name="T13" fmla="*/ 602082 h 1239"/>
                  <a:gd name="T14" fmla="*/ 41649 w 998"/>
                  <a:gd name="T15" fmla="*/ 682360 h 1239"/>
                  <a:gd name="T16" fmla="*/ 96450 w 998"/>
                  <a:gd name="T17" fmla="*/ 710457 h 1239"/>
                  <a:gd name="T18" fmla="*/ 117274 w 998"/>
                  <a:gd name="T19" fmla="*/ 777690 h 1239"/>
                  <a:gd name="T20" fmla="*/ 225780 w 998"/>
                  <a:gd name="T21" fmla="*/ 808797 h 1239"/>
                  <a:gd name="T22" fmla="*/ 265237 w 998"/>
                  <a:gd name="T23" fmla="*/ 920182 h 1239"/>
                  <a:gd name="T24" fmla="*/ 218108 w 998"/>
                  <a:gd name="T25" fmla="*/ 980391 h 1239"/>
                  <a:gd name="T26" fmla="*/ 168787 w 998"/>
                  <a:gd name="T27" fmla="*/ 1048627 h 1239"/>
                  <a:gd name="T28" fmla="*/ 152347 w 998"/>
                  <a:gd name="T29" fmla="*/ 1136932 h 1239"/>
                  <a:gd name="T30" fmla="*/ 229068 w 998"/>
                  <a:gd name="T31" fmla="*/ 1184095 h 1239"/>
                  <a:gd name="T32" fmla="*/ 275101 w 998"/>
                  <a:gd name="T33" fmla="*/ 1129908 h 1239"/>
                  <a:gd name="T34" fmla="*/ 231260 w 998"/>
                  <a:gd name="T35" fmla="*/ 1046620 h 1239"/>
                  <a:gd name="T36" fmla="*/ 254277 w 998"/>
                  <a:gd name="T37" fmla="*/ 1033575 h 1239"/>
                  <a:gd name="T38" fmla="*/ 314558 w 998"/>
                  <a:gd name="T39" fmla="*/ 1062675 h 1239"/>
                  <a:gd name="T40" fmla="*/ 415392 w 998"/>
                  <a:gd name="T41" fmla="*/ 1029561 h 1239"/>
                  <a:gd name="T42" fmla="*/ 454849 w 998"/>
                  <a:gd name="T43" fmla="*/ 1067693 h 1239"/>
                  <a:gd name="T44" fmla="*/ 539242 w 998"/>
                  <a:gd name="T45" fmla="*/ 1045616 h 1239"/>
                  <a:gd name="T46" fmla="*/ 592947 w 998"/>
                  <a:gd name="T47" fmla="*/ 1093783 h 1239"/>
                  <a:gd name="T48" fmla="*/ 653229 w 998"/>
                  <a:gd name="T49" fmla="*/ 1064682 h 1239"/>
                  <a:gd name="T50" fmla="*/ 752966 w 998"/>
                  <a:gd name="T51" fmla="*/ 1134925 h 1239"/>
                  <a:gd name="T52" fmla="*/ 782559 w 998"/>
                  <a:gd name="T53" fmla="*/ 1200151 h 1239"/>
                  <a:gd name="T54" fmla="*/ 866953 w 998"/>
                  <a:gd name="T55" fmla="*/ 1236276 h 1239"/>
                  <a:gd name="T56" fmla="*/ 910793 w 998"/>
                  <a:gd name="T57" fmla="*/ 1118870 h 1239"/>
                  <a:gd name="T58" fmla="*/ 918466 w 998"/>
                  <a:gd name="T59" fmla="*/ 1051637 h 1239"/>
                  <a:gd name="T60" fmla="*/ 995187 w 998"/>
                  <a:gd name="T61" fmla="*/ 1005477 h 1239"/>
                  <a:gd name="T62" fmla="*/ 1045604 w 998"/>
                  <a:gd name="T63" fmla="*/ 947276 h 1239"/>
                  <a:gd name="T64" fmla="*/ 1002859 w 998"/>
                  <a:gd name="T65" fmla="*/ 918176 h 1239"/>
                  <a:gd name="T66" fmla="*/ 983131 w 998"/>
                  <a:gd name="T67" fmla="*/ 842915 h 1239"/>
                  <a:gd name="T68" fmla="*/ 997379 w 998"/>
                  <a:gd name="T69" fmla="*/ 785717 h 1239"/>
                  <a:gd name="T70" fmla="*/ 899833 w 998"/>
                  <a:gd name="T71" fmla="*/ 711461 h 1239"/>
                  <a:gd name="T72" fmla="*/ 837360 w 998"/>
                  <a:gd name="T73" fmla="*/ 714471 h 1239"/>
                  <a:gd name="T74" fmla="*/ 785847 w 998"/>
                  <a:gd name="T75" fmla="*/ 679350 h 1239"/>
                  <a:gd name="T76" fmla="*/ 697069 w 998"/>
                  <a:gd name="T77" fmla="*/ 638207 h 1239"/>
                  <a:gd name="T78" fmla="*/ 618156 w 998"/>
                  <a:gd name="T79" fmla="*/ 615127 h 1239"/>
                  <a:gd name="T80" fmla="*/ 548011 w 998"/>
                  <a:gd name="T81" fmla="*/ 556926 h 1239"/>
                  <a:gd name="T82" fmla="*/ 455945 w 998"/>
                  <a:gd name="T83" fmla="*/ 516787 h 1239"/>
                  <a:gd name="T84" fmla="*/ 460329 w 998"/>
                  <a:gd name="T85" fmla="*/ 461596 h 1239"/>
                  <a:gd name="T86" fmla="*/ 480057 w 998"/>
                  <a:gd name="T87" fmla="*/ 373291 h 1239"/>
                  <a:gd name="T88" fmla="*/ 549107 w 998"/>
                  <a:gd name="T89" fmla="*/ 299034 h 1239"/>
                  <a:gd name="T90" fmla="*/ 471289 w 998"/>
                  <a:gd name="T91" fmla="*/ 241836 h 1239"/>
                  <a:gd name="T92" fmla="*/ 337574 w 998"/>
                  <a:gd name="T93" fmla="*/ 151524 h 1239"/>
                  <a:gd name="T94" fmla="*/ 281677 w 998"/>
                  <a:gd name="T95" fmla="*/ 101351 h 1239"/>
                  <a:gd name="T96" fmla="*/ 250989 w 998"/>
                  <a:gd name="T97" fmla="*/ 150521 h 1239"/>
                  <a:gd name="T98" fmla="*/ 255373 w 998"/>
                  <a:gd name="T99" fmla="*/ 84292 h 1239"/>
                  <a:gd name="T100" fmla="*/ 234549 w 998"/>
                  <a:gd name="T101" fmla="*/ 4014 h 123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98"/>
                  <a:gd name="T154" fmla="*/ 0 h 1239"/>
                  <a:gd name="T155" fmla="*/ 998 w 998"/>
                  <a:gd name="T156" fmla="*/ 1239 h 123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98" h="1239">
                    <a:moveTo>
                      <a:pt x="214" y="0"/>
                    </a:moveTo>
                    <a:lnTo>
                      <a:pt x="205" y="9"/>
                    </a:lnTo>
                    <a:lnTo>
                      <a:pt x="191" y="20"/>
                    </a:lnTo>
                    <a:lnTo>
                      <a:pt x="177" y="17"/>
                    </a:lnTo>
                    <a:lnTo>
                      <a:pt x="163" y="13"/>
                    </a:lnTo>
                    <a:lnTo>
                      <a:pt x="140" y="20"/>
                    </a:lnTo>
                    <a:lnTo>
                      <a:pt x="144" y="39"/>
                    </a:lnTo>
                    <a:lnTo>
                      <a:pt x="152" y="59"/>
                    </a:lnTo>
                    <a:lnTo>
                      <a:pt x="137" y="71"/>
                    </a:lnTo>
                    <a:lnTo>
                      <a:pt x="117" y="72"/>
                    </a:lnTo>
                    <a:lnTo>
                      <a:pt x="98" y="74"/>
                    </a:lnTo>
                    <a:lnTo>
                      <a:pt x="76" y="94"/>
                    </a:lnTo>
                    <a:lnTo>
                      <a:pt x="70" y="115"/>
                    </a:lnTo>
                    <a:lnTo>
                      <a:pt x="69" y="141"/>
                    </a:lnTo>
                    <a:lnTo>
                      <a:pt x="62" y="172"/>
                    </a:lnTo>
                    <a:lnTo>
                      <a:pt x="62" y="209"/>
                    </a:lnTo>
                    <a:lnTo>
                      <a:pt x="65" y="236"/>
                    </a:lnTo>
                    <a:lnTo>
                      <a:pt x="69" y="264"/>
                    </a:lnTo>
                    <a:lnTo>
                      <a:pt x="63" y="281"/>
                    </a:lnTo>
                    <a:lnTo>
                      <a:pt x="54" y="298"/>
                    </a:lnTo>
                    <a:lnTo>
                      <a:pt x="40" y="321"/>
                    </a:lnTo>
                    <a:lnTo>
                      <a:pt x="29" y="344"/>
                    </a:lnTo>
                    <a:lnTo>
                      <a:pt x="25" y="375"/>
                    </a:lnTo>
                    <a:lnTo>
                      <a:pt x="25" y="418"/>
                    </a:lnTo>
                    <a:lnTo>
                      <a:pt x="30" y="434"/>
                    </a:lnTo>
                    <a:lnTo>
                      <a:pt x="33" y="448"/>
                    </a:lnTo>
                    <a:lnTo>
                      <a:pt x="25" y="481"/>
                    </a:lnTo>
                    <a:lnTo>
                      <a:pt x="10" y="493"/>
                    </a:lnTo>
                    <a:lnTo>
                      <a:pt x="0" y="503"/>
                    </a:lnTo>
                    <a:lnTo>
                      <a:pt x="14" y="516"/>
                    </a:lnTo>
                    <a:lnTo>
                      <a:pt x="29" y="520"/>
                    </a:lnTo>
                    <a:lnTo>
                      <a:pt x="44" y="527"/>
                    </a:lnTo>
                    <a:lnTo>
                      <a:pt x="69" y="549"/>
                    </a:lnTo>
                    <a:lnTo>
                      <a:pt x="71" y="589"/>
                    </a:lnTo>
                    <a:lnTo>
                      <a:pt x="63" y="600"/>
                    </a:lnTo>
                    <a:lnTo>
                      <a:pt x="54" y="608"/>
                    </a:lnTo>
                    <a:lnTo>
                      <a:pt x="51" y="623"/>
                    </a:lnTo>
                    <a:lnTo>
                      <a:pt x="51" y="638"/>
                    </a:lnTo>
                    <a:lnTo>
                      <a:pt x="44" y="663"/>
                    </a:lnTo>
                    <a:lnTo>
                      <a:pt x="38" y="680"/>
                    </a:lnTo>
                    <a:lnTo>
                      <a:pt x="44" y="693"/>
                    </a:lnTo>
                    <a:lnTo>
                      <a:pt x="52" y="695"/>
                    </a:lnTo>
                    <a:lnTo>
                      <a:pt x="65" y="693"/>
                    </a:lnTo>
                    <a:lnTo>
                      <a:pt x="67" y="696"/>
                    </a:lnTo>
                    <a:lnTo>
                      <a:pt x="88" y="708"/>
                    </a:lnTo>
                    <a:lnTo>
                      <a:pt x="82" y="723"/>
                    </a:lnTo>
                    <a:lnTo>
                      <a:pt x="76" y="738"/>
                    </a:lnTo>
                    <a:lnTo>
                      <a:pt x="76" y="751"/>
                    </a:lnTo>
                    <a:lnTo>
                      <a:pt x="74" y="764"/>
                    </a:lnTo>
                    <a:lnTo>
                      <a:pt x="107" y="775"/>
                    </a:lnTo>
                    <a:lnTo>
                      <a:pt x="137" y="790"/>
                    </a:lnTo>
                    <a:lnTo>
                      <a:pt x="155" y="793"/>
                    </a:lnTo>
                    <a:lnTo>
                      <a:pt x="173" y="794"/>
                    </a:lnTo>
                    <a:lnTo>
                      <a:pt x="191" y="801"/>
                    </a:lnTo>
                    <a:lnTo>
                      <a:pt x="206" y="806"/>
                    </a:lnTo>
                    <a:lnTo>
                      <a:pt x="221" y="813"/>
                    </a:lnTo>
                    <a:lnTo>
                      <a:pt x="235" y="832"/>
                    </a:lnTo>
                    <a:lnTo>
                      <a:pt x="250" y="852"/>
                    </a:lnTo>
                    <a:lnTo>
                      <a:pt x="253" y="895"/>
                    </a:lnTo>
                    <a:lnTo>
                      <a:pt x="242" y="917"/>
                    </a:lnTo>
                    <a:lnTo>
                      <a:pt x="232" y="938"/>
                    </a:lnTo>
                    <a:lnTo>
                      <a:pt x="224" y="960"/>
                    </a:lnTo>
                    <a:lnTo>
                      <a:pt x="224" y="957"/>
                    </a:lnTo>
                    <a:lnTo>
                      <a:pt x="214" y="968"/>
                    </a:lnTo>
                    <a:lnTo>
                      <a:pt x="199" y="977"/>
                    </a:lnTo>
                    <a:lnTo>
                      <a:pt x="174" y="974"/>
                    </a:lnTo>
                    <a:lnTo>
                      <a:pt x="166" y="990"/>
                    </a:lnTo>
                    <a:lnTo>
                      <a:pt x="155" y="1022"/>
                    </a:lnTo>
                    <a:lnTo>
                      <a:pt x="161" y="1033"/>
                    </a:lnTo>
                    <a:lnTo>
                      <a:pt x="154" y="1045"/>
                    </a:lnTo>
                    <a:lnTo>
                      <a:pt x="148" y="1045"/>
                    </a:lnTo>
                    <a:lnTo>
                      <a:pt x="141" y="1061"/>
                    </a:lnTo>
                    <a:lnTo>
                      <a:pt x="140" y="1078"/>
                    </a:lnTo>
                    <a:lnTo>
                      <a:pt x="143" y="1100"/>
                    </a:lnTo>
                    <a:lnTo>
                      <a:pt x="139" y="1133"/>
                    </a:lnTo>
                    <a:lnTo>
                      <a:pt x="143" y="1162"/>
                    </a:lnTo>
                    <a:lnTo>
                      <a:pt x="163" y="1177"/>
                    </a:lnTo>
                    <a:lnTo>
                      <a:pt x="176" y="1177"/>
                    </a:lnTo>
                    <a:lnTo>
                      <a:pt x="191" y="1177"/>
                    </a:lnTo>
                    <a:lnTo>
                      <a:pt x="209" y="1180"/>
                    </a:lnTo>
                    <a:lnTo>
                      <a:pt x="227" y="1179"/>
                    </a:lnTo>
                    <a:lnTo>
                      <a:pt x="232" y="1170"/>
                    </a:lnTo>
                    <a:lnTo>
                      <a:pt x="236" y="1167"/>
                    </a:lnTo>
                    <a:lnTo>
                      <a:pt x="249" y="1143"/>
                    </a:lnTo>
                    <a:lnTo>
                      <a:pt x="251" y="1126"/>
                    </a:lnTo>
                    <a:lnTo>
                      <a:pt x="243" y="1117"/>
                    </a:lnTo>
                    <a:lnTo>
                      <a:pt x="238" y="1107"/>
                    </a:lnTo>
                    <a:lnTo>
                      <a:pt x="218" y="1072"/>
                    </a:lnTo>
                    <a:lnTo>
                      <a:pt x="216" y="1055"/>
                    </a:lnTo>
                    <a:lnTo>
                      <a:pt x="211" y="1043"/>
                    </a:lnTo>
                    <a:lnTo>
                      <a:pt x="209" y="1036"/>
                    </a:lnTo>
                    <a:lnTo>
                      <a:pt x="213" y="1032"/>
                    </a:lnTo>
                    <a:lnTo>
                      <a:pt x="220" y="1036"/>
                    </a:lnTo>
                    <a:lnTo>
                      <a:pt x="224" y="1033"/>
                    </a:lnTo>
                    <a:lnTo>
                      <a:pt x="232" y="1030"/>
                    </a:lnTo>
                    <a:lnTo>
                      <a:pt x="246" y="1045"/>
                    </a:lnTo>
                    <a:lnTo>
                      <a:pt x="257" y="1045"/>
                    </a:lnTo>
                    <a:lnTo>
                      <a:pt x="268" y="1045"/>
                    </a:lnTo>
                    <a:lnTo>
                      <a:pt x="277" y="1058"/>
                    </a:lnTo>
                    <a:lnTo>
                      <a:pt x="287" y="1059"/>
                    </a:lnTo>
                    <a:lnTo>
                      <a:pt x="295" y="1058"/>
                    </a:lnTo>
                    <a:lnTo>
                      <a:pt x="331" y="1069"/>
                    </a:lnTo>
                    <a:lnTo>
                      <a:pt x="363" y="1064"/>
                    </a:lnTo>
                    <a:lnTo>
                      <a:pt x="369" y="1042"/>
                    </a:lnTo>
                    <a:lnTo>
                      <a:pt x="379" y="1026"/>
                    </a:lnTo>
                    <a:lnTo>
                      <a:pt x="394" y="1006"/>
                    </a:lnTo>
                    <a:lnTo>
                      <a:pt x="412" y="999"/>
                    </a:lnTo>
                    <a:lnTo>
                      <a:pt x="433" y="1015"/>
                    </a:lnTo>
                    <a:lnTo>
                      <a:pt x="434" y="1029"/>
                    </a:lnTo>
                    <a:lnTo>
                      <a:pt x="415" y="1064"/>
                    </a:lnTo>
                    <a:lnTo>
                      <a:pt x="419" y="1082"/>
                    </a:lnTo>
                    <a:lnTo>
                      <a:pt x="456" y="1064"/>
                    </a:lnTo>
                    <a:lnTo>
                      <a:pt x="474" y="1049"/>
                    </a:lnTo>
                    <a:lnTo>
                      <a:pt x="489" y="1041"/>
                    </a:lnTo>
                    <a:lnTo>
                      <a:pt x="492" y="1042"/>
                    </a:lnTo>
                    <a:lnTo>
                      <a:pt x="494" y="1049"/>
                    </a:lnTo>
                    <a:lnTo>
                      <a:pt x="478" y="1074"/>
                    </a:lnTo>
                    <a:lnTo>
                      <a:pt x="496" y="1098"/>
                    </a:lnTo>
                    <a:lnTo>
                      <a:pt x="516" y="1098"/>
                    </a:lnTo>
                    <a:lnTo>
                      <a:pt x="541" y="1090"/>
                    </a:lnTo>
                    <a:lnTo>
                      <a:pt x="542" y="1069"/>
                    </a:lnTo>
                    <a:lnTo>
                      <a:pt x="551" y="1052"/>
                    </a:lnTo>
                    <a:lnTo>
                      <a:pt x="560" y="1045"/>
                    </a:lnTo>
                    <a:lnTo>
                      <a:pt x="578" y="1046"/>
                    </a:lnTo>
                    <a:lnTo>
                      <a:pt x="596" y="1061"/>
                    </a:lnTo>
                    <a:lnTo>
                      <a:pt x="607" y="1074"/>
                    </a:lnTo>
                    <a:lnTo>
                      <a:pt x="618" y="1088"/>
                    </a:lnTo>
                    <a:lnTo>
                      <a:pt x="639" y="1100"/>
                    </a:lnTo>
                    <a:lnTo>
                      <a:pt x="665" y="1115"/>
                    </a:lnTo>
                    <a:lnTo>
                      <a:pt x="687" y="1131"/>
                    </a:lnTo>
                    <a:lnTo>
                      <a:pt x="703" y="1130"/>
                    </a:lnTo>
                    <a:lnTo>
                      <a:pt x="720" y="1131"/>
                    </a:lnTo>
                    <a:lnTo>
                      <a:pt x="720" y="1159"/>
                    </a:lnTo>
                    <a:lnTo>
                      <a:pt x="715" y="1176"/>
                    </a:lnTo>
                    <a:lnTo>
                      <a:pt x="714" y="1196"/>
                    </a:lnTo>
                    <a:lnTo>
                      <a:pt x="722" y="1203"/>
                    </a:lnTo>
                    <a:lnTo>
                      <a:pt x="722" y="1211"/>
                    </a:lnTo>
                    <a:lnTo>
                      <a:pt x="742" y="1228"/>
                    </a:lnTo>
                    <a:lnTo>
                      <a:pt x="758" y="1238"/>
                    </a:lnTo>
                    <a:lnTo>
                      <a:pt x="791" y="1232"/>
                    </a:lnTo>
                    <a:lnTo>
                      <a:pt x="806" y="1221"/>
                    </a:lnTo>
                    <a:lnTo>
                      <a:pt x="828" y="1202"/>
                    </a:lnTo>
                    <a:lnTo>
                      <a:pt x="831" y="1166"/>
                    </a:lnTo>
                    <a:lnTo>
                      <a:pt x="828" y="1131"/>
                    </a:lnTo>
                    <a:lnTo>
                      <a:pt x="831" y="1115"/>
                    </a:lnTo>
                    <a:lnTo>
                      <a:pt x="814" y="1100"/>
                    </a:lnTo>
                    <a:lnTo>
                      <a:pt x="823" y="1085"/>
                    </a:lnTo>
                    <a:lnTo>
                      <a:pt x="823" y="1074"/>
                    </a:lnTo>
                    <a:lnTo>
                      <a:pt x="814" y="1062"/>
                    </a:lnTo>
                    <a:lnTo>
                      <a:pt x="838" y="1048"/>
                    </a:lnTo>
                    <a:lnTo>
                      <a:pt x="845" y="1036"/>
                    </a:lnTo>
                    <a:lnTo>
                      <a:pt x="858" y="1028"/>
                    </a:lnTo>
                    <a:lnTo>
                      <a:pt x="872" y="1016"/>
                    </a:lnTo>
                    <a:lnTo>
                      <a:pt x="890" y="1020"/>
                    </a:lnTo>
                    <a:lnTo>
                      <a:pt x="908" y="1002"/>
                    </a:lnTo>
                    <a:lnTo>
                      <a:pt x="943" y="1003"/>
                    </a:lnTo>
                    <a:lnTo>
                      <a:pt x="997" y="999"/>
                    </a:lnTo>
                    <a:lnTo>
                      <a:pt x="985" y="973"/>
                    </a:lnTo>
                    <a:lnTo>
                      <a:pt x="972" y="960"/>
                    </a:lnTo>
                    <a:lnTo>
                      <a:pt x="954" y="944"/>
                    </a:lnTo>
                    <a:lnTo>
                      <a:pt x="943" y="944"/>
                    </a:lnTo>
                    <a:lnTo>
                      <a:pt x="939" y="944"/>
                    </a:lnTo>
                    <a:lnTo>
                      <a:pt x="919" y="930"/>
                    </a:lnTo>
                    <a:lnTo>
                      <a:pt x="893" y="917"/>
                    </a:lnTo>
                    <a:lnTo>
                      <a:pt x="915" y="915"/>
                    </a:lnTo>
                    <a:lnTo>
                      <a:pt x="931" y="898"/>
                    </a:lnTo>
                    <a:lnTo>
                      <a:pt x="945" y="879"/>
                    </a:lnTo>
                    <a:lnTo>
                      <a:pt x="913" y="869"/>
                    </a:lnTo>
                    <a:lnTo>
                      <a:pt x="910" y="859"/>
                    </a:lnTo>
                    <a:lnTo>
                      <a:pt x="897" y="840"/>
                    </a:lnTo>
                    <a:lnTo>
                      <a:pt x="924" y="850"/>
                    </a:lnTo>
                    <a:lnTo>
                      <a:pt x="964" y="837"/>
                    </a:lnTo>
                    <a:lnTo>
                      <a:pt x="957" y="820"/>
                    </a:lnTo>
                    <a:lnTo>
                      <a:pt x="928" y="803"/>
                    </a:lnTo>
                    <a:lnTo>
                      <a:pt x="910" y="783"/>
                    </a:lnTo>
                    <a:lnTo>
                      <a:pt x="895" y="770"/>
                    </a:lnTo>
                    <a:lnTo>
                      <a:pt x="894" y="751"/>
                    </a:lnTo>
                    <a:lnTo>
                      <a:pt x="883" y="723"/>
                    </a:lnTo>
                    <a:lnTo>
                      <a:pt x="857" y="712"/>
                    </a:lnTo>
                    <a:lnTo>
                      <a:pt x="821" y="709"/>
                    </a:lnTo>
                    <a:lnTo>
                      <a:pt x="806" y="712"/>
                    </a:lnTo>
                    <a:lnTo>
                      <a:pt x="806" y="728"/>
                    </a:lnTo>
                    <a:lnTo>
                      <a:pt x="791" y="723"/>
                    </a:lnTo>
                    <a:lnTo>
                      <a:pt x="769" y="712"/>
                    </a:lnTo>
                    <a:lnTo>
                      <a:pt x="764" y="712"/>
                    </a:lnTo>
                    <a:lnTo>
                      <a:pt x="750" y="709"/>
                    </a:lnTo>
                    <a:lnTo>
                      <a:pt x="740" y="702"/>
                    </a:lnTo>
                    <a:lnTo>
                      <a:pt x="736" y="687"/>
                    </a:lnTo>
                    <a:lnTo>
                      <a:pt x="731" y="677"/>
                    </a:lnTo>
                    <a:lnTo>
                      <a:pt x="717" y="677"/>
                    </a:lnTo>
                    <a:lnTo>
                      <a:pt x="702" y="682"/>
                    </a:lnTo>
                    <a:lnTo>
                      <a:pt x="672" y="669"/>
                    </a:lnTo>
                    <a:lnTo>
                      <a:pt x="662" y="654"/>
                    </a:lnTo>
                    <a:lnTo>
                      <a:pt x="651" y="636"/>
                    </a:lnTo>
                    <a:lnTo>
                      <a:pt x="636" y="636"/>
                    </a:lnTo>
                    <a:lnTo>
                      <a:pt x="629" y="644"/>
                    </a:lnTo>
                    <a:lnTo>
                      <a:pt x="621" y="650"/>
                    </a:lnTo>
                    <a:lnTo>
                      <a:pt x="607" y="646"/>
                    </a:lnTo>
                    <a:lnTo>
                      <a:pt x="593" y="631"/>
                    </a:lnTo>
                    <a:lnTo>
                      <a:pt x="564" y="613"/>
                    </a:lnTo>
                    <a:lnTo>
                      <a:pt x="542" y="585"/>
                    </a:lnTo>
                    <a:lnTo>
                      <a:pt x="538" y="572"/>
                    </a:lnTo>
                    <a:lnTo>
                      <a:pt x="531" y="562"/>
                    </a:lnTo>
                    <a:lnTo>
                      <a:pt x="514" y="562"/>
                    </a:lnTo>
                    <a:lnTo>
                      <a:pt x="500" y="555"/>
                    </a:lnTo>
                    <a:lnTo>
                      <a:pt x="489" y="546"/>
                    </a:lnTo>
                    <a:lnTo>
                      <a:pt x="472" y="542"/>
                    </a:lnTo>
                    <a:lnTo>
                      <a:pt x="456" y="539"/>
                    </a:lnTo>
                    <a:lnTo>
                      <a:pt x="423" y="519"/>
                    </a:lnTo>
                    <a:lnTo>
                      <a:pt x="416" y="515"/>
                    </a:lnTo>
                    <a:lnTo>
                      <a:pt x="412" y="507"/>
                    </a:lnTo>
                    <a:lnTo>
                      <a:pt x="405" y="497"/>
                    </a:lnTo>
                    <a:lnTo>
                      <a:pt x="405" y="484"/>
                    </a:lnTo>
                    <a:lnTo>
                      <a:pt x="411" y="468"/>
                    </a:lnTo>
                    <a:lnTo>
                      <a:pt x="420" y="460"/>
                    </a:lnTo>
                    <a:lnTo>
                      <a:pt x="430" y="451"/>
                    </a:lnTo>
                    <a:lnTo>
                      <a:pt x="438" y="434"/>
                    </a:lnTo>
                    <a:lnTo>
                      <a:pt x="433" y="412"/>
                    </a:lnTo>
                    <a:lnTo>
                      <a:pt x="430" y="392"/>
                    </a:lnTo>
                    <a:lnTo>
                      <a:pt x="438" y="372"/>
                    </a:lnTo>
                    <a:lnTo>
                      <a:pt x="449" y="360"/>
                    </a:lnTo>
                    <a:lnTo>
                      <a:pt x="463" y="352"/>
                    </a:lnTo>
                    <a:lnTo>
                      <a:pt x="481" y="334"/>
                    </a:lnTo>
                    <a:lnTo>
                      <a:pt x="494" y="316"/>
                    </a:lnTo>
                    <a:lnTo>
                      <a:pt x="501" y="298"/>
                    </a:lnTo>
                    <a:lnTo>
                      <a:pt x="501" y="282"/>
                    </a:lnTo>
                    <a:lnTo>
                      <a:pt x="490" y="268"/>
                    </a:lnTo>
                    <a:lnTo>
                      <a:pt x="471" y="261"/>
                    </a:lnTo>
                    <a:lnTo>
                      <a:pt x="449" y="251"/>
                    </a:lnTo>
                    <a:lnTo>
                      <a:pt x="430" y="241"/>
                    </a:lnTo>
                    <a:lnTo>
                      <a:pt x="412" y="223"/>
                    </a:lnTo>
                    <a:lnTo>
                      <a:pt x="394" y="206"/>
                    </a:lnTo>
                    <a:lnTo>
                      <a:pt x="357" y="182"/>
                    </a:lnTo>
                    <a:lnTo>
                      <a:pt x="331" y="167"/>
                    </a:lnTo>
                    <a:lnTo>
                      <a:pt x="308" y="151"/>
                    </a:lnTo>
                    <a:lnTo>
                      <a:pt x="291" y="146"/>
                    </a:lnTo>
                    <a:lnTo>
                      <a:pt x="283" y="135"/>
                    </a:lnTo>
                    <a:lnTo>
                      <a:pt x="283" y="121"/>
                    </a:lnTo>
                    <a:lnTo>
                      <a:pt x="283" y="108"/>
                    </a:lnTo>
                    <a:lnTo>
                      <a:pt x="257" y="101"/>
                    </a:lnTo>
                    <a:lnTo>
                      <a:pt x="246" y="124"/>
                    </a:lnTo>
                    <a:lnTo>
                      <a:pt x="257" y="138"/>
                    </a:lnTo>
                    <a:lnTo>
                      <a:pt x="262" y="147"/>
                    </a:lnTo>
                    <a:lnTo>
                      <a:pt x="246" y="147"/>
                    </a:lnTo>
                    <a:lnTo>
                      <a:pt x="229" y="150"/>
                    </a:lnTo>
                    <a:lnTo>
                      <a:pt x="217" y="147"/>
                    </a:lnTo>
                    <a:lnTo>
                      <a:pt x="202" y="117"/>
                    </a:lnTo>
                    <a:lnTo>
                      <a:pt x="207" y="102"/>
                    </a:lnTo>
                    <a:lnTo>
                      <a:pt x="221" y="89"/>
                    </a:lnTo>
                    <a:lnTo>
                      <a:pt x="233" y="84"/>
                    </a:lnTo>
                    <a:lnTo>
                      <a:pt x="242" y="74"/>
                    </a:lnTo>
                    <a:lnTo>
                      <a:pt x="238" y="55"/>
                    </a:lnTo>
                    <a:lnTo>
                      <a:pt x="238" y="33"/>
                    </a:lnTo>
                    <a:lnTo>
                      <a:pt x="232" y="16"/>
                    </a:lnTo>
                    <a:lnTo>
                      <a:pt x="214" y="4"/>
                    </a:lnTo>
                    <a:lnTo>
                      <a:pt x="214" y="0"/>
                    </a:lnTo>
                  </a:path>
                </a:pathLst>
              </a:custGeom>
              <a:solidFill>
                <a:srgbClr val="F2DCDB"/>
              </a:solidFill>
              <a:ln w="6350" cap="rnd" cmpd="sng">
                <a:solidFill>
                  <a:srgbClr val="003366"/>
                </a:solidFill>
                <a:round/>
                <a:headEnd/>
                <a:tailEnd/>
              </a:ln>
            </p:spPr>
            <p:txBody>
              <a:bodyPr/>
              <a:lstStyle/>
              <a:p>
                <a:endParaRPr lang="en-IN"/>
              </a:p>
            </p:txBody>
          </p:sp>
          <p:sp>
            <p:nvSpPr>
              <p:cNvPr id="29" name="Freeform 150">
                <a:extLst>
                  <a:ext uri="{FF2B5EF4-FFF2-40B4-BE49-F238E27FC236}">
                    <a16:creationId xmlns:a16="http://schemas.microsoft.com/office/drawing/2014/main" xmlns="" id="{9AB21B08-6B35-4622-BAB3-B02EA4E606EA}"/>
                  </a:ext>
                </a:extLst>
              </p:cNvPr>
              <p:cNvSpPr>
                <a:spLocks/>
              </p:cNvSpPr>
              <p:nvPr/>
            </p:nvSpPr>
            <p:spPr bwMode="auto">
              <a:xfrm>
                <a:off x="3809852" y="828675"/>
                <a:ext cx="508615" cy="629601"/>
              </a:xfrm>
              <a:custGeom>
                <a:avLst/>
                <a:gdLst>
                  <a:gd name="T0" fmla="*/ 24272 w 461"/>
                  <a:gd name="T1" fmla="*/ 193492 h 628"/>
                  <a:gd name="T2" fmla="*/ 75023 w 461"/>
                  <a:gd name="T3" fmla="*/ 177451 h 628"/>
                  <a:gd name="T4" fmla="*/ 122465 w 461"/>
                  <a:gd name="T5" fmla="*/ 189482 h 628"/>
                  <a:gd name="T6" fmla="*/ 169906 w 461"/>
                  <a:gd name="T7" fmla="*/ 187477 h 628"/>
                  <a:gd name="T8" fmla="*/ 204108 w 461"/>
                  <a:gd name="T9" fmla="*/ 160408 h 628"/>
                  <a:gd name="T10" fmla="*/ 235000 w 461"/>
                  <a:gd name="T11" fmla="*/ 160408 h 628"/>
                  <a:gd name="T12" fmla="*/ 250446 w 461"/>
                  <a:gd name="T13" fmla="*/ 91232 h 628"/>
                  <a:gd name="T14" fmla="*/ 266995 w 461"/>
                  <a:gd name="T15" fmla="*/ 57145 h 628"/>
                  <a:gd name="T16" fmla="*/ 305610 w 461"/>
                  <a:gd name="T17" fmla="*/ 58148 h 628"/>
                  <a:gd name="T18" fmla="*/ 325469 w 461"/>
                  <a:gd name="T19" fmla="*/ 29074 h 628"/>
                  <a:gd name="T20" fmla="*/ 361878 w 461"/>
                  <a:gd name="T21" fmla="*/ 0 h 628"/>
                  <a:gd name="T22" fmla="*/ 392770 w 461"/>
                  <a:gd name="T23" fmla="*/ 25064 h 628"/>
                  <a:gd name="T24" fmla="*/ 441315 w 461"/>
                  <a:gd name="T25" fmla="*/ 78199 h 628"/>
                  <a:gd name="T26" fmla="*/ 500892 w 461"/>
                  <a:gd name="T27" fmla="*/ 91232 h 628"/>
                  <a:gd name="T28" fmla="*/ 493169 w 461"/>
                  <a:gd name="T29" fmla="*/ 144367 h 628"/>
                  <a:gd name="T30" fmla="*/ 447934 w 461"/>
                  <a:gd name="T31" fmla="*/ 216551 h 628"/>
                  <a:gd name="T32" fmla="*/ 421455 w 461"/>
                  <a:gd name="T33" fmla="*/ 274699 h 628"/>
                  <a:gd name="T34" fmla="*/ 433592 w 461"/>
                  <a:gd name="T35" fmla="*/ 324826 h 628"/>
                  <a:gd name="T36" fmla="*/ 452347 w 461"/>
                  <a:gd name="T37" fmla="*/ 382974 h 628"/>
                  <a:gd name="T38" fmla="*/ 421455 w 461"/>
                  <a:gd name="T39" fmla="*/ 419066 h 628"/>
                  <a:gd name="T40" fmla="*/ 402700 w 461"/>
                  <a:gd name="T41" fmla="*/ 448140 h 628"/>
                  <a:gd name="T42" fmla="*/ 432488 w 461"/>
                  <a:gd name="T43" fmla="*/ 470196 h 628"/>
                  <a:gd name="T44" fmla="*/ 472207 w 461"/>
                  <a:gd name="T45" fmla="*/ 480221 h 628"/>
                  <a:gd name="T46" fmla="*/ 488756 w 461"/>
                  <a:gd name="T47" fmla="*/ 513305 h 628"/>
                  <a:gd name="T48" fmla="*/ 490962 w 461"/>
                  <a:gd name="T49" fmla="*/ 550400 h 628"/>
                  <a:gd name="T50" fmla="*/ 481033 w 461"/>
                  <a:gd name="T51" fmla="*/ 568445 h 628"/>
                  <a:gd name="T52" fmla="*/ 460070 w 461"/>
                  <a:gd name="T53" fmla="*/ 595514 h 628"/>
                  <a:gd name="T54" fmla="*/ 447934 w 461"/>
                  <a:gd name="T55" fmla="*/ 628598 h 628"/>
                  <a:gd name="T56" fmla="*/ 402700 w 461"/>
                  <a:gd name="T57" fmla="*/ 603535 h 628"/>
                  <a:gd name="T58" fmla="*/ 402700 w 461"/>
                  <a:gd name="T59" fmla="*/ 579474 h 628"/>
                  <a:gd name="T60" fmla="*/ 378427 w 461"/>
                  <a:gd name="T61" fmla="*/ 566440 h 628"/>
                  <a:gd name="T62" fmla="*/ 347535 w 461"/>
                  <a:gd name="T63" fmla="*/ 550400 h 628"/>
                  <a:gd name="T64" fmla="*/ 343122 w 461"/>
                  <a:gd name="T65" fmla="*/ 550400 h 628"/>
                  <a:gd name="T66" fmla="*/ 310023 w 461"/>
                  <a:gd name="T67" fmla="*/ 550400 h 628"/>
                  <a:gd name="T68" fmla="*/ 279131 w 461"/>
                  <a:gd name="T69" fmla="*/ 538369 h 628"/>
                  <a:gd name="T70" fmla="*/ 260376 w 461"/>
                  <a:gd name="T71" fmla="*/ 564435 h 628"/>
                  <a:gd name="T72" fmla="*/ 215141 w 461"/>
                  <a:gd name="T73" fmla="*/ 555412 h 628"/>
                  <a:gd name="T74" fmla="*/ 179836 w 461"/>
                  <a:gd name="T75" fmla="*/ 479219 h 628"/>
                  <a:gd name="T76" fmla="*/ 145634 w 461"/>
                  <a:gd name="T77" fmla="*/ 419066 h 628"/>
                  <a:gd name="T78" fmla="*/ 110329 w 461"/>
                  <a:gd name="T79" fmla="*/ 392999 h 628"/>
                  <a:gd name="T80" fmla="*/ 81643 w 461"/>
                  <a:gd name="T81" fmla="*/ 332846 h 628"/>
                  <a:gd name="T82" fmla="*/ 35305 w 461"/>
                  <a:gd name="T83" fmla="*/ 283721 h 628"/>
                  <a:gd name="T84" fmla="*/ 1103 w 461"/>
                  <a:gd name="T85" fmla="*/ 216551 h 628"/>
                  <a:gd name="T86" fmla="*/ 1103 w 461"/>
                  <a:gd name="T87" fmla="*/ 202515 h 628"/>
                  <a:gd name="T88" fmla="*/ 12136 w 461"/>
                  <a:gd name="T89" fmla="*/ 187477 h 6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61"/>
                  <a:gd name="T136" fmla="*/ 0 h 628"/>
                  <a:gd name="T137" fmla="*/ 461 w 461"/>
                  <a:gd name="T138" fmla="*/ 628 h 6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61" h="628">
                    <a:moveTo>
                      <a:pt x="11" y="194"/>
                    </a:moveTo>
                    <a:lnTo>
                      <a:pt x="22" y="193"/>
                    </a:lnTo>
                    <a:lnTo>
                      <a:pt x="43" y="180"/>
                    </a:lnTo>
                    <a:lnTo>
                      <a:pt x="68" y="177"/>
                    </a:lnTo>
                    <a:lnTo>
                      <a:pt x="96" y="180"/>
                    </a:lnTo>
                    <a:lnTo>
                      <a:pt x="111" y="189"/>
                    </a:lnTo>
                    <a:lnTo>
                      <a:pt x="128" y="194"/>
                    </a:lnTo>
                    <a:lnTo>
                      <a:pt x="154" y="187"/>
                    </a:lnTo>
                    <a:lnTo>
                      <a:pt x="171" y="173"/>
                    </a:lnTo>
                    <a:lnTo>
                      <a:pt x="185" y="160"/>
                    </a:lnTo>
                    <a:lnTo>
                      <a:pt x="200" y="163"/>
                    </a:lnTo>
                    <a:lnTo>
                      <a:pt x="213" y="160"/>
                    </a:lnTo>
                    <a:lnTo>
                      <a:pt x="227" y="134"/>
                    </a:lnTo>
                    <a:lnTo>
                      <a:pt x="227" y="91"/>
                    </a:lnTo>
                    <a:lnTo>
                      <a:pt x="227" y="64"/>
                    </a:lnTo>
                    <a:lnTo>
                      <a:pt x="242" y="57"/>
                    </a:lnTo>
                    <a:lnTo>
                      <a:pt x="258" y="58"/>
                    </a:lnTo>
                    <a:lnTo>
                      <a:pt x="277" y="58"/>
                    </a:lnTo>
                    <a:lnTo>
                      <a:pt x="293" y="49"/>
                    </a:lnTo>
                    <a:lnTo>
                      <a:pt x="295" y="29"/>
                    </a:lnTo>
                    <a:lnTo>
                      <a:pt x="297" y="10"/>
                    </a:lnTo>
                    <a:lnTo>
                      <a:pt x="328" y="0"/>
                    </a:lnTo>
                    <a:lnTo>
                      <a:pt x="343" y="9"/>
                    </a:lnTo>
                    <a:lnTo>
                      <a:pt x="356" y="25"/>
                    </a:lnTo>
                    <a:lnTo>
                      <a:pt x="384" y="60"/>
                    </a:lnTo>
                    <a:lnTo>
                      <a:pt x="400" y="78"/>
                    </a:lnTo>
                    <a:lnTo>
                      <a:pt x="422" y="78"/>
                    </a:lnTo>
                    <a:lnTo>
                      <a:pt x="454" y="91"/>
                    </a:lnTo>
                    <a:lnTo>
                      <a:pt x="460" y="115"/>
                    </a:lnTo>
                    <a:lnTo>
                      <a:pt x="447" y="144"/>
                    </a:lnTo>
                    <a:lnTo>
                      <a:pt x="428" y="170"/>
                    </a:lnTo>
                    <a:lnTo>
                      <a:pt x="406" y="216"/>
                    </a:lnTo>
                    <a:lnTo>
                      <a:pt x="393" y="245"/>
                    </a:lnTo>
                    <a:lnTo>
                      <a:pt x="382" y="274"/>
                    </a:lnTo>
                    <a:lnTo>
                      <a:pt x="384" y="300"/>
                    </a:lnTo>
                    <a:lnTo>
                      <a:pt x="393" y="324"/>
                    </a:lnTo>
                    <a:lnTo>
                      <a:pt x="406" y="347"/>
                    </a:lnTo>
                    <a:lnTo>
                      <a:pt x="410" y="382"/>
                    </a:lnTo>
                    <a:lnTo>
                      <a:pt x="397" y="414"/>
                    </a:lnTo>
                    <a:lnTo>
                      <a:pt x="382" y="418"/>
                    </a:lnTo>
                    <a:lnTo>
                      <a:pt x="370" y="421"/>
                    </a:lnTo>
                    <a:lnTo>
                      <a:pt x="365" y="447"/>
                    </a:lnTo>
                    <a:lnTo>
                      <a:pt x="378" y="467"/>
                    </a:lnTo>
                    <a:lnTo>
                      <a:pt x="392" y="469"/>
                    </a:lnTo>
                    <a:lnTo>
                      <a:pt x="406" y="472"/>
                    </a:lnTo>
                    <a:lnTo>
                      <a:pt x="428" y="479"/>
                    </a:lnTo>
                    <a:lnTo>
                      <a:pt x="442" y="496"/>
                    </a:lnTo>
                    <a:lnTo>
                      <a:pt x="443" y="512"/>
                    </a:lnTo>
                    <a:lnTo>
                      <a:pt x="442" y="531"/>
                    </a:lnTo>
                    <a:lnTo>
                      <a:pt x="445" y="549"/>
                    </a:lnTo>
                    <a:lnTo>
                      <a:pt x="445" y="563"/>
                    </a:lnTo>
                    <a:lnTo>
                      <a:pt x="436" y="567"/>
                    </a:lnTo>
                    <a:lnTo>
                      <a:pt x="422" y="573"/>
                    </a:lnTo>
                    <a:lnTo>
                      <a:pt x="417" y="594"/>
                    </a:lnTo>
                    <a:lnTo>
                      <a:pt x="414" y="618"/>
                    </a:lnTo>
                    <a:lnTo>
                      <a:pt x="406" y="627"/>
                    </a:lnTo>
                    <a:lnTo>
                      <a:pt x="378" y="627"/>
                    </a:lnTo>
                    <a:lnTo>
                      <a:pt x="365" y="602"/>
                    </a:lnTo>
                    <a:lnTo>
                      <a:pt x="365" y="588"/>
                    </a:lnTo>
                    <a:lnTo>
                      <a:pt x="365" y="578"/>
                    </a:lnTo>
                    <a:lnTo>
                      <a:pt x="353" y="579"/>
                    </a:lnTo>
                    <a:lnTo>
                      <a:pt x="343" y="565"/>
                    </a:lnTo>
                    <a:lnTo>
                      <a:pt x="334" y="549"/>
                    </a:lnTo>
                    <a:lnTo>
                      <a:pt x="315" y="549"/>
                    </a:lnTo>
                    <a:lnTo>
                      <a:pt x="314" y="549"/>
                    </a:lnTo>
                    <a:lnTo>
                      <a:pt x="311" y="549"/>
                    </a:lnTo>
                    <a:lnTo>
                      <a:pt x="295" y="549"/>
                    </a:lnTo>
                    <a:lnTo>
                      <a:pt x="281" y="549"/>
                    </a:lnTo>
                    <a:lnTo>
                      <a:pt x="264" y="537"/>
                    </a:lnTo>
                    <a:lnTo>
                      <a:pt x="253" y="537"/>
                    </a:lnTo>
                    <a:lnTo>
                      <a:pt x="249" y="559"/>
                    </a:lnTo>
                    <a:lnTo>
                      <a:pt x="236" y="563"/>
                    </a:lnTo>
                    <a:lnTo>
                      <a:pt x="221" y="567"/>
                    </a:lnTo>
                    <a:lnTo>
                      <a:pt x="195" y="554"/>
                    </a:lnTo>
                    <a:lnTo>
                      <a:pt x="176" y="523"/>
                    </a:lnTo>
                    <a:lnTo>
                      <a:pt x="163" y="478"/>
                    </a:lnTo>
                    <a:lnTo>
                      <a:pt x="160" y="447"/>
                    </a:lnTo>
                    <a:lnTo>
                      <a:pt x="132" y="418"/>
                    </a:lnTo>
                    <a:lnTo>
                      <a:pt x="115" y="405"/>
                    </a:lnTo>
                    <a:lnTo>
                      <a:pt x="100" y="392"/>
                    </a:lnTo>
                    <a:lnTo>
                      <a:pt x="85" y="363"/>
                    </a:lnTo>
                    <a:lnTo>
                      <a:pt x="74" y="332"/>
                    </a:lnTo>
                    <a:lnTo>
                      <a:pt x="50" y="298"/>
                    </a:lnTo>
                    <a:lnTo>
                      <a:pt x="32" y="283"/>
                    </a:lnTo>
                    <a:lnTo>
                      <a:pt x="15" y="266"/>
                    </a:lnTo>
                    <a:lnTo>
                      <a:pt x="1" y="216"/>
                    </a:lnTo>
                    <a:lnTo>
                      <a:pt x="0" y="208"/>
                    </a:lnTo>
                    <a:lnTo>
                      <a:pt x="1" y="202"/>
                    </a:lnTo>
                    <a:lnTo>
                      <a:pt x="1" y="194"/>
                    </a:lnTo>
                    <a:lnTo>
                      <a:pt x="11" y="187"/>
                    </a:lnTo>
                    <a:lnTo>
                      <a:pt x="11" y="194"/>
                    </a:lnTo>
                  </a:path>
                </a:pathLst>
              </a:custGeom>
              <a:solidFill>
                <a:srgbClr val="FF0000"/>
              </a:solidFill>
              <a:ln w="6350" cap="rnd" cmpd="sng">
                <a:solidFill>
                  <a:srgbClr val="003366"/>
                </a:solidFill>
                <a:round/>
                <a:headEnd/>
                <a:tailEnd/>
              </a:ln>
            </p:spPr>
            <p:txBody>
              <a:bodyPr/>
              <a:lstStyle/>
              <a:p>
                <a:endParaRPr lang="en-IN"/>
              </a:p>
            </p:txBody>
          </p:sp>
          <p:sp>
            <p:nvSpPr>
              <p:cNvPr id="30" name="Freeform 151">
                <a:extLst>
                  <a:ext uri="{FF2B5EF4-FFF2-40B4-BE49-F238E27FC236}">
                    <a16:creationId xmlns:a16="http://schemas.microsoft.com/office/drawing/2014/main" xmlns="" id="{B9A22C11-AA07-4B3A-9CA8-14A6E16E9918}"/>
                  </a:ext>
                </a:extLst>
              </p:cNvPr>
              <p:cNvSpPr>
                <a:spLocks/>
              </p:cNvSpPr>
              <p:nvPr/>
            </p:nvSpPr>
            <p:spPr bwMode="auto">
              <a:xfrm>
                <a:off x="3757465" y="728663"/>
                <a:ext cx="342867" cy="345473"/>
              </a:xfrm>
              <a:custGeom>
                <a:avLst/>
                <a:gdLst>
                  <a:gd name="T0" fmla="*/ 242409 w 314"/>
                  <a:gd name="T1" fmla="*/ 13094 h 343"/>
                  <a:gd name="T2" fmla="*/ 276259 w 314"/>
                  <a:gd name="T3" fmla="*/ 9065 h 343"/>
                  <a:gd name="T4" fmla="*/ 277351 w 314"/>
                  <a:gd name="T5" fmla="*/ 46332 h 343"/>
                  <a:gd name="T6" fmla="*/ 288270 w 314"/>
                  <a:gd name="T7" fmla="*/ 61440 h 343"/>
                  <a:gd name="T8" fmla="*/ 288270 w 314"/>
                  <a:gd name="T9" fmla="*/ 78562 h 343"/>
                  <a:gd name="T10" fmla="*/ 278443 w 314"/>
                  <a:gd name="T11" fmla="*/ 90649 h 343"/>
                  <a:gd name="T12" fmla="*/ 294822 w 314"/>
                  <a:gd name="T13" fmla="*/ 104750 h 343"/>
                  <a:gd name="T14" fmla="*/ 309017 w 314"/>
                  <a:gd name="T15" fmla="*/ 104750 h 343"/>
                  <a:gd name="T16" fmla="*/ 321028 w 314"/>
                  <a:gd name="T17" fmla="*/ 113815 h 343"/>
                  <a:gd name="T18" fmla="*/ 317753 w 314"/>
                  <a:gd name="T19" fmla="*/ 140002 h 343"/>
                  <a:gd name="T20" fmla="*/ 334132 w 314"/>
                  <a:gd name="T21" fmla="*/ 166190 h 343"/>
                  <a:gd name="T22" fmla="*/ 325396 w 314"/>
                  <a:gd name="T23" fmla="*/ 184319 h 343"/>
                  <a:gd name="T24" fmla="*/ 341775 w 314"/>
                  <a:gd name="T25" fmla="*/ 195399 h 343"/>
                  <a:gd name="T26" fmla="*/ 341775 w 314"/>
                  <a:gd name="T27" fmla="*/ 207485 h 343"/>
                  <a:gd name="T28" fmla="*/ 325396 w 314"/>
                  <a:gd name="T29" fmla="*/ 234680 h 343"/>
                  <a:gd name="T30" fmla="*/ 305741 w 314"/>
                  <a:gd name="T31" fmla="*/ 242738 h 343"/>
                  <a:gd name="T32" fmla="*/ 290454 w 314"/>
                  <a:gd name="T33" fmla="*/ 262882 h 343"/>
                  <a:gd name="T34" fmla="*/ 284995 w 314"/>
                  <a:gd name="T35" fmla="*/ 286048 h 343"/>
                  <a:gd name="T36" fmla="*/ 284995 w 314"/>
                  <a:gd name="T37" fmla="*/ 299141 h 343"/>
                  <a:gd name="T38" fmla="*/ 289362 w 314"/>
                  <a:gd name="T39" fmla="*/ 316264 h 343"/>
                  <a:gd name="T40" fmla="*/ 254420 w 314"/>
                  <a:gd name="T41" fmla="*/ 325329 h 343"/>
                  <a:gd name="T42" fmla="*/ 235858 w 314"/>
                  <a:gd name="T43" fmla="*/ 343459 h 343"/>
                  <a:gd name="T44" fmla="*/ 196548 w 314"/>
                  <a:gd name="T45" fmla="*/ 338423 h 343"/>
                  <a:gd name="T46" fmla="*/ 160514 w 314"/>
                  <a:gd name="T47" fmla="*/ 328350 h 343"/>
                  <a:gd name="T48" fmla="*/ 133216 w 314"/>
                  <a:gd name="T49" fmla="*/ 328350 h 343"/>
                  <a:gd name="T50" fmla="*/ 104826 w 314"/>
                  <a:gd name="T51" fmla="*/ 332379 h 343"/>
                  <a:gd name="T52" fmla="*/ 75343 w 314"/>
                  <a:gd name="T53" fmla="*/ 332379 h 343"/>
                  <a:gd name="T54" fmla="*/ 32758 w 314"/>
                  <a:gd name="T55" fmla="*/ 321300 h 343"/>
                  <a:gd name="T56" fmla="*/ 0 w 314"/>
                  <a:gd name="T57" fmla="*/ 319286 h 343"/>
                  <a:gd name="T58" fmla="*/ 3276 w 314"/>
                  <a:gd name="T59" fmla="*/ 285040 h 343"/>
                  <a:gd name="T60" fmla="*/ 3276 w 314"/>
                  <a:gd name="T61" fmla="*/ 266911 h 343"/>
                  <a:gd name="T62" fmla="*/ 4368 w 314"/>
                  <a:gd name="T63" fmla="*/ 247774 h 343"/>
                  <a:gd name="T64" fmla="*/ 29482 w 314"/>
                  <a:gd name="T65" fmla="*/ 223601 h 343"/>
                  <a:gd name="T66" fmla="*/ 75343 w 314"/>
                  <a:gd name="T67" fmla="*/ 204464 h 343"/>
                  <a:gd name="T68" fmla="*/ 99366 w 314"/>
                  <a:gd name="T69" fmla="*/ 189355 h 343"/>
                  <a:gd name="T70" fmla="*/ 104826 w 314"/>
                  <a:gd name="T71" fmla="*/ 176262 h 343"/>
                  <a:gd name="T72" fmla="*/ 101550 w 314"/>
                  <a:gd name="T73" fmla="*/ 149067 h 343"/>
                  <a:gd name="T74" fmla="*/ 82987 w 314"/>
                  <a:gd name="T75" fmla="*/ 129930 h 343"/>
                  <a:gd name="T76" fmla="*/ 84079 w 314"/>
                  <a:gd name="T77" fmla="*/ 91656 h 343"/>
                  <a:gd name="T78" fmla="*/ 96090 w 314"/>
                  <a:gd name="T79" fmla="*/ 78562 h 343"/>
                  <a:gd name="T80" fmla="*/ 101550 w 314"/>
                  <a:gd name="T81" fmla="*/ 51368 h 343"/>
                  <a:gd name="T82" fmla="*/ 82987 w 314"/>
                  <a:gd name="T83" fmla="*/ 55397 h 343"/>
                  <a:gd name="T84" fmla="*/ 128848 w 314"/>
                  <a:gd name="T85" fmla="*/ 39281 h 343"/>
                  <a:gd name="T86" fmla="*/ 160514 w 314"/>
                  <a:gd name="T87" fmla="*/ 35252 h 343"/>
                  <a:gd name="T88" fmla="*/ 196548 w 314"/>
                  <a:gd name="T89" fmla="*/ 16115 h 343"/>
                  <a:gd name="T90" fmla="*/ 211835 w 314"/>
                  <a:gd name="T91" fmla="*/ 16115 h 343"/>
                  <a:gd name="T92" fmla="*/ 226030 w 314"/>
                  <a:gd name="T93" fmla="*/ 0 h 3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4"/>
                  <a:gd name="T142" fmla="*/ 0 h 343"/>
                  <a:gd name="T143" fmla="*/ 314 w 314"/>
                  <a:gd name="T144" fmla="*/ 343 h 3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4" h="343">
                    <a:moveTo>
                      <a:pt x="200" y="13"/>
                    </a:moveTo>
                    <a:lnTo>
                      <a:pt x="222" y="13"/>
                    </a:lnTo>
                    <a:lnTo>
                      <a:pt x="237" y="4"/>
                    </a:lnTo>
                    <a:lnTo>
                      <a:pt x="253" y="9"/>
                    </a:lnTo>
                    <a:lnTo>
                      <a:pt x="247" y="26"/>
                    </a:lnTo>
                    <a:lnTo>
                      <a:pt x="254" y="46"/>
                    </a:lnTo>
                    <a:lnTo>
                      <a:pt x="250" y="54"/>
                    </a:lnTo>
                    <a:lnTo>
                      <a:pt x="264" y="61"/>
                    </a:lnTo>
                    <a:lnTo>
                      <a:pt x="246" y="68"/>
                    </a:lnTo>
                    <a:lnTo>
                      <a:pt x="264" y="78"/>
                    </a:lnTo>
                    <a:lnTo>
                      <a:pt x="240" y="86"/>
                    </a:lnTo>
                    <a:lnTo>
                      <a:pt x="255" y="90"/>
                    </a:lnTo>
                    <a:lnTo>
                      <a:pt x="262" y="99"/>
                    </a:lnTo>
                    <a:lnTo>
                      <a:pt x="270" y="104"/>
                    </a:lnTo>
                    <a:lnTo>
                      <a:pt x="276" y="106"/>
                    </a:lnTo>
                    <a:lnTo>
                      <a:pt x="283" y="104"/>
                    </a:lnTo>
                    <a:lnTo>
                      <a:pt x="294" y="104"/>
                    </a:lnTo>
                    <a:lnTo>
                      <a:pt x="294" y="113"/>
                    </a:lnTo>
                    <a:lnTo>
                      <a:pt x="291" y="125"/>
                    </a:lnTo>
                    <a:lnTo>
                      <a:pt x="291" y="139"/>
                    </a:lnTo>
                    <a:lnTo>
                      <a:pt x="303" y="152"/>
                    </a:lnTo>
                    <a:lnTo>
                      <a:pt x="306" y="165"/>
                    </a:lnTo>
                    <a:lnTo>
                      <a:pt x="306" y="174"/>
                    </a:lnTo>
                    <a:lnTo>
                      <a:pt x="298" y="183"/>
                    </a:lnTo>
                    <a:lnTo>
                      <a:pt x="305" y="188"/>
                    </a:lnTo>
                    <a:lnTo>
                      <a:pt x="313" y="194"/>
                    </a:lnTo>
                    <a:lnTo>
                      <a:pt x="313" y="199"/>
                    </a:lnTo>
                    <a:lnTo>
                      <a:pt x="313" y="206"/>
                    </a:lnTo>
                    <a:lnTo>
                      <a:pt x="309" y="222"/>
                    </a:lnTo>
                    <a:lnTo>
                      <a:pt x="298" y="233"/>
                    </a:lnTo>
                    <a:lnTo>
                      <a:pt x="284" y="233"/>
                    </a:lnTo>
                    <a:lnTo>
                      <a:pt x="280" y="241"/>
                    </a:lnTo>
                    <a:lnTo>
                      <a:pt x="272" y="245"/>
                    </a:lnTo>
                    <a:lnTo>
                      <a:pt x="266" y="261"/>
                    </a:lnTo>
                    <a:lnTo>
                      <a:pt x="262" y="277"/>
                    </a:lnTo>
                    <a:lnTo>
                      <a:pt x="261" y="284"/>
                    </a:lnTo>
                    <a:lnTo>
                      <a:pt x="262" y="293"/>
                    </a:lnTo>
                    <a:lnTo>
                      <a:pt x="261" y="297"/>
                    </a:lnTo>
                    <a:lnTo>
                      <a:pt x="262" y="303"/>
                    </a:lnTo>
                    <a:lnTo>
                      <a:pt x="265" y="314"/>
                    </a:lnTo>
                    <a:lnTo>
                      <a:pt x="247" y="323"/>
                    </a:lnTo>
                    <a:lnTo>
                      <a:pt x="233" y="323"/>
                    </a:lnTo>
                    <a:lnTo>
                      <a:pt x="222" y="328"/>
                    </a:lnTo>
                    <a:lnTo>
                      <a:pt x="216" y="341"/>
                    </a:lnTo>
                    <a:lnTo>
                      <a:pt x="198" y="342"/>
                    </a:lnTo>
                    <a:lnTo>
                      <a:pt x="180" y="336"/>
                    </a:lnTo>
                    <a:lnTo>
                      <a:pt x="162" y="328"/>
                    </a:lnTo>
                    <a:lnTo>
                      <a:pt x="147" y="326"/>
                    </a:lnTo>
                    <a:lnTo>
                      <a:pt x="132" y="328"/>
                    </a:lnTo>
                    <a:lnTo>
                      <a:pt x="122" y="326"/>
                    </a:lnTo>
                    <a:lnTo>
                      <a:pt x="111" y="328"/>
                    </a:lnTo>
                    <a:lnTo>
                      <a:pt x="96" y="330"/>
                    </a:lnTo>
                    <a:lnTo>
                      <a:pt x="82" y="333"/>
                    </a:lnTo>
                    <a:lnTo>
                      <a:pt x="69" y="330"/>
                    </a:lnTo>
                    <a:lnTo>
                      <a:pt x="51" y="319"/>
                    </a:lnTo>
                    <a:lnTo>
                      <a:pt x="30" y="319"/>
                    </a:lnTo>
                    <a:lnTo>
                      <a:pt x="26" y="332"/>
                    </a:lnTo>
                    <a:lnTo>
                      <a:pt x="0" y="317"/>
                    </a:lnTo>
                    <a:lnTo>
                      <a:pt x="3" y="293"/>
                    </a:lnTo>
                    <a:lnTo>
                      <a:pt x="3" y="283"/>
                    </a:lnTo>
                    <a:lnTo>
                      <a:pt x="3" y="272"/>
                    </a:lnTo>
                    <a:lnTo>
                      <a:pt x="3" y="265"/>
                    </a:lnTo>
                    <a:lnTo>
                      <a:pt x="3" y="257"/>
                    </a:lnTo>
                    <a:lnTo>
                      <a:pt x="4" y="246"/>
                    </a:lnTo>
                    <a:lnTo>
                      <a:pt x="7" y="238"/>
                    </a:lnTo>
                    <a:lnTo>
                      <a:pt x="27" y="222"/>
                    </a:lnTo>
                    <a:lnTo>
                      <a:pt x="49" y="212"/>
                    </a:lnTo>
                    <a:lnTo>
                      <a:pt x="69" y="203"/>
                    </a:lnTo>
                    <a:lnTo>
                      <a:pt x="78" y="194"/>
                    </a:lnTo>
                    <a:lnTo>
                      <a:pt x="91" y="188"/>
                    </a:lnTo>
                    <a:lnTo>
                      <a:pt x="96" y="183"/>
                    </a:lnTo>
                    <a:lnTo>
                      <a:pt x="96" y="175"/>
                    </a:lnTo>
                    <a:lnTo>
                      <a:pt x="100" y="164"/>
                    </a:lnTo>
                    <a:lnTo>
                      <a:pt x="93" y="148"/>
                    </a:lnTo>
                    <a:lnTo>
                      <a:pt x="82" y="138"/>
                    </a:lnTo>
                    <a:lnTo>
                      <a:pt x="76" y="129"/>
                    </a:lnTo>
                    <a:lnTo>
                      <a:pt x="71" y="101"/>
                    </a:lnTo>
                    <a:lnTo>
                      <a:pt x="77" y="91"/>
                    </a:lnTo>
                    <a:lnTo>
                      <a:pt x="86" y="83"/>
                    </a:lnTo>
                    <a:lnTo>
                      <a:pt x="88" y="78"/>
                    </a:lnTo>
                    <a:lnTo>
                      <a:pt x="91" y="74"/>
                    </a:lnTo>
                    <a:lnTo>
                      <a:pt x="93" y="51"/>
                    </a:lnTo>
                    <a:lnTo>
                      <a:pt x="82" y="51"/>
                    </a:lnTo>
                    <a:lnTo>
                      <a:pt x="76" y="55"/>
                    </a:lnTo>
                    <a:lnTo>
                      <a:pt x="100" y="43"/>
                    </a:lnTo>
                    <a:lnTo>
                      <a:pt x="118" y="39"/>
                    </a:lnTo>
                    <a:lnTo>
                      <a:pt x="135" y="39"/>
                    </a:lnTo>
                    <a:lnTo>
                      <a:pt x="147" y="35"/>
                    </a:lnTo>
                    <a:lnTo>
                      <a:pt x="154" y="19"/>
                    </a:lnTo>
                    <a:lnTo>
                      <a:pt x="180" y="16"/>
                    </a:lnTo>
                    <a:lnTo>
                      <a:pt x="180" y="25"/>
                    </a:lnTo>
                    <a:lnTo>
                      <a:pt x="194" y="16"/>
                    </a:lnTo>
                    <a:lnTo>
                      <a:pt x="200" y="4"/>
                    </a:lnTo>
                    <a:lnTo>
                      <a:pt x="207" y="0"/>
                    </a:lnTo>
                    <a:lnTo>
                      <a:pt x="200" y="13"/>
                    </a:lnTo>
                  </a:path>
                </a:pathLst>
              </a:custGeom>
              <a:solidFill>
                <a:srgbClr val="FF0000"/>
              </a:solidFill>
              <a:ln w="6350" cap="rnd" cmpd="sng">
                <a:solidFill>
                  <a:srgbClr val="003366"/>
                </a:solidFill>
                <a:round/>
                <a:headEnd/>
                <a:tailEnd/>
              </a:ln>
            </p:spPr>
            <p:txBody>
              <a:bodyPr/>
              <a:lstStyle/>
              <a:p>
                <a:endParaRPr lang="en-IN"/>
              </a:p>
            </p:txBody>
          </p:sp>
          <p:sp>
            <p:nvSpPr>
              <p:cNvPr id="31" name="Freeform 152">
                <a:extLst>
                  <a:ext uri="{FF2B5EF4-FFF2-40B4-BE49-F238E27FC236}">
                    <a16:creationId xmlns:a16="http://schemas.microsoft.com/office/drawing/2014/main" xmlns="" id="{C11FEF5F-E9DD-47A8-B8B3-9C56723F909E}"/>
                  </a:ext>
                </a:extLst>
              </p:cNvPr>
              <p:cNvSpPr>
                <a:spLocks/>
              </p:cNvSpPr>
              <p:nvPr/>
            </p:nvSpPr>
            <p:spPr bwMode="auto">
              <a:xfrm>
                <a:off x="3101828" y="1000125"/>
                <a:ext cx="1225225" cy="1099380"/>
              </a:xfrm>
              <a:custGeom>
                <a:avLst/>
                <a:gdLst>
                  <a:gd name="T0" fmla="*/ 673104 w 1114"/>
                  <a:gd name="T1" fmla="*/ 53212 h 1095"/>
                  <a:gd name="T2" fmla="*/ 746793 w 1114"/>
                  <a:gd name="T3" fmla="*/ 78312 h 1095"/>
                  <a:gd name="T4" fmla="*/ 797386 w 1114"/>
                  <a:gd name="T5" fmla="*/ 128512 h 1095"/>
                  <a:gd name="T6" fmla="*/ 844679 w 1114"/>
                  <a:gd name="T7" fmla="*/ 194776 h 1095"/>
                  <a:gd name="T8" fmla="*/ 883174 w 1114"/>
                  <a:gd name="T9" fmla="*/ 254012 h 1095"/>
                  <a:gd name="T10" fmla="*/ 912870 w 1114"/>
                  <a:gd name="T11" fmla="*/ 327304 h 1095"/>
                  <a:gd name="T12" fmla="*/ 940366 w 1114"/>
                  <a:gd name="T13" fmla="*/ 373488 h 1095"/>
                  <a:gd name="T14" fmla="*/ 992058 w 1114"/>
                  <a:gd name="T15" fmla="*/ 351400 h 1095"/>
                  <a:gd name="T16" fmla="*/ 1072347 w 1114"/>
                  <a:gd name="T17" fmla="*/ 361440 h 1095"/>
                  <a:gd name="T18" fmla="*/ 1116341 w 1114"/>
                  <a:gd name="T19" fmla="*/ 396580 h 1095"/>
                  <a:gd name="T20" fmla="*/ 1144936 w 1114"/>
                  <a:gd name="T21" fmla="*/ 448788 h 1095"/>
                  <a:gd name="T22" fmla="*/ 1164734 w 1114"/>
                  <a:gd name="T23" fmla="*/ 507020 h 1095"/>
                  <a:gd name="T24" fmla="*/ 1217526 w 1114"/>
                  <a:gd name="T25" fmla="*/ 542160 h 1095"/>
                  <a:gd name="T26" fmla="*/ 1131738 w 1114"/>
                  <a:gd name="T27" fmla="*/ 625492 h 1095"/>
                  <a:gd name="T28" fmla="*/ 1060249 w 1114"/>
                  <a:gd name="T29" fmla="*/ 657620 h 1095"/>
                  <a:gd name="T30" fmla="*/ 995358 w 1114"/>
                  <a:gd name="T31" fmla="*/ 713844 h 1095"/>
                  <a:gd name="T32" fmla="*/ 1054749 w 1114"/>
                  <a:gd name="T33" fmla="*/ 767056 h 1095"/>
                  <a:gd name="T34" fmla="*/ 1127339 w 1114"/>
                  <a:gd name="T35" fmla="*/ 785128 h 1095"/>
                  <a:gd name="T36" fmla="*/ 1071247 w 1114"/>
                  <a:gd name="T37" fmla="*/ 807216 h 1095"/>
                  <a:gd name="T38" fmla="*/ 1078946 w 1114"/>
                  <a:gd name="T39" fmla="*/ 899584 h 1095"/>
                  <a:gd name="T40" fmla="*/ 1037152 w 1114"/>
                  <a:gd name="T41" fmla="*/ 918660 h 1095"/>
                  <a:gd name="T42" fmla="*/ 1003057 w 1114"/>
                  <a:gd name="T43" fmla="*/ 939744 h 1095"/>
                  <a:gd name="T44" fmla="*/ 919469 w 1114"/>
                  <a:gd name="T45" fmla="*/ 968860 h 1095"/>
                  <a:gd name="T46" fmla="*/ 852378 w 1114"/>
                  <a:gd name="T47" fmla="*/ 995968 h 1095"/>
                  <a:gd name="T48" fmla="*/ 861177 w 1114"/>
                  <a:gd name="T49" fmla="*/ 951792 h 1095"/>
                  <a:gd name="T50" fmla="*/ 883174 w 1114"/>
                  <a:gd name="T51" fmla="*/ 890548 h 1095"/>
                  <a:gd name="T52" fmla="*/ 866676 w 1114"/>
                  <a:gd name="T53" fmla="*/ 849384 h 1095"/>
                  <a:gd name="T54" fmla="*/ 808385 w 1114"/>
                  <a:gd name="T55" fmla="*/ 837336 h 1095"/>
                  <a:gd name="T56" fmla="*/ 773190 w 1114"/>
                  <a:gd name="T57" fmla="*/ 807216 h 1095"/>
                  <a:gd name="T58" fmla="*/ 807285 w 1114"/>
                  <a:gd name="T59" fmla="*/ 864444 h 1095"/>
                  <a:gd name="T60" fmla="*/ 755592 w 1114"/>
                  <a:gd name="T61" fmla="*/ 903600 h 1095"/>
                  <a:gd name="T62" fmla="*/ 761091 w 1114"/>
                  <a:gd name="T63" fmla="*/ 986932 h 1095"/>
                  <a:gd name="T64" fmla="*/ 724796 w 1114"/>
                  <a:gd name="T65" fmla="*/ 1072272 h 1095"/>
                  <a:gd name="T66" fmla="*/ 635709 w 1114"/>
                  <a:gd name="T67" fmla="*/ 1078296 h 1095"/>
                  <a:gd name="T68" fmla="*/ 555421 w 1114"/>
                  <a:gd name="T69" fmla="*/ 999984 h 1095"/>
                  <a:gd name="T70" fmla="*/ 526825 w 1114"/>
                  <a:gd name="T71" fmla="*/ 968860 h 1095"/>
                  <a:gd name="T72" fmla="*/ 479532 w 1114"/>
                  <a:gd name="T73" fmla="*/ 915648 h 1095"/>
                  <a:gd name="T74" fmla="*/ 479532 w 1114"/>
                  <a:gd name="T75" fmla="*/ 877496 h 1095"/>
                  <a:gd name="T76" fmla="*/ 377246 w 1114"/>
                  <a:gd name="T77" fmla="*/ 857416 h 1095"/>
                  <a:gd name="T78" fmla="*/ 301357 w 1114"/>
                  <a:gd name="T79" fmla="*/ 830308 h 1095"/>
                  <a:gd name="T80" fmla="*/ 215569 w 1114"/>
                  <a:gd name="T81" fmla="*/ 833320 h 1095"/>
                  <a:gd name="T82" fmla="*/ 168276 w 1114"/>
                  <a:gd name="T83" fmla="*/ 710832 h 1095"/>
                  <a:gd name="T84" fmla="*/ 130881 w 1114"/>
                  <a:gd name="T85" fmla="*/ 661636 h 1095"/>
                  <a:gd name="T86" fmla="*/ 100086 w 1114"/>
                  <a:gd name="T87" fmla="*/ 606416 h 1095"/>
                  <a:gd name="T88" fmla="*/ 92387 w 1114"/>
                  <a:gd name="T89" fmla="*/ 526096 h 1095"/>
                  <a:gd name="T90" fmla="*/ 19797 w 1114"/>
                  <a:gd name="T91" fmla="*/ 498988 h 1095"/>
                  <a:gd name="T92" fmla="*/ 16498 w 1114"/>
                  <a:gd name="T93" fmla="*/ 435736 h 1095"/>
                  <a:gd name="T94" fmla="*/ 108884 w 1114"/>
                  <a:gd name="T95" fmla="*/ 377504 h 1095"/>
                  <a:gd name="T96" fmla="*/ 147379 w 1114"/>
                  <a:gd name="T97" fmla="*/ 320276 h 1095"/>
                  <a:gd name="T98" fmla="*/ 207870 w 1114"/>
                  <a:gd name="T99" fmla="*/ 361440 h 1095"/>
                  <a:gd name="T100" fmla="*/ 331053 w 1114"/>
                  <a:gd name="T101" fmla="*/ 350396 h 1095"/>
                  <a:gd name="T102" fmla="*/ 371747 w 1114"/>
                  <a:gd name="T103" fmla="*/ 301200 h 1095"/>
                  <a:gd name="T104" fmla="*/ 433338 w 1114"/>
                  <a:gd name="T105" fmla="*/ 231924 h 1095"/>
                  <a:gd name="T106" fmla="*/ 527925 w 1114"/>
                  <a:gd name="T107" fmla="*/ 187748 h 1095"/>
                  <a:gd name="T108" fmla="*/ 565319 w 1114"/>
                  <a:gd name="T109" fmla="*/ 106424 h 1095"/>
                  <a:gd name="T110" fmla="*/ 597215 w 1114"/>
                  <a:gd name="T111" fmla="*/ 60240 h 1095"/>
                  <a:gd name="T112" fmla="*/ 641208 w 1114"/>
                  <a:gd name="T113" fmla="*/ 32128 h 10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14"/>
                  <a:gd name="T172" fmla="*/ 0 h 1095"/>
                  <a:gd name="T173" fmla="*/ 1114 w 1114"/>
                  <a:gd name="T174" fmla="*/ 1095 h 10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14" h="1095">
                    <a:moveTo>
                      <a:pt x="601" y="11"/>
                    </a:moveTo>
                    <a:lnTo>
                      <a:pt x="608" y="27"/>
                    </a:lnTo>
                    <a:lnTo>
                      <a:pt x="608" y="42"/>
                    </a:lnTo>
                    <a:lnTo>
                      <a:pt x="612" y="53"/>
                    </a:lnTo>
                    <a:lnTo>
                      <a:pt x="629" y="57"/>
                    </a:lnTo>
                    <a:lnTo>
                      <a:pt x="672" y="47"/>
                    </a:lnTo>
                    <a:lnTo>
                      <a:pt x="665" y="67"/>
                    </a:lnTo>
                    <a:lnTo>
                      <a:pt x="679" y="78"/>
                    </a:lnTo>
                    <a:lnTo>
                      <a:pt x="701" y="79"/>
                    </a:lnTo>
                    <a:lnTo>
                      <a:pt x="699" y="99"/>
                    </a:lnTo>
                    <a:lnTo>
                      <a:pt x="706" y="115"/>
                    </a:lnTo>
                    <a:lnTo>
                      <a:pt x="725" y="128"/>
                    </a:lnTo>
                    <a:lnTo>
                      <a:pt x="741" y="149"/>
                    </a:lnTo>
                    <a:lnTo>
                      <a:pt x="759" y="175"/>
                    </a:lnTo>
                    <a:lnTo>
                      <a:pt x="754" y="188"/>
                    </a:lnTo>
                    <a:lnTo>
                      <a:pt x="768" y="194"/>
                    </a:lnTo>
                    <a:lnTo>
                      <a:pt x="757" y="218"/>
                    </a:lnTo>
                    <a:lnTo>
                      <a:pt x="771" y="224"/>
                    </a:lnTo>
                    <a:lnTo>
                      <a:pt x="790" y="235"/>
                    </a:lnTo>
                    <a:lnTo>
                      <a:pt x="803" y="253"/>
                    </a:lnTo>
                    <a:lnTo>
                      <a:pt x="819" y="264"/>
                    </a:lnTo>
                    <a:lnTo>
                      <a:pt x="826" y="280"/>
                    </a:lnTo>
                    <a:lnTo>
                      <a:pt x="823" y="299"/>
                    </a:lnTo>
                    <a:lnTo>
                      <a:pt x="830" y="326"/>
                    </a:lnTo>
                    <a:lnTo>
                      <a:pt x="837" y="340"/>
                    </a:lnTo>
                    <a:lnTo>
                      <a:pt x="848" y="353"/>
                    </a:lnTo>
                    <a:lnTo>
                      <a:pt x="850" y="366"/>
                    </a:lnTo>
                    <a:lnTo>
                      <a:pt x="855" y="372"/>
                    </a:lnTo>
                    <a:lnTo>
                      <a:pt x="876" y="376"/>
                    </a:lnTo>
                    <a:lnTo>
                      <a:pt x="891" y="365"/>
                    </a:lnTo>
                    <a:lnTo>
                      <a:pt x="891" y="353"/>
                    </a:lnTo>
                    <a:lnTo>
                      <a:pt x="902" y="350"/>
                    </a:lnTo>
                    <a:lnTo>
                      <a:pt x="920" y="353"/>
                    </a:lnTo>
                    <a:lnTo>
                      <a:pt x="950" y="360"/>
                    </a:lnTo>
                    <a:lnTo>
                      <a:pt x="964" y="359"/>
                    </a:lnTo>
                    <a:lnTo>
                      <a:pt x="975" y="360"/>
                    </a:lnTo>
                    <a:lnTo>
                      <a:pt x="993" y="380"/>
                    </a:lnTo>
                    <a:lnTo>
                      <a:pt x="1000" y="379"/>
                    </a:lnTo>
                    <a:lnTo>
                      <a:pt x="1003" y="393"/>
                    </a:lnTo>
                    <a:lnTo>
                      <a:pt x="1015" y="395"/>
                    </a:lnTo>
                    <a:lnTo>
                      <a:pt x="1027" y="408"/>
                    </a:lnTo>
                    <a:lnTo>
                      <a:pt x="1030" y="431"/>
                    </a:lnTo>
                    <a:lnTo>
                      <a:pt x="1030" y="447"/>
                    </a:lnTo>
                    <a:lnTo>
                      <a:pt x="1041" y="447"/>
                    </a:lnTo>
                    <a:lnTo>
                      <a:pt x="1062" y="458"/>
                    </a:lnTo>
                    <a:lnTo>
                      <a:pt x="1066" y="471"/>
                    </a:lnTo>
                    <a:lnTo>
                      <a:pt x="1069" y="488"/>
                    </a:lnTo>
                    <a:lnTo>
                      <a:pt x="1059" y="505"/>
                    </a:lnTo>
                    <a:lnTo>
                      <a:pt x="1058" y="518"/>
                    </a:lnTo>
                    <a:lnTo>
                      <a:pt x="1067" y="527"/>
                    </a:lnTo>
                    <a:lnTo>
                      <a:pt x="1085" y="520"/>
                    </a:lnTo>
                    <a:lnTo>
                      <a:pt x="1107" y="540"/>
                    </a:lnTo>
                    <a:lnTo>
                      <a:pt x="1113" y="558"/>
                    </a:lnTo>
                    <a:lnTo>
                      <a:pt x="1102" y="576"/>
                    </a:lnTo>
                    <a:lnTo>
                      <a:pt x="1079" y="592"/>
                    </a:lnTo>
                    <a:lnTo>
                      <a:pt x="1029" y="623"/>
                    </a:lnTo>
                    <a:lnTo>
                      <a:pt x="1014" y="632"/>
                    </a:lnTo>
                    <a:lnTo>
                      <a:pt x="997" y="630"/>
                    </a:lnTo>
                    <a:lnTo>
                      <a:pt x="989" y="636"/>
                    </a:lnTo>
                    <a:lnTo>
                      <a:pt x="964" y="655"/>
                    </a:lnTo>
                    <a:lnTo>
                      <a:pt x="945" y="668"/>
                    </a:lnTo>
                    <a:lnTo>
                      <a:pt x="924" y="683"/>
                    </a:lnTo>
                    <a:lnTo>
                      <a:pt x="913" y="708"/>
                    </a:lnTo>
                    <a:lnTo>
                      <a:pt x="905" y="711"/>
                    </a:lnTo>
                    <a:lnTo>
                      <a:pt x="905" y="731"/>
                    </a:lnTo>
                    <a:lnTo>
                      <a:pt x="927" y="744"/>
                    </a:lnTo>
                    <a:lnTo>
                      <a:pt x="938" y="758"/>
                    </a:lnTo>
                    <a:lnTo>
                      <a:pt x="959" y="764"/>
                    </a:lnTo>
                    <a:lnTo>
                      <a:pt x="970" y="768"/>
                    </a:lnTo>
                    <a:lnTo>
                      <a:pt x="979" y="761"/>
                    </a:lnTo>
                    <a:lnTo>
                      <a:pt x="1001" y="765"/>
                    </a:lnTo>
                    <a:lnTo>
                      <a:pt x="1025" y="782"/>
                    </a:lnTo>
                    <a:lnTo>
                      <a:pt x="1011" y="793"/>
                    </a:lnTo>
                    <a:lnTo>
                      <a:pt x="1000" y="807"/>
                    </a:lnTo>
                    <a:lnTo>
                      <a:pt x="978" y="808"/>
                    </a:lnTo>
                    <a:lnTo>
                      <a:pt x="974" y="804"/>
                    </a:lnTo>
                    <a:lnTo>
                      <a:pt x="972" y="814"/>
                    </a:lnTo>
                    <a:lnTo>
                      <a:pt x="976" y="833"/>
                    </a:lnTo>
                    <a:lnTo>
                      <a:pt x="967" y="866"/>
                    </a:lnTo>
                    <a:lnTo>
                      <a:pt x="981" y="896"/>
                    </a:lnTo>
                    <a:lnTo>
                      <a:pt x="964" y="889"/>
                    </a:lnTo>
                    <a:lnTo>
                      <a:pt x="956" y="893"/>
                    </a:lnTo>
                    <a:lnTo>
                      <a:pt x="959" y="900"/>
                    </a:lnTo>
                    <a:lnTo>
                      <a:pt x="943" y="915"/>
                    </a:lnTo>
                    <a:lnTo>
                      <a:pt x="950" y="930"/>
                    </a:lnTo>
                    <a:lnTo>
                      <a:pt x="935" y="933"/>
                    </a:lnTo>
                    <a:lnTo>
                      <a:pt x="923" y="927"/>
                    </a:lnTo>
                    <a:lnTo>
                      <a:pt x="912" y="936"/>
                    </a:lnTo>
                    <a:lnTo>
                      <a:pt x="863" y="927"/>
                    </a:lnTo>
                    <a:lnTo>
                      <a:pt x="851" y="923"/>
                    </a:lnTo>
                    <a:lnTo>
                      <a:pt x="844" y="940"/>
                    </a:lnTo>
                    <a:lnTo>
                      <a:pt x="836" y="965"/>
                    </a:lnTo>
                    <a:lnTo>
                      <a:pt x="823" y="981"/>
                    </a:lnTo>
                    <a:lnTo>
                      <a:pt x="805" y="989"/>
                    </a:lnTo>
                    <a:lnTo>
                      <a:pt x="790" y="994"/>
                    </a:lnTo>
                    <a:lnTo>
                      <a:pt x="775" y="992"/>
                    </a:lnTo>
                    <a:lnTo>
                      <a:pt x="750" y="983"/>
                    </a:lnTo>
                    <a:lnTo>
                      <a:pt x="752" y="965"/>
                    </a:lnTo>
                    <a:lnTo>
                      <a:pt x="774" y="959"/>
                    </a:lnTo>
                    <a:lnTo>
                      <a:pt x="783" y="948"/>
                    </a:lnTo>
                    <a:lnTo>
                      <a:pt x="790" y="930"/>
                    </a:lnTo>
                    <a:lnTo>
                      <a:pt x="800" y="917"/>
                    </a:lnTo>
                    <a:lnTo>
                      <a:pt x="794" y="903"/>
                    </a:lnTo>
                    <a:lnTo>
                      <a:pt x="803" y="887"/>
                    </a:lnTo>
                    <a:lnTo>
                      <a:pt x="822" y="887"/>
                    </a:lnTo>
                    <a:lnTo>
                      <a:pt x="819" y="866"/>
                    </a:lnTo>
                    <a:lnTo>
                      <a:pt x="801" y="846"/>
                    </a:lnTo>
                    <a:lnTo>
                      <a:pt x="788" y="846"/>
                    </a:lnTo>
                    <a:lnTo>
                      <a:pt x="776" y="843"/>
                    </a:lnTo>
                    <a:lnTo>
                      <a:pt x="743" y="857"/>
                    </a:lnTo>
                    <a:lnTo>
                      <a:pt x="728" y="843"/>
                    </a:lnTo>
                    <a:lnTo>
                      <a:pt x="735" y="834"/>
                    </a:lnTo>
                    <a:lnTo>
                      <a:pt x="723" y="813"/>
                    </a:lnTo>
                    <a:lnTo>
                      <a:pt x="739" y="803"/>
                    </a:lnTo>
                    <a:lnTo>
                      <a:pt x="721" y="800"/>
                    </a:lnTo>
                    <a:lnTo>
                      <a:pt x="703" y="804"/>
                    </a:lnTo>
                    <a:lnTo>
                      <a:pt x="703" y="817"/>
                    </a:lnTo>
                    <a:lnTo>
                      <a:pt x="695" y="838"/>
                    </a:lnTo>
                    <a:lnTo>
                      <a:pt x="699" y="853"/>
                    </a:lnTo>
                    <a:lnTo>
                      <a:pt x="734" y="861"/>
                    </a:lnTo>
                    <a:lnTo>
                      <a:pt x="705" y="863"/>
                    </a:lnTo>
                    <a:lnTo>
                      <a:pt x="674" y="861"/>
                    </a:lnTo>
                    <a:lnTo>
                      <a:pt x="670" y="884"/>
                    </a:lnTo>
                    <a:lnTo>
                      <a:pt x="687" y="900"/>
                    </a:lnTo>
                    <a:lnTo>
                      <a:pt x="691" y="916"/>
                    </a:lnTo>
                    <a:lnTo>
                      <a:pt x="694" y="936"/>
                    </a:lnTo>
                    <a:lnTo>
                      <a:pt x="703" y="962"/>
                    </a:lnTo>
                    <a:lnTo>
                      <a:pt x="692" y="983"/>
                    </a:lnTo>
                    <a:lnTo>
                      <a:pt x="685" y="1004"/>
                    </a:lnTo>
                    <a:lnTo>
                      <a:pt x="669" y="1022"/>
                    </a:lnTo>
                    <a:lnTo>
                      <a:pt x="663" y="1047"/>
                    </a:lnTo>
                    <a:lnTo>
                      <a:pt x="659" y="1068"/>
                    </a:lnTo>
                    <a:lnTo>
                      <a:pt x="641" y="1090"/>
                    </a:lnTo>
                    <a:lnTo>
                      <a:pt x="622" y="1094"/>
                    </a:lnTo>
                    <a:lnTo>
                      <a:pt x="599" y="1084"/>
                    </a:lnTo>
                    <a:lnTo>
                      <a:pt x="578" y="1074"/>
                    </a:lnTo>
                    <a:lnTo>
                      <a:pt x="563" y="1058"/>
                    </a:lnTo>
                    <a:lnTo>
                      <a:pt x="537" y="1027"/>
                    </a:lnTo>
                    <a:lnTo>
                      <a:pt x="523" y="1011"/>
                    </a:lnTo>
                    <a:lnTo>
                      <a:pt x="505" y="996"/>
                    </a:lnTo>
                    <a:lnTo>
                      <a:pt x="497" y="989"/>
                    </a:lnTo>
                    <a:lnTo>
                      <a:pt x="477" y="982"/>
                    </a:lnTo>
                    <a:lnTo>
                      <a:pt x="469" y="976"/>
                    </a:lnTo>
                    <a:lnTo>
                      <a:pt x="479" y="965"/>
                    </a:lnTo>
                    <a:lnTo>
                      <a:pt x="490" y="946"/>
                    </a:lnTo>
                    <a:lnTo>
                      <a:pt x="473" y="936"/>
                    </a:lnTo>
                    <a:lnTo>
                      <a:pt x="448" y="927"/>
                    </a:lnTo>
                    <a:lnTo>
                      <a:pt x="436" y="912"/>
                    </a:lnTo>
                    <a:lnTo>
                      <a:pt x="436" y="897"/>
                    </a:lnTo>
                    <a:lnTo>
                      <a:pt x="443" y="890"/>
                    </a:lnTo>
                    <a:lnTo>
                      <a:pt x="448" y="889"/>
                    </a:lnTo>
                    <a:lnTo>
                      <a:pt x="436" y="874"/>
                    </a:lnTo>
                    <a:lnTo>
                      <a:pt x="403" y="866"/>
                    </a:lnTo>
                    <a:lnTo>
                      <a:pt x="378" y="867"/>
                    </a:lnTo>
                    <a:lnTo>
                      <a:pt x="354" y="866"/>
                    </a:lnTo>
                    <a:lnTo>
                      <a:pt x="343" y="854"/>
                    </a:lnTo>
                    <a:lnTo>
                      <a:pt x="339" y="840"/>
                    </a:lnTo>
                    <a:lnTo>
                      <a:pt x="334" y="830"/>
                    </a:lnTo>
                    <a:lnTo>
                      <a:pt x="306" y="838"/>
                    </a:lnTo>
                    <a:lnTo>
                      <a:pt x="274" y="827"/>
                    </a:lnTo>
                    <a:lnTo>
                      <a:pt x="244" y="828"/>
                    </a:lnTo>
                    <a:lnTo>
                      <a:pt x="228" y="833"/>
                    </a:lnTo>
                    <a:lnTo>
                      <a:pt x="211" y="838"/>
                    </a:lnTo>
                    <a:lnTo>
                      <a:pt x="196" y="830"/>
                    </a:lnTo>
                    <a:lnTo>
                      <a:pt x="178" y="820"/>
                    </a:lnTo>
                    <a:lnTo>
                      <a:pt x="178" y="788"/>
                    </a:lnTo>
                    <a:lnTo>
                      <a:pt x="167" y="745"/>
                    </a:lnTo>
                    <a:lnTo>
                      <a:pt x="153" y="708"/>
                    </a:lnTo>
                    <a:lnTo>
                      <a:pt x="149" y="692"/>
                    </a:lnTo>
                    <a:lnTo>
                      <a:pt x="145" y="678"/>
                    </a:lnTo>
                    <a:lnTo>
                      <a:pt x="130" y="662"/>
                    </a:lnTo>
                    <a:lnTo>
                      <a:pt x="119" y="659"/>
                    </a:lnTo>
                    <a:lnTo>
                      <a:pt x="105" y="656"/>
                    </a:lnTo>
                    <a:lnTo>
                      <a:pt x="84" y="635"/>
                    </a:lnTo>
                    <a:lnTo>
                      <a:pt x="84" y="619"/>
                    </a:lnTo>
                    <a:lnTo>
                      <a:pt x="91" y="604"/>
                    </a:lnTo>
                    <a:lnTo>
                      <a:pt x="101" y="583"/>
                    </a:lnTo>
                    <a:lnTo>
                      <a:pt x="105" y="564"/>
                    </a:lnTo>
                    <a:lnTo>
                      <a:pt x="99" y="537"/>
                    </a:lnTo>
                    <a:lnTo>
                      <a:pt x="84" y="524"/>
                    </a:lnTo>
                    <a:lnTo>
                      <a:pt x="72" y="520"/>
                    </a:lnTo>
                    <a:lnTo>
                      <a:pt x="57" y="517"/>
                    </a:lnTo>
                    <a:lnTo>
                      <a:pt x="36" y="507"/>
                    </a:lnTo>
                    <a:lnTo>
                      <a:pt x="18" y="497"/>
                    </a:lnTo>
                    <a:lnTo>
                      <a:pt x="4" y="480"/>
                    </a:lnTo>
                    <a:lnTo>
                      <a:pt x="1" y="475"/>
                    </a:lnTo>
                    <a:lnTo>
                      <a:pt x="0" y="469"/>
                    </a:lnTo>
                    <a:lnTo>
                      <a:pt x="15" y="434"/>
                    </a:lnTo>
                    <a:lnTo>
                      <a:pt x="47" y="409"/>
                    </a:lnTo>
                    <a:lnTo>
                      <a:pt x="61" y="402"/>
                    </a:lnTo>
                    <a:lnTo>
                      <a:pt x="84" y="388"/>
                    </a:lnTo>
                    <a:lnTo>
                      <a:pt x="99" y="376"/>
                    </a:lnTo>
                    <a:lnTo>
                      <a:pt x="103" y="365"/>
                    </a:lnTo>
                    <a:lnTo>
                      <a:pt x="105" y="350"/>
                    </a:lnTo>
                    <a:lnTo>
                      <a:pt x="117" y="330"/>
                    </a:lnTo>
                    <a:lnTo>
                      <a:pt x="134" y="319"/>
                    </a:lnTo>
                    <a:lnTo>
                      <a:pt x="149" y="320"/>
                    </a:lnTo>
                    <a:lnTo>
                      <a:pt x="159" y="329"/>
                    </a:lnTo>
                    <a:lnTo>
                      <a:pt x="167" y="346"/>
                    </a:lnTo>
                    <a:lnTo>
                      <a:pt x="189" y="360"/>
                    </a:lnTo>
                    <a:lnTo>
                      <a:pt x="230" y="363"/>
                    </a:lnTo>
                    <a:lnTo>
                      <a:pt x="248" y="356"/>
                    </a:lnTo>
                    <a:lnTo>
                      <a:pt x="276" y="350"/>
                    </a:lnTo>
                    <a:lnTo>
                      <a:pt x="301" y="349"/>
                    </a:lnTo>
                    <a:lnTo>
                      <a:pt x="319" y="337"/>
                    </a:lnTo>
                    <a:lnTo>
                      <a:pt x="321" y="327"/>
                    </a:lnTo>
                    <a:lnTo>
                      <a:pt x="323" y="314"/>
                    </a:lnTo>
                    <a:lnTo>
                      <a:pt x="338" y="300"/>
                    </a:lnTo>
                    <a:lnTo>
                      <a:pt x="359" y="287"/>
                    </a:lnTo>
                    <a:lnTo>
                      <a:pt x="378" y="270"/>
                    </a:lnTo>
                    <a:lnTo>
                      <a:pt x="392" y="250"/>
                    </a:lnTo>
                    <a:lnTo>
                      <a:pt x="394" y="231"/>
                    </a:lnTo>
                    <a:lnTo>
                      <a:pt x="422" y="211"/>
                    </a:lnTo>
                    <a:lnTo>
                      <a:pt x="437" y="208"/>
                    </a:lnTo>
                    <a:lnTo>
                      <a:pt x="457" y="198"/>
                    </a:lnTo>
                    <a:lnTo>
                      <a:pt x="480" y="187"/>
                    </a:lnTo>
                    <a:lnTo>
                      <a:pt x="499" y="168"/>
                    </a:lnTo>
                    <a:lnTo>
                      <a:pt x="514" y="146"/>
                    </a:lnTo>
                    <a:lnTo>
                      <a:pt x="513" y="125"/>
                    </a:lnTo>
                    <a:lnTo>
                      <a:pt x="514" y="106"/>
                    </a:lnTo>
                    <a:lnTo>
                      <a:pt x="527" y="95"/>
                    </a:lnTo>
                    <a:lnTo>
                      <a:pt x="541" y="85"/>
                    </a:lnTo>
                    <a:lnTo>
                      <a:pt x="542" y="73"/>
                    </a:lnTo>
                    <a:lnTo>
                      <a:pt x="543" y="60"/>
                    </a:lnTo>
                    <a:lnTo>
                      <a:pt x="554" y="42"/>
                    </a:lnTo>
                    <a:lnTo>
                      <a:pt x="565" y="42"/>
                    </a:lnTo>
                    <a:lnTo>
                      <a:pt x="576" y="42"/>
                    </a:lnTo>
                    <a:lnTo>
                      <a:pt x="583" y="32"/>
                    </a:lnTo>
                    <a:lnTo>
                      <a:pt x="590" y="17"/>
                    </a:lnTo>
                    <a:lnTo>
                      <a:pt x="605" y="0"/>
                    </a:lnTo>
                    <a:lnTo>
                      <a:pt x="601" y="11"/>
                    </a:lnTo>
                  </a:path>
                </a:pathLst>
              </a:custGeom>
              <a:solidFill>
                <a:schemeClr val="bg1"/>
              </a:solidFill>
              <a:ln w="6350" cap="rnd" cmpd="sng">
                <a:solidFill>
                  <a:srgbClr val="003366"/>
                </a:solidFill>
                <a:round/>
                <a:headEnd/>
                <a:tailEnd/>
              </a:ln>
            </p:spPr>
            <p:txBody>
              <a:bodyPr/>
              <a:lstStyle/>
              <a:p>
                <a:endParaRPr lang="en-IN"/>
              </a:p>
            </p:txBody>
          </p:sp>
          <p:sp>
            <p:nvSpPr>
              <p:cNvPr id="32" name="Freeform 153">
                <a:extLst>
                  <a:ext uri="{FF2B5EF4-FFF2-40B4-BE49-F238E27FC236}">
                    <a16:creationId xmlns:a16="http://schemas.microsoft.com/office/drawing/2014/main" xmlns="" id="{F189F323-E67D-4ACA-AB9A-A4C7CD5D42C5}"/>
                  </a:ext>
                </a:extLst>
              </p:cNvPr>
              <p:cNvSpPr>
                <a:spLocks/>
              </p:cNvSpPr>
              <p:nvPr/>
            </p:nvSpPr>
            <p:spPr bwMode="auto">
              <a:xfrm>
                <a:off x="3979716" y="601663"/>
                <a:ext cx="424116" cy="395518"/>
              </a:xfrm>
              <a:custGeom>
                <a:avLst/>
                <a:gdLst>
                  <a:gd name="T0" fmla="*/ 0 w 384"/>
                  <a:gd name="T1" fmla="*/ 142265 h 392"/>
                  <a:gd name="T2" fmla="*/ 33134 w 384"/>
                  <a:gd name="T3" fmla="*/ 165472 h 392"/>
                  <a:gd name="T4" fmla="*/ 37552 w 384"/>
                  <a:gd name="T5" fmla="*/ 212894 h 392"/>
                  <a:gd name="T6" fmla="*/ 29821 w 384"/>
                  <a:gd name="T7" fmla="*/ 218947 h 392"/>
                  <a:gd name="T8" fmla="*/ 66268 w 384"/>
                  <a:gd name="T9" fmla="*/ 225001 h 392"/>
                  <a:gd name="T10" fmla="*/ 78417 w 384"/>
                  <a:gd name="T11" fmla="*/ 231055 h 392"/>
                  <a:gd name="T12" fmla="*/ 92775 w 384"/>
                  <a:gd name="T13" fmla="*/ 252244 h 392"/>
                  <a:gd name="T14" fmla="*/ 92775 w 384"/>
                  <a:gd name="T15" fmla="*/ 262333 h 392"/>
                  <a:gd name="T16" fmla="*/ 106029 w 384"/>
                  <a:gd name="T17" fmla="*/ 292603 h 392"/>
                  <a:gd name="T18" fmla="*/ 102716 w 384"/>
                  <a:gd name="T19" fmla="*/ 311773 h 392"/>
                  <a:gd name="T20" fmla="*/ 117074 w 384"/>
                  <a:gd name="T21" fmla="*/ 328926 h 392"/>
                  <a:gd name="T22" fmla="*/ 143581 w 384"/>
                  <a:gd name="T23" fmla="*/ 333971 h 392"/>
                  <a:gd name="T24" fmla="*/ 163461 w 384"/>
                  <a:gd name="T25" fmla="*/ 355159 h 392"/>
                  <a:gd name="T26" fmla="*/ 189969 w 384"/>
                  <a:gd name="T27" fmla="*/ 367267 h 392"/>
                  <a:gd name="T28" fmla="*/ 223103 w 384"/>
                  <a:gd name="T29" fmla="*/ 385428 h 392"/>
                  <a:gd name="T30" fmla="*/ 256237 w 384"/>
                  <a:gd name="T31" fmla="*/ 391482 h 392"/>
                  <a:gd name="T32" fmla="*/ 251819 w 384"/>
                  <a:gd name="T33" fmla="*/ 367267 h 392"/>
                  <a:gd name="T34" fmla="*/ 256237 w 384"/>
                  <a:gd name="T35" fmla="*/ 324890 h 392"/>
                  <a:gd name="T36" fmla="*/ 271699 w 384"/>
                  <a:gd name="T37" fmla="*/ 305719 h 392"/>
                  <a:gd name="T38" fmla="*/ 271699 w 384"/>
                  <a:gd name="T39" fmla="*/ 282513 h 392"/>
                  <a:gd name="T40" fmla="*/ 271699 w 384"/>
                  <a:gd name="T41" fmla="*/ 259306 h 392"/>
                  <a:gd name="T42" fmla="*/ 298207 w 384"/>
                  <a:gd name="T43" fmla="*/ 236100 h 392"/>
                  <a:gd name="T44" fmla="*/ 346803 w 384"/>
                  <a:gd name="T45" fmla="*/ 218947 h 392"/>
                  <a:gd name="T46" fmla="*/ 342385 w 384"/>
                  <a:gd name="T47" fmla="*/ 185651 h 392"/>
                  <a:gd name="T48" fmla="*/ 374415 w 384"/>
                  <a:gd name="T49" fmla="*/ 192714 h 392"/>
                  <a:gd name="T50" fmla="*/ 402027 w 384"/>
                  <a:gd name="T51" fmla="*/ 185651 h 392"/>
                  <a:gd name="T52" fmla="*/ 409758 w 384"/>
                  <a:gd name="T53" fmla="*/ 153364 h 392"/>
                  <a:gd name="T54" fmla="*/ 405340 w 384"/>
                  <a:gd name="T55" fmla="*/ 123095 h 392"/>
                  <a:gd name="T56" fmla="*/ 406445 w 384"/>
                  <a:gd name="T57" fmla="*/ 91817 h 392"/>
                  <a:gd name="T58" fmla="*/ 423012 w 384"/>
                  <a:gd name="T59" fmla="*/ 85763 h 392"/>
                  <a:gd name="T60" fmla="*/ 403131 w 384"/>
                  <a:gd name="T61" fmla="*/ 75673 h 392"/>
                  <a:gd name="T62" fmla="*/ 369997 w 384"/>
                  <a:gd name="T63" fmla="*/ 81727 h 392"/>
                  <a:gd name="T64" fmla="*/ 341281 w 384"/>
                  <a:gd name="T65" fmla="*/ 79709 h 392"/>
                  <a:gd name="T66" fmla="*/ 315878 w 384"/>
                  <a:gd name="T67" fmla="*/ 79709 h 392"/>
                  <a:gd name="T68" fmla="*/ 305938 w 384"/>
                  <a:gd name="T69" fmla="*/ 52467 h 392"/>
                  <a:gd name="T70" fmla="*/ 303729 w 384"/>
                  <a:gd name="T71" fmla="*/ 49440 h 392"/>
                  <a:gd name="T72" fmla="*/ 259550 w 384"/>
                  <a:gd name="T73" fmla="*/ 26233 h 392"/>
                  <a:gd name="T74" fmla="*/ 216476 w 384"/>
                  <a:gd name="T75" fmla="*/ 22197 h 392"/>
                  <a:gd name="T76" fmla="*/ 199909 w 384"/>
                  <a:gd name="T77" fmla="*/ 17153 h 392"/>
                  <a:gd name="T78" fmla="*/ 172297 w 384"/>
                  <a:gd name="T79" fmla="*/ 12108 h 392"/>
                  <a:gd name="T80" fmla="*/ 149103 w 384"/>
                  <a:gd name="T81" fmla="*/ 17153 h 392"/>
                  <a:gd name="T82" fmla="*/ 133641 w 384"/>
                  <a:gd name="T83" fmla="*/ 3027 h 392"/>
                  <a:gd name="T84" fmla="*/ 106029 w 384"/>
                  <a:gd name="T85" fmla="*/ 0 h 392"/>
                  <a:gd name="T86" fmla="*/ 92775 w 384"/>
                  <a:gd name="T87" fmla="*/ 26233 h 392"/>
                  <a:gd name="T88" fmla="*/ 72895 w 384"/>
                  <a:gd name="T89" fmla="*/ 42377 h 392"/>
                  <a:gd name="T90" fmla="*/ 60746 w 384"/>
                  <a:gd name="T91" fmla="*/ 45404 h 392"/>
                  <a:gd name="T92" fmla="*/ 45283 w 384"/>
                  <a:gd name="T93" fmla="*/ 79709 h 392"/>
                  <a:gd name="T94" fmla="*/ 16567 w 384"/>
                  <a:gd name="T95" fmla="*/ 79709 h 392"/>
                  <a:gd name="T96" fmla="*/ 12149 w 384"/>
                  <a:gd name="T97" fmla="*/ 96862 h 392"/>
                  <a:gd name="T98" fmla="*/ 13254 w 384"/>
                  <a:gd name="T99" fmla="*/ 126122 h 3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4"/>
                  <a:gd name="T151" fmla="*/ 0 h 392"/>
                  <a:gd name="T152" fmla="*/ 384 w 384"/>
                  <a:gd name="T153" fmla="*/ 392 h 3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4" h="392">
                    <a:moveTo>
                      <a:pt x="12" y="125"/>
                    </a:moveTo>
                    <a:lnTo>
                      <a:pt x="0" y="141"/>
                    </a:lnTo>
                    <a:lnTo>
                      <a:pt x="33" y="145"/>
                    </a:lnTo>
                    <a:lnTo>
                      <a:pt x="30" y="164"/>
                    </a:lnTo>
                    <a:lnTo>
                      <a:pt x="34" y="190"/>
                    </a:lnTo>
                    <a:lnTo>
                      <a:pt x="34" y="211"/>
                    </a:lnTo>
                    <a:lnTo>
                      <a:pt x="30" y="214"/>
                    </a:lnTo>
                    <a:lnTo>
                      <a:pt x="27" y="217"/>
                    </a:lnTo>
                    <a:lnTo>
                      <a:pt x="41" y="220"/>
                    </a:lnTo>
                    <a:lnTo>
                      <a:pt x="60" y="223"/>
                    </a:lnTo>
                    <a:lnTo>
                      <a:pt x="60" y="230"/>
                    </a:lnTo>
                    <a:lnTo>
                      <a:pt x="71" y="229"/>
                    </a:lnTo>
                    <a:lnTo>
                      <a:pt x="84" y="230"/>
                    </a:lnTo>
                    <a:lnTo>
                      <a:pt x="84" y="250"/>
                    </a:lnTo>
                    <a:lnTo>
                      <a:pt x="84" y="254"/>
                    </a:lnTo>
                    <a:lnTo>
                      <a:pt x="84" y="260"/>
                    </a:lnTo>
                    <a:lnTo>
                      <a:pt x="84" y="285"/>
                    </a:lnTo>
                    <a:lnTo>
                      <a:pt x="96" y="290"/>
                    </a:lnTo>
                    <a:lnTo>
                      <a:pt x="96" y="303"/>
                    </a:lnTo>
                    <a:lnTo>
                      <a:pt x="93" y="309"/>
                    </a:lnTo>
                    <a:lnTo>
                      <a:pt x="96" y="315"/>
                    </a:lnTo>
                    <a:lnTo>
                      <a:pt x="106" y="326"/>
                    </a:lnTo>
                    <a:lnTo>
                      <a:pt x="118" y="329"/>
                    </a:lnTo>
                    <a:lnTo>
                      <a:pt x="130" y="331"/>
                    </a:lnTo>
                    <a:lnTo>
                      <a:pt x="146" y="336"/>
                    </a:lnTo>
                    <a:lnTo>
                      <a:pt x="148" y="352"/>
                    </a:lnTo>
                    <a:lnTo>
                      <a:pt x="159" y="361"/>
                    </a:lnTo>
                    <a:lnTo>
                      <a:pt x="172" y="364"/>
                    </a:lnTo>
                    <a:lnTo>
                      <a:pt x="189" y="377"/>
                    </a:lnTo>
                    <a:lnTo>
                      <a:pt x="202" y="382"/>
                    </a:lnTo>
                    <a:lnTo>
                      <a:pt x="221" y="391"/>
                    </a:lnTo>
                    <a:lnTo>
                      <a:pt x="232" y="388"/>
                    </a:lnTo>
                    <a:lnTo>
                      <a:pt x="232" y="377"/>
                    </a:lnTo>
                    <a:lnTo>
                      <a:pt x="228" y="364"/>
                    </a:lnTo>
                    <a:lnTo>
                      <a:pt x="228" y="334"/>
                    </a:lnTo>
                    <a:lnTo>
                      <a:pt x="232" y="322"/>
                    </a:lnTo>
                    <a:lnTo>
                      <a:pt x="239" y="313"/>
                    </a:lnTo>
                    <a:lnTo>
                      <a:pt x="246" y="303"/>
                    </a:lnTo>
                    <a:lnTo>
                      <a:pt x="247" y="292"/>
                    </a:lnTo>
                    <a:lnTo>
                      <a:pt x="246" y="280"/>
                    </a:lnTo>
                    <a:lnTo>
                      <a:pt x="246" y="267"/>
                    </a:lnTo>
                    <a:lnTo>
                      <a:pt x="246" y="257"/>
                    </a:lnTo>
                    <a:lnTo>
                      <a:pt x="257" y="242"/>
                    </a:lnTo>
                    <a:lnTo>
                      <a:pt x="270" y="234"/>
                    </a:lnTo>
                    <a:lnTo>
                      <a:pt x="292" y="230"/>
                    </a:lnTo>
                    <a:lnTo>
                      <a:pt x="314" y="217"/>
                    </a:lnTo>
                    <a:lnTo>
                      <a:pt x="310" y="204"/>
                    </a:lnTo>
                    <a:lnTo>
                      <a:pt x="310" y="184"/>
                    </a:lnTo>
                    <a:lnTo>
                      <a:pt x="325" y="177"/>
                    </a:lnTo>
                    <a:lnTo>
                      <a:pt x="339" y="191"/>
                    </a:lnTo>
                    <a:lnTo>
                      <a:pt x="350" y="184"/>
                    </a:lnTo>
                    <a:lnTo>
                      <a:pt x="364" y="184"/>
                    </a:lnTo>
                    <a:lnTo>
                      <a:pt x="371" y="168"/>
                    </a:lnTo>
                    <a:lnTo>
                      <a:pt x="371" y="152"/>
                    </a:lnTo>
                    <a:lnTo>
                      <a:pt x="368" y="138"/>
                    </a:lnTo>
                    <a:lnTo>
                      <a:pt x="367" y="122"/>
                    </a:lnTo>
                    <a:lnTo>
                      <a:pt x="368" y="106"/>
                    </a:lnTo>
                    <a:lnTo>
                      <a:pt x="368" y="91"/>
                    </a:lnTo>
                    <a:lnTo>
                      <a:pt x="376" y="88"/>
                    </a:lnTo>
                    <a:lnTo>
                      <a:pt x="383" y="85"/>
                    </a:lnTo>
                    <a:lnTo>
                      <a:pt x="379" y="76"/>
                    </a:lnTo>
                    <a:lnTo>
                      <a:pt x="365" y="75"/>
                    </a:lnTo>
                    <a:lnTo>
                      <a:pt x="350" y="79"/>
                    </a:lnTo>
                    <a:lnTo>
                      <a:pt x="335" y="81"/>
                    </a:lnTo>
                    <a:lnTo>
                      <a:pt x="321" y="79"/>
                    </a:lnTo>
                    <a:lnTo>
                      <a:pt x="309" y="79"/>
                    </a:lnTo>
                    <a:lnTo>
                      <a:pt x="295" y="79"/>
                    </a:lnTo>
                    <a:lnTo>
                      <a:pt x="286" y="79"/>
                    </a:lnTo>
                    <a:lnTo>
                      <a:pt x="283" y="63"/>
                    </a:lnTo>
                    <a:lnTo>
                      <a:pt x="277" y="52"/>
                    </a:lnTo>
                    <a:lnTo>
                      <a:pt x="276" y="50"/>
                    </a:lnTo>
                    <a:lnTo>
                      <a:pt x="275" y="49"/>
                    </a:lnTo>
                    <a:lnTo>
                      <a:pt x="253" y="33"/>
                    </a:lnTo>
                    <a:lnTo>
                      <a:pt x="235" y="26"/>
                    </a:lnTo>
                    <a:lnTo>
                      <a:pt x="216" y="24"/>
                    </a:lnTo>
                    <a:lnTo>
                      <a:pt x="196" y="22"/>
                    </a:lnTo>
                    <a:lnTo>
                      <a:pt x="189" y="20"/>
                    </a:lnTo>
                    <a:lnTo>
                      <a:pt x="181" y="17"/>
                    </a:lnTo>
                    <a:lnTo>
                      <a:pt x="167" y="13"/>
                    </a:lnTo>
                    <a:lnTo>
                      <a:pt x="156" y="12"/>
                    </a:lnTo>
                    <a:lnTo>
                      <a:pt x="144" y="16"/>
                    </a:lnTo>
                    <a:lnTo>
                      <a:pt x="135" y="17"/>
                    </a:lnTo>
                    <a:lnTo>
                      <a:pt x="128" y="6"/>
                    </a:lnTo>
                    <a:lnTo>
                      <a:pt x="121" y="3"/>
                    </a:lnTo>
                    <a:lnTo>
                      <a:pt x="113" y="3"/>
                    </a:lnTo>
                    <a:lnTo>
                      <a:pt x="96" y="0"/>
                    </a:lnTo>
                    <a:lnTo>
                      <a:pt x="84" y="6"/>
                    </a:lnTo>
                    <a:lnTo>
                      <a:pt x="84" y="26"/>
                    </a:lnTo>
                    <a:lnTo>
                      <a:pt x="78" y="42"/>
                    </a:lnTo>
                    <a:lnTo>
                      <a:pt x="66" y="42"/>
                    </a:lnTo>
                    <a:lnTo>
                      <a:pt x="60" y="43"/>
                    </a:lnTo>
                    <a:lnTo>
                      <a:pt x="55" y="45"/>
                    </a:lnTo>
                    <a:lnTo>
                      <a:pt x="45" y="63"/>
                    </a:lnTo>
                    <a:lnTo>
                      <a:pt x="41" y="79"/>
                    </a:lnTo>
                    <a:lnTo>
                      <a:pt x="27" y="79"/>
                    </a:lnTo>
                    <a:lnTo>
                      <a:pt x="15" y="79"/>
                    </a:lnTo>
                    <a:lnTo>
                      <a:pt x="12" y="88"/>
                    </a:lnTo>
                    <a:lnTo>
                      <a:pt x="11" y="96"/>
                    </a:lnTo>
                    <a:lnTo>
                      <a:pt x="12" y="106"/>
                    </a:lnTo>
                    <a:lnTo>
                      <a:pt x="12" y="125"/>
                    </a:lnTo>
                  </a:path>
                </a:pathLst>
              </a:custGeom>
              <a:solidFill>
                <a:schemeClr val="bg1"/>
              </a:solidFill>
              <a:ln w="6350" cap="rnd" cmpd="sng">
                <a:solidFill>
                  <a:srgbClr val="003366"/>
                </a:solidFill>
                <a:round/>
                <a:headEnd/>
                <a:tailEnd/>
              </a:ln>
            </p:spPr>
            <p:txBody>
              <a:bodyPr/>
              <a:lstStyle/>
              <a:p>
                <a:endParaRPr lang="en-IN"/>
              </a:p>
            </p:txBody>
          </p:sp>
          <p:sp>
            <p:nvSpPr>
              <p:cNvPr id="33" name="Freeform 154">
                <a:extLst>
                  <a:ext uri="{FF2B5EF4-FFF2-40B4-BE49-F238E27FC236}">
                    <a16:creationId xmlns:a16="http://schemas.microsoft.com/office/drawing/2014/main" xmlns="" id="{ECC9E067-BBA9-4B61-98BD-1F8EBFA07BCB}"/>
                  </a:ext>
                </a:extLst>
              </p:cNvPr>
              <p:cNvSpPr>
                <a:spLocks/>
              </p:cNvSpPr>
              <p:nvPr/>
            </p:nvSpPr>
            <p:spPr bwMode="auto">
              <a:xfrm>
                <a:off x="3630466" y="0"/>
                <a:ext cx="1035103" cy="753907"/>
              </a:xfrm>
              <a:custGeom>
                <a:avLst/>
                <a:gdLst>
                  <a:gd name="T0" fmla="*/ 371095 w 940"/>
                  <a:gd name="T1" fmla="*/ 733830 h 751"/>
                  <a:gd name="T2" fmla="*/ 407434 w 940"/>
                  <a:gd name="T3" fmla="*/ 686648 h 751"/>
                  <a:gd name="T4" fmla="*/ 447076 w 940"/>
                  <a:gd name="T5" fmla="*/ 648501 h 751"/>
                  <a:gd name="T6" fmla="*/ 480112 w 940"/>
                  <a:gd name="T7" fmla="*/ 614369 h 751"/>
                  <a:gd name="T8" fmla="*/ 572610 w 940"/>
                  <a:gd name="T9" fmla="*/ 628423 h 751"/>
                  <a:gd name="T10" fmla="*/ 619961 w 940"/>
                  <a:gd name="T11" fmla="*/ 644485 h 751"/>
                  <a:gd name="T12" fmla="*/ 659603 w 940"/>
                  <a:gd name="T13" fmla="*/ 674601 h 751"/>
                  <a:gd name="T14" fmla="*/ 704751 w 940"/>
                  <a:gd name="T15" fmla="*/ 687652 h 751"/>
                  <a:gd name="T16" fmla="*/ 755405 w 940"/>
                  <a:gd name="T17" fmla="*/ 690663 h 751"/>
                  <a:gd name="T18" fmla="*/ 792845 w 940"/>
                  <a:gd name="T19" fmla="*/ 694679 h 751"/>
                  <a:gd name="T20" fmla="*/ 817071 w 940"/>
                  <a:gd name="T21" fmla="*/ 726802 h 751"/>
                  <a:gd name="T22" fmla="*/ 867725 w 940"/>
                  <a:gd name="T23" fmla="*/ 722787 h 751"/>
                  <a:gd name="T24" fmla="*/ 912873 w 940"/>
                  <a:gd name="T25" fmla="*/ 667574 h 751"/>
                  <a:gd name="T26" fmla="*/ 884242 w 940"/>
                  <a:gd name="T27" fmla="*/ 605334 h 751"/>
                  <a:gd name="T28" fmla="*/ 820374 w 940"/>
                  <a:gd name="T29" fmla="*/ 577226 h 751"/>
                  <a:gd name="T30" fmla="*/ 823678 w 940"/>
                  <a:gd name="T31" fmla="*/ 537071 h 751"/>
                  <a:gd name="T32" fmla="*/ 843499 w 940"/>
                  <a:gd name="T33" fmla="*/ 473827 h 751"/>
                  <a:gd name="T34" fmla="*/ 920581 w 940"/>
                  <a:gd name="T35" fmla="*/ 463788 h 751"/>
                  <a:gd name="T36" fmla="*/ 926087 w 940"/>
                  <a:gd name="T37" fmla="*/ 411587 h 751"/>
                  <a:gd name="T38" fmla="*/ 958021 w 940"/>
                  <a:gd name="T39" fmla="*/ 392513 h 751"/>
                  <a:gd name="T40" fmla="*/ 986651 w 940"/>
                  <a:gd name="T41" fmla="*/ 367417 h 751"/>
                  <a:gd name="T42" fmla="*/ 1032901 w 940"/>
                  <a:gd name="T43" fmla="*/ 288111 h 751"/>
                  <a:gd name="T44" fmla="*/ 965729 w 940"/>
                  <a:gd name="T45" fmla="*/ 221855 h 751"/>
                  <a:gd name="T46" fmla="*/ 898557 w 940"/>
                  <a:gd name="T47" fmla="*/ 193747 h 751"/>
                  <a:gd name="T48" fmla="*/ 840195 w 940"/>
                  <a:gd name="T49" fmla="*/ 209809 h 751"/>
                  <a:gd name="T50" fmla="*/ 788440 w 940"/>
                  <a:gd name="T51" fmla="*/ 209809 h 751"/>
                  <a:gd name="T52" fmla="*/ 703650 w 940"/>
                  <a:gd name="T53" fmla="*/ 247956 h 751"/>
                  <a:gd name="T54" fmla="*/ 671716 w 940"/>
                  <a:gd name="T55" fmla="*/ 255987 h 751"/>
                  <a:gd name="T56" fmla="*/ 639782 w 940"/>
                  <a:gd name="T57" fmla="*/ 231894 h 751"/>
                  <a:gd name="T58" fmla="*/ 578116 w 940"/>
                  <a:gd name="T59" fmla="*/ 211817 h 751"/>
                  <a:gd name="T60" fmla="*/ 535170 w 940"/>
                  <a:gd name="T61" fmla="*/ 146565 h 751"/>
                  <a:gd name="T62" fmla="*/ 453683 w 940"/>
                  <a:gd name="T63" fmla="*/ 97375 h 751"/>
                  <a:gd name="T64" fmla="*/ 377702 w 940"/>
                  <a:gd name="T65" fmla="*/ 4015 h 751"/>
                  <a:gd name="T66" fmla="*/ 301722 w 940"/>
                  <a:gd name="T67" fmla="*/ 25097 h 751"/>
                  <a:gd name="T68" fmla="*/ 265383 w 940"/>
                  <a:gd name="T69" fmla="*/ 4015 h 751"/>
                  <a:gd name="T70" fmla="*/ 172884 w 940"/>
                  <a:gd name="T71" fmla="*/ 35135 h 751"/>
                  <a:gd name="T72" fmla="*/ 165176 w 940"/>
                  <a:gd name="T73" fmla="*/ 59228 h 751"/>
                  <a:gd name="T74" fmla="*/ 117826 w 940"/>
                  <a:gd name="T75" fmla="*/ 50194 h 751"/>
                  <a:gd name="T76" fmla="*/ 69374 w 940"/>
                  <a:gd name="T77" fmla="*/ 74286 h 751"/>
                  <a:gd name="T78" fmla="*/ 30833 w 940"/>
                  <a:gd name="T79" fmla="*/ 92356 h 751"/>
                  <a:gd name="T80" fmla="*/ 0 w 940"/>
                  <a:gd name="T81" fmla="*/ 123476 h 751"/>
                  <a:gd name="T82" fmla="*/ 35238 w 940"/>
                  <a:gd name="T83" fmla="*/ 170658 h 751"/>
                  <a:gd name="T84" fmla="*/ 93600 w 940"/>
                  <a:gd name="T85" fmla="*/ 209809 h 751"/>
                  <a:gd name="T86" fmla="*/ 160771 w 940"/>
                  <a:gd name="T87" fmla="*/ 244944 h 751"/>
                  <a:gd name="T88" fmla="*/ 154164 w 940"/>
                  <a:gd name="T89" fmla="*/ 279076 h 751"/>
                  <a:gd name="T90" fmla="*/ 197110 w 940"/>
                  <a:gd name="T91" fmla="*/ 300157 h 751"/>
                  <a:gd name="T92" fmla="*/ 169581 w 940"/>
                  <a:gd name="T93" fmla="*/ 349347 h 751"/>
                  <a:gd name="T94" fmla="*/ 98004 w 940"/>
                  <a:gd name="T95" fmla="*/ 396529 h 751"/>
                  <a:gd name="T96" fmla="*/ 112320 w 940"/>
                  <a:gd name="T97" fmla="*/ 486877 h 751"/>
                  <a:gd name="T98" fmla="*/ 117826 w 940"/>
                  <a:gd name="T99" fmla="*/ 570199 h 751"/>
                  <a:gd name="T100" fmla="*/ 147557 w 940"/>
                  <a:gd name="T101" fmla="*/ 614369 h 751"/>
                  <a:gd name="T102" fmla="*/ 225741 w 940"/>
                  <a:gd name="T103" fmla="*/ 660547 h 751"/>
                  <a:gd name="T104" fmla="*/ 262079 w 940"/>
                  <a:gd name="T105" fmla="*/ 667574 h 751"/>
                  <a:gd name="T106" fmla="*/ 256573 w 940"/>
                  <a:gd name="T107" fmla="*/ 697690 h 751"/>
                  <a:gd name="T108" fmla="*/ 321543 w 940"/>
                  <a:gd name="T109" fmla="*/ 722787 h 7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40"/>
                  <a:gd name="T166" fmla="*/ 0 h 751"/>
                  <a:gd name="T167" fmla="*/ 940 w 940"/>
                  <a:gd name="T168" fmla="*/ 751 h 75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40" h="751">
                    <a:moveTo>
                      <a:pt x="313" y="734"/>
                    </a:moveTo>
                    <a:lnTo>
                      <a:pt x="319" y="750"/>
                    </a:lnTo>
                    <a:lnTo>
                      <a:pt x="337" y="750"/>
                    </a:lnTo>
                    <a:lnTo>
                      <a:pt x="337" y="731"/>
                    </a:lnTo>
                    <a:lnTo>
                      <a:pt x="343" y="704"/>
                    </a:lnTo>
                    <a:lnTo>
                      <a:pt x="346" y="695"/>
                    </a:lnTo>
                    <a:lnTo>
                      <a:pt x="361" y="694"/>
                    </a:lnTo>
                    <a:lnTo>
                      <a:pt x="370" y="684"/>
                    </a:lnTo>
                    <a:lnTo>
                      <a:pt x="376" y="669"/>
                    </a:lnTo>
                    <a:lnTo>
                      <a:pt x="383" y="658"/>
                    </a:lnTo>
                    <a:lnTo>
                      <a:pt x="394" y="646"/>
                    </a:lnTo>
                    <a:lnTo>
                      <a:pt x="406" y="646"/>
                    </a:lnTo>
                    <a:lnTo>
                      <a:pt x="406" y="639"/>
                    </a:lnTo>
                    <a:lnTo>
                      <a:pt x="412" y="626"/>
                    </a:lnTo>
                    <a:lnTo>
                      <a:pt x="414" y="614"/>
                    </a:lnTo>
                    <a:lnTo>
                      <a:pt x="436" y="612"/>
                    </a:lnTo>
                    <a:lnTo>
                      <a:pt x="454" y="619"/>
                    </a:lnTo>
                    <a:lnTo>
                      <a:pt x="472" y="622"/>
                    </a:lnTo>
                    <a:lnTo>
                      <a:pt x="494" y="622"/>
                    </a:lnTo>
                    <a:lnTo>
                      <a:pt x="520" y="626"/>
                    </a:lnTo>
                    <a:lnTo>
                      <a:pt x="533" y="633"/>
                    </a:lnTo>
                    <a:lnTo>
                      <a:pt x="545" y="642"/>
                    </a:lnTo>
                    <a:lnTo>
                      <a:pt x="553" y="642"/>
                    </a:lnTo>
                    <a:lnTo>
                      <a:pt x="563" y="642"/>
                    </a:lnTo>
                    <a:lnTo>
                      <a:pt x="574" y="640"/>
                    </a:lnTo>
                    <a:lnTo>
                      <a:pt x="578" y="666"/>
                    </a:lnTo>
                    <a:lnTo>
                      <a:pt x="596" y="669"/>
                    </a:lnTo>
                    <a:lnTo>
                      <a:pt x="599" y="672"/>
                    </a:lnTo>
                    <a:lnTo>
                      <a:pt x="614" y="688"/>
                    </a:lnTo>
                    <a:lnTo>
                      <a:pt x="624" y="688"/>
                    </a:lnTo>
                    <a:lnTo>
                      <a:pt x="636" y="685"/>
                    </a:lnTo>
                    <a:lnTo>
                      <a:pt x="640" y="685"/>
                    </a:lnTo>
                    <a:lnTo>
                      <a:pt x="646" y="685"/>
                    </a:lnTo>
                    <a:lnTo>
                      <a:pt x="655" y="685"/>
                    </a:lnTo>
                    <a:lnTo>
                      <a:pt x="664" y="685"/>
                    </a:lnTo>
                    <a:lnTo>
                      <a:pt x="686" y="688"/>
                    </a:lnTo>
                    <a:lnTo>
                      <a:pt x="697" y="700"/>
                    </a:lnTo>
                    <a:lnTo>
                      <a:pt x="701" y="701"/>
                    </a:lnTo>
                    <a:lnTo>
                      <a:pt x="709" y="700"/>
                    </a:lnTo>
                    <a:lnTo>
                      <a:pt x="720" y="692"/>
                    </a:lnTo>
                    <a:lnTo>
                      <a:pt x="730" y="692"/>
                    </a:lnTo>
                    <a:lnTo>
                      <a:pt x="734" y="701"/>
                    </a:lnTo>
                    <a:lnTo>
                      <a:pt x="737" y="715"/>
                    </a:lnTo>
                    <a:lnTo>
                      <a:pt x="742" y="724"/>
                    </a:lnTo>
                    <a:lnTo>
                      <a:pt x="750" y="731"/>
                    </a:lnTo>
                    <a:lnTo>
                      <a:pt x="772" y="734"/>
                    </a:lnTo>
                    <a:lnTo>
                      <a:pt x="781" y="728"/>
                    </a:lnTo>
                    <a:lnTo>
                      <a:pt x="788" y="720"/>
                    </a:lnTo>
                    <a:lnTo>
                      <a:pt x="801" y="711"/>
                    </a:lnTo>
                    <a:lnTo>
                      <a:pt x="816" y="704"/>
                    </a:lnTo>
                    <a:lnTo>
                      <a:pt x="829" y="688"/>
                    </a:lnTo>
                    <a:lnTo>
                      <a:pt x="829" y="665"/>
                    </a:lnTo>
                    <a:lnTo>
                      <a:pt x="816" y="639"/>
                    </a:lnTo>
                    <a:lnTo>
                      <a:pt x="805" y="629"/>
                    </a:lnTo>
                    <a:lnTo>
                      <a:pt x="799" y="619"/>
                    </a:lnTo>
                    <a:lnTo>
                      <a:pt x="803" y="603"/>
                    </a:lnTo>
                    <a:lnTo>
                      <a:pt x="794" y="597"/>
                    </a:lnTo>
                    <a:lnTo>
                      <a:pt x="781" y="596"/>
                    </a:lnTo>
                    <a:lnTo>
                      <a:pt x="763" y="587"/>
                    </a:lnTo>
                    <a:lnTo>
                      <a:pt x="745" y="575"/>
                    </a:lnTo>
                    <a:lnTo>
                      <a:pt x="745" y="565"/>
                    </a:lnTo>
                    <a:lnTo>
                      <a:pt x="748" y="552"/>
                    </a:lnTo>
                    <a:lnTo>
                      <a:pt x="748" y="542"/>
                    </a:lnTo>
                    <a:lnTo>
                      <a:pt x="748" y="535"/>
                    </a:lnTo>
                    <a:lnTo>
                      <a:pt x="748" y="525"/>
                    </a:lnTo>
                    <a:lnTo>
                      <a:pt x="748" y="519"/>
                    </a:lnTo>
                    <a:lnTo>
                      <a:pt x="750" y="486"/>
                    </a:lnTo>
                    <a:lnTo>
                      <a:pt x="766" y="472"/>
                    </a:lnTo>
                    <a:lnTo>
                      <a:pt x="799" y="472"/>
                    </a:lnTo>
                    <a:lnTo>
                      <a:pt x="811" y="477"/>
                    </a:lnTo>
                    <a:lnTo>
                      <a:pt x="819" y="480"/>
                    </a:lnTo>
                    <a:lnTo>
                      <a:pt x="836" y="462"/>
                    </a:lnTo>
                    <a:lnTo>
                      <a:pt x="841" y="430"/>
                    </a:lnTo>
                    <a:lnTo>
                      <a:pt x="841" y="424"/>
                    </a:lnTo>
                    <a:lnTo>
                      <a:pt x="841" y="421"/>
                    </a:lnTo>
                    <a:lnTo>
                      <a:pt x="841" y="410"/>
                    </a:lnTo>
                    <a:lnTo>
                      <a:pt x="850" y="411"/>
                    </a:lnTo>
                    <a:lnTo>
                      <a:pt x="859" y="414"/>
                    </a:lnTo>
                    <a:lnTo>
                      <a:pt x="865" y="402"/>
                    </a:lnTo>
                    <a:lnTo>
                      <a:pt x="870" y="391"/>
                    </a:lnTo>
                    <a:lnTo>
                      <a:pt x="883" y="391"/>
                    </a:lnTo>
                    <a:lnTo>
                      <a:pt x="892" y="391"/>
                    </a:lnTo>
                    <a:lnTo>
                      <a:pt x="894" y="381"/>
                    </a:lnTo>
                    <a:lnTo>
                      <a:pt x="896" y="366"/>
                    </a:lnTo>
                    <a:lnTo>
                      <a:pt x="910" y="340"/>
                    </a:lnTo>
                    <a:lnTo>
                      <a:pt x="920" y="325"/>
                    </a:lnTo>
                    <a:lnTo>
                      <a:pt x="928" y="306"/>
                    </a:lnTo>
                    <a:lnTo>
                      <a:pt x="938" y="287"/>
                    </a:lnTo>
                    <a:lnTo>
                      <a:pt x="939" y="271"/>
                    </a:lnTo>
                    <a:lnTo>
                      <a:pt x="925" y="252"/>
                    </a:lnTo>
                    <a:lnTo>
                      <a:pt x="903" y="235"/>
                    </a:lnTo>
                    <a:lnTo>
                      <a:pt x="877" y="221"/>
                    </a:lnTo>
                    <a:lnTo>
                      <a:pt x="856" y="209"/>
                    </a:lnTo>
                    <a:lnTo>
                      <a:pt x="841" y="209"/>
                    </a:lnTo>
                    <a:lnTo>
                      <a:pt x="829" y="200"/>
                    </a:lnTo>
                    <a:lnTo>
                      <a:pt x="816" y="193"/>
                    </a:lnTo>
                    <a:lnTo>
                      <a:pt x="796" y="193"/>
                    </a:lnTo>
                    <a:lnTo>
                      <a:pt x="786" y="200"/>
                    </a:lnTo>
                    <a:lnTo>
                      <a:pt x="781" y="209"/>
                    </a:lnTo>
                    <a:lnTo>
                      <a:pt x="763" y="209"/>
                    </a:lnTo>
                    <a:lnTo>
                      <a:pt x="750" y="200"/>
                    </a:lnTo>
                    <a:lnTo>
                      <a:pt x="741" y="198"/>
                    </a:lnTo>
                    <a:lnTo>
                      <a:pt x="726" y="198"/>
                    </a:lnTo>
                    <a:lnTo>
                      <a:pt x="716" y="209"/>
                    </a:lnTo>
                    <a:lnTo>
                      <a:pt x="709" y="225"/>
                    </a:lnTo>
                    <a:lnTo>
                      <a:pt x="677" y="242"/>
                    </a:lnTo>
                    <a:lnTo>
                      <a:pt x="643" y="247"/>
                    </a:lnTo>
                    <a:lnTo>
                      <a:pt x="639" y="247"/>
                    </a:lnTo>
                    <a:lnTo>
                      <a:pt x="636" y="247"/>
                    </a:lnTo>
                    <a:lnTo>
                      <a:pt x="628" y="255"/>
                    </a:lnTo>
                    <a:lnTo>
                      <a:pt x="620" y="257"/>
                    </a:lnTo>
                    <a:lnTo>
                      <a:pt x="610" y="255"/>
                    </a:lnTo>
                    <a:lnTo>
                      <a:pt x="596" y="257"/>
                    </a:lnTo>
                    <a:lnTo>
                      <a:pt x="585" y="255"/>
                    </a:lnTo>
                    <a:lnTo>
                      <a:pt x="581" y="247"/>
                    </a:lnTo>
                    <a:lnTo>
                      <a:pt x="581" y="231"/>
                    </a:lnTo>
                    <a:lnTo>
                      <a:pt x="581" y="221"/>
                    </a:lnTo>
                    <a:lnTo>
                      <a:pt x="562" y="216"/>
                    </a:lnTo>
                    <a:lnTo>
                      <a:pt x="538" y="216"/>
                    </a:lnTo>
                    <a:lnTo>
                      <a:pt x="525" y="211"/>
                    </a:lnTo>
                    <a:lnTo>
                      <a:pt x="516" y="200"/>
                    </a:lnTo>
                    <a:lnTo>
                      <a:pt x="501" y="182"/>
                    </a:lnTo>
                    <a:lnTo>
                      <a:pt x="490" y="160"/>
                    </a:lnTo>
                    <a:lnTo>
                      <a:pt x="486" y="146"/>
                    </a:lnTo>
                    <a:lnTo>
                      <a:pt x="481" y="136"/>
                    </a:lnTo>
                    <a:lnTo>
                      <a:pt x="467" y="130"/>
                    </a:lnTo>
                    <a:lnTo>
                      <a:pt x="452" y="124"/>
                    </a:lnTo>
                    <a:lnTo>
                      <a:pt x="412" y="97"/>
                    </a:lnTo>
                    <a:lnTo>
                      <a:pt x="386" y="69"/>
                    </a:lnTo>
                    <a:lnTo>
                      <a:pt x="363" y="35"/>
                    </a:lnTo>
                    <a:lnTo>
                      <a:pt x="354" y="16"/>
                    </a:lnTo>
                    <a:lnTo>
                      <a:pt x="343" y="4"/>
                    </a:lnTo>
                    <a:lnTo>
                      <a:pt x="321" y="0"/>
                    </a:lnTo>
                    <a:lnTo>
                      <a:pt x="299" y="9"/>
                    </a:lnTo>
                    <a:lnTo>
                      <a:pt x="285" y="16"/>
                    </a:lnTo>
                    <a:lnTo>
                      <a:pt x="274" y="25"/>
                    </a:lnTo>
                    <a:lnTo>
                      <a:pt x="266" y="26"/>
                    </a:lnTo>
                    <a:lnTo>
                      <a:pt x="259" y="25"/>
                    </a:lnTo>
                    <a:lnTo>
                      <a:pt x="249" y="13"/>
                    </a:lnTo>
                    <a:lnTo>
                      <a:pt x="241" y="4"/>
                    </a:lnTo>
                    <a:lnTo>
                      <a:pt x="230" y="10"/>
                    </a:lnTo>
                    <a:lnTo>
                      <a:pt x="219" y="19"/>
                    </a:lnTo>
                    <a:lnTo>
                      <a:pt x="186" y="39"/>
                    </a:lnTo>
                    <a:lnTo>
                      <a:pt x="157" y="35"/>
                    </a:lnTo>
                    <a:lnTo>
                      <a:pt x="154" y="27"/>
                    </a:lnTo>
                    <a:lnTo>
                      <a:pt x="162" y="40"/>
                    </a:lnTo>
                    <a:lnTo>
                      <a:pt x="169" y="59"/>
                    </a:lnTo>
                    <a:lnTo>
                      <a:pt x="150" y="59"/>
                    </a:lnTo>
                    <a:lnTo>
                      <a:pt x="136" y="58"/>
                    </a:lnTo>
                    <a:lnTo>
                      <a:pt x="121" y="55"/>
                    </a:lnTo>
                    <a:lnTo>
                      <a:pt x="114" y="53"/>
                    </a:lnTo>
                    <a:lnTo>
                      <a:pt x="107" y="50"/>
                    </a:lnTo>
                    <a:lnTo>
                      <a:pt x="96" y="46"/>
                    </a:lnTo>
                    <a:lnTo>
                      <a:pt x="85" y="46"/>
                    </a:lnTo>
                    <a:lnTo>
                      <a:pt x="77" y="62"/>
                    </a:lnTo>
                    <a:lnTo>
                      <a:pt x="63" y="74"/>
                    </a:lnTo>
                    <a:lnTo>
                      <a:pt x="50" y="78"/>
                    </a:lnTo>
                    <a:lnTo>
                      <a:pt x="50" y="92"/>
                    </a:lnTo>
                    <a:lnTo>
                      <a:pt x="40" y="95"/>
                    </a:lnTo>
                    <a:lnTo>
                      <a:pt x="28" y="92"/>
                    </a:lnTo>
                    <a:lnTo>
                      <a:pt x="21" y="92"/>
                    </a:lnTo>
                    <a:lnTo>
                      <a:pt x="17" y="92"/>
                    </a:lnTo>
                    <a:lnTo>
                      <a:pt x="1" y="114"/>
                    </a:lnTo>
                    <a:lnTo>
                      <a:pt x="0" y="123"/>
                    </a:lnTo>
                    <a:lnTo>
                      <a:pt x="1" y="136"/>
                    </a:lnTo>
                    <a:lnTo>
                      <a:pt x="1" y="160"/>
                    </a:lnTo>
                    <a:lnTo>
                      <a:pt x="14" y="167"/>
                    </a:lnTo>
                    <a:lnTo>
                      <a:pt x="32" y="170"/>
                    </a:lnTo>
                    <a:lnTo>
                      <a:pt x="41" y="169"/>
                    </a:lnTo>
                    <a:lnTo>
                      <a:pt x="52" y="170"/>
                    </a:lnTo>
                    <a:lnTo>
                      <a:pt x="67" y="186"/>
                    </a:lnTo>
                    <a:lnTo>
                      <a:pt x="85" y="209"/>
                    </a:lnTo>
                    <a:lnTo>
                      <a:pt x="103" y="228"/>
                    </a:lnTo>
                    <a:lnTo>
                      <a:pt x="118" y="237"/>
                    </a:lnTo>
                    <a:lnTo>
                      <a:pt x="135" y="239"/>
                    </a:lnTo>
                    <a:lnTo>
                      <a:pt x="146" y="244"/>
                    </a:lnTo>
                    <a:lnTo>
                      <a:pt x="146" y="260"/>
                    </a:lnTo>
                    <a:lnTo>
                      <a:pt x="146" y="264"/>
                    </a:lnTo>
                    <a:lnTo>
                      <a:pt x="146" y="267"/>
                    </a:lnTo>
                    <a:lnTo>
                      <a:pt x="140" y="278"/>
                    </a:lnTo>
                    <a:lnTo>
                      <a:pt x="139" y="287"/>
                    </a:lnTo>
                    <a:lnTo>
                      <a:pt x="161" y="299"/>
                    </a:lnTo>
                    <a:lnTo>
                      <a:pt x="172" y="297"/>
                    </a:lnTo>
                    <a:lnTo>
                      <a:pt x="179" y="299"/>
                    </a:lnTo>
                    <a:lnTo>
                      <a:pt x="176" y="326"/>
                    </a:lnTo>
                    <a:lnTo>
                      <a:pt x="172" y="333"/>
                    </a:lnTo>
                    <a:lnTo>
                      <a:pt x="164" y="340"/>
                    </a:lnTo>
                    <a:lnTo>
                      <a:pt x="154" y="348"/>
                    </a:lnTo>
                    <a:lnTo>
                      <a:pt x="136" y="361"/>
                    </a:lnTo>
                    <a:lnTo>
                      <a:pt x="114" y="375"/>
                    </a:lnTo>
                    <a:lnTo>
                      <a:pt x="96" y="384"/>
                    </a:lnTo>
                    <a:lnTo>
                      <a:pt x="89" y="395"/>
                    </a:lnTo>
                    <a:lnTo>
                      <a:pt x="88" y="414"/>
                    </a:lnTo>
                    <a:lnTo>
                      <a:pt x="88" y="446"/>
                    </a:lnTo>
                    <a:lnTo>
                      <a:pt x="101" y="476"/>
                    </a:lnTo>
                    <a:lnTo>
                      <a:pt x="102" y="485"/>
                    </a:lnTo>
                    <a:lnTo>
                      <a:pt x="103" y="495"/>
                    </a:lnTo>
                    <a:lnTo>
                      <a:pt x="103" y="522"/>
                    </a:lnTo>
                    <a:lnTo>
                      <a:pt x="107" y="550"/>
                    </a:lnTo>
                    <a:lnTo>
                      <a:pt x="107" y="568"/>
                    </a:lnTo>
                    <a:lnTo>
                      <a:pt x="110" y="584"/>
                    </a:lnTo>
                    <a:lnTo>
                      <a:pt x="121" y="603"/>
                    </a:lnTo>
                    <a:lnTo>
                      <a:pt x="127" y="606"/>
                    </a:lnTo>
                    <a:lnTo>
                      <a:pt x="134" y="612"/>
                    </a:lnTo>
                    <a:lnTo>
                      <a:pt x="154" y="630"/>
                    </a:lnTo>
                    <a:lnTo>
                      <a:pt x="172" y="646"/>
                    </a:lnTo>
                    <a:lnTo>
                      <a:pt x="182" y="649"/>
                    </a:lnTo>
                    <a:lnTo>
                      <a:pt x="205" y="658"/>
                    </a:lnTo>
                    <a:lnTo>
                      <a:pt x="215" y="658"/>
                    </a:lnTo>
                    <a:lnTo>
                      <a:pt x="227" y="658"/>
                    </a:lnTo>
                    <a:lnTo>
                      <a:pt x="241" y="658"/>
                    </a:lnTo>
                    <a:lnTo>
                      <a:pt x="238" y="665"/>
                    </a:lnTo>
                    <a:lnTo>
                      <a:pt x="230" y="681"/>
                    </a:lnTo>
                    <a:lnTo>
                      <a:pt x="224" y="685"/>
                    </a:lnTo>
                    <a:lnTo>
                      <a:pt x="223" y="688"/>
                    </a:lnTo>
                    <a:lnTo>
                      <a:pt x="233" y="695"/>
                    </a:lnTo>
                    <a:lnTo>
                      <a:pt x="251" y="707"/>
                    </a:lnTo>
                    <a:lnTo>
                      <a:pt x="266" y="707"/>
                    </a:lnTo>
                    <a:lnTo>
                      <a:pt x="284" y="711"/>
                    </a:lnTo>
                    <a:lnTo>
                      <a:pt x="292" y="720"/>
                    </a:lnTo>
                    <a:lnTo>
                      <a:pt x="307" y="731"/>
                    </a:lnTo>
                    <a:lnTo>
                      <a:pt x="313" y="734"/>
                    </a:lnTo>
                  </a:path>
                </a:pathLst>
              </a:custGeom>
              <a:solidFill>
                <a:schemeClr val="bg1"/>
              </a:solidFill>
              <a:ln w="6350" cap="rnd" cmpd="sng">
                <a:solidFill>
                  <a:srgbClr val="003366"/>
                </a:solidFill>
                <a:round/>
                <a:headEnd/>
                <a:tailEnd/>
              </a:ln>
            </p:spPr>
            <p:txBody>
              <a:bodyPr/>
              <a:lstStyle/>
              <a:p>
                <a:endParaRPr lang="en-IN"/>
              </a:p>
            </p:txBody>
          </p:sp>
          <p:sp>
            <p:nvSpPr>
              <p:cNvPr id="34" name="Freeform 155">
                <a:extLst>
                  <a:ext uri="{FF2B5EF4-FFF2-40B4-BE49-F238E27FC236}">
                    <a16:creationId xmlns:a16="http://schemas.microsoft.com/office/drawing/2014/main" xmlns="" id="{6F12DCDD-5D90-43AD-A43C-FF6B051B78FD}"/>
                  </a:ext>
                </a:extLst>
              </p:cNvPr>
              <p:cNvSpPr>
                <a:spLocks/>
              </p:cNvSpPr>
              <p:nvPr/>
            </p:nvSpPr>
            <p:spPr bwMode="auto">
              <a:xfrm>
                <a:off x="3588484" y="3197966"/>
                <a:ext cx="115978" cy="166727"/>
              </a:xfrm>
              <a:custGeom>
                <a:avLst/>
                <a:gdLst>
                  <a:gd name="T0" fmla="*/ 0 w 105"/>
                  <a:gd name="T1" fmla="*/ 13894 h 168"/>
                  <a:gd name="T2" fmla="*/ 16568 w 105"/>
                  <a:gd name="T3" fmla="*/ 5955 h 168"/>
                  <a:gd name="T4" fmla="*/ 35346 w 105"/>
                  <a:gd name="T5" fmla="*/ 5955 h 168"/>
                  <a:gd name="T6" fmla="*/ 51914 w 105"/>
                  <a:gd name="T7" fmla="*/ 0 h 168"/>
                  <a:gd name="T8" fmla="*/ 60750 w 105"/>
                  <a:gd name="T9" fmla="*/ 10917 h 168"/>
                  <a:gd name="T10" fmla="*/ 76214 w 105"/>
                  <a:gd name="T11" fmla="*/ 0 h 168"/>
                  <a:gd name="T12" fmla="*/ 68482 w 105"/>
                  <a:gd name="T13" fmla="*/ 8932 h 168"/>
                  <a:gd name="T14" fmla="*/ 72900 w 105"/>
                  <a:gd name="T15" fmla="*/ 25803 h 168"/>
                  <a:gd name="T16" fmla="*/ 80632 w 105"/>
                  <a:gd name="T17" fmla="*/ 18856 h 168"/>
                  <a:gd name="T18" fmla="*/ 99410 w 105"/>
                  <a:gd name="T19" fmla="*/ 29773 h 168"/>
                  <a:gd name="T20" fmla="*/ 110455 w 105"/>
                  <a:gd name="T21" fmla="*/ 40689 h 168"/>
                  <a:gd name="T22" fmla="*/ 113769 w 105"/>
                  <a:gd name="T23" fmla="*/ 66492 h 168"/>
                  <a:gd name="T24" fmla="*/ 102723 w 105"/>
                  <a:gd name="T25" fmla="*/ 73439 h 168"/>
                  <a:gd name="T26" fmla="*/ 110455 w 105"/>
                  <a:gd name="T27" fmla="*/ 78401 h 168"/>
                  <a:gd name="T28" fmla="*/ 114873 w 105"/>
                  <a:gd name="T29" fmla="*/ 93288 h 168"/>
                  <a:gd name="T30" fmla="*/ 107142 w 105"/>
                  <a:gd name="T31" fmla="*/ 99242 h 168"/>
                  <a:gd name="T32" fmla="*/ 111560 w 105"/>
                  <a:gd name="T33" fmla="*/ 102220 h 168"/>
                  <a:gd name="T34" fmla="*/ 104932 w 105"/>
                  <a:gd name="T35" fmla="*/ 109166 h 168"/>
                  <a:gd name="T36" fmla="*/ 99410 w 105"/>
                  <a:gd name="T37" fmla="*/ 117106 h 168"/>
                  <a:gd name="T38" fmla="*/ 90573 w 105"/>
                  <a:gd name="T39" fmla="*/ 123060 h 168"/>
                  <a:gd name="T40" fmla="*/ 85051 w 105"/>
                  <a:gd name="T41" fmla="*/ 130007 h 168"/>
                  <a:gd name="T42" fmla="*/ 80632 w 105"/>
                  <a:gd name="T43" fmla="*/ 135962 h 168"/>
                  <a:gd name="T44" fmla="*/ 68482 w 105"/>
                  <a:gd name="T45" fmla="*/ 154818 h 168"/>
                  <a:gd name="T46" fmla="*/ 64064 w 105"/>
                  <a:gd name="T47" fmla="*/ 165735 h 168"/>
                  <a:gd name="T48" fmla="*/ 51914 w 105"/>
                  <a:gd name="T49" fmla="*/ 165735 h 168"/>
                  <a:gd name="T50" fmla="*/ 45287 w 105"/>
                  <a:gd name="T51" fmla="*/ 154818 h 168"/>
                  <a:gd name="T52" fmla="*/ 46391 w 105"/>
                  <a:gd name="T53" fmla="*/ 141916 h 168"/>
                  <a:gd name="T54" fmla="*/ 45287 w 105"/>
                  <a:gd name="T55" fmla="*/ 135962 h 168"/>
                  <a:gd name="T56" fmla="*/ 33137 w 105"/>
                  <a:gd name="T57" fmla="*/ 135962 h 168"/>
                  <a:gd name="T58" fmla="*/ 12150 w 105"/>
                  <a:gd name="T59" fmla="*/ 123060 h 168"/>
                  <a:gd name="T60" fmla="*/ 19882 w 105"/>
                  <a:gd name="T61" fmla="*/ 116113 h 168"/>
                  <a:gd name="T62" fmla="*/ 19882 w 105"/>
                  <a:gd name="T63" fmla="*/ 109166 h 168"/>
                  <a:gd name="T64" fmla="*/ 24300 w 105"/>
                  <a:gd name="T65" fmla="*/ 93288 h 168"/>
                  <a:gd name="T66" fmla="*/ 33137 w 105"/>
                  <a:gd name="T67" fmla="*/ 86341 h 168"/>
                  <a:gd name="T68" fmla="*/ 29823 w 105"/>
                  <a:gd name="T69" fmla="*/ 73439 h 168"/>
                  <a:gd name="T70" fmla="*/ 19882 w 105"/>
                  <a:gd name="T71" fmla="*/ 59545 h 168"/>
                  <a:gd name="T72" fmla="*/ 13255 w 105"/>
                  <a:gd name="T73" fmla="*/ 48629 h 168"/>
                  <a:gd name="T74" fmla="*/ 1105 w 105"/>
                  <a:gd name="T75" fmla="*/ 29773 h 168"/>
                  <a:gd name="T76" fmla="*/ 0 w 105"/>
                  <a:gd name="T77" fmla="*/ 13894 h 1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5" h="168">
                    <a:moveTo>
                      <a:pt x="0" y="14"/>
                    </a:moveTo>
                    <a:lnTo>
                      <a:pt x="15" y="6"/>
                    </a:lnTo>
                    <a:lnTo>
                      <a:pt x="32" y="6"/>
                    </a:lnTo>
                    <a:lnTo>
                      <a:pt x="47" y="0"/>
                    </a:lnTo>
                    <a:lnTo>
                      <a:pt x="55" y="11"/>
                    </a:lnTo>
                    <a:lnTo>
                      <a:pt x="69" y="0"/>
                    </a:lnTo>
                    <a:lnTo>
                      <a:pt x="62" y="9"/>
                    </a:lnTo>
                    <a:lnTo>
                      <a:pt x="66" y="26"/>
                    </a:lnTo>
                    <a:lnTo>
                      <a:pt x="73" y="19"/>
                    </a:lnTo>
                    <a:lnTo>
                      <a:pt x="90" y="30"/>
                    </a:lnTo>
                    <a:lnTo>
                      <a:pt x="100" y="41"/>
                    </a:lnTo>
                    <a:lnTo>
                      <a:pt x="103" y="67"/>
                    </a:lnTo>
                    <a:lnTo>
                      <a:pt x="93" y="74"/>
                    </a:lnTo>
                    <a:lnTo>
                      <a:pt x="100" y="79"/>
                    </a:lnTo>
                    <a:lnTo>
                      <a:pt x="104" y="94"/>
                    </a:lnTo>
                    <a:lnTo>
                      <a:pt x="97" y="100"/>
                    </a:lnTo>
                    <a:lnTo>
                      <a:pt x="101" y="103"/>
                    </a:lnTo>
                    <a:lnTo>
                      <a:pt x="95" y="110"/>
                    </a:lnTo>
                    <a:lnTo>
                      <a:pt x="90" y="118"/>
                    </a:lnTo>
                    <a:lnTo>
                      <a:pt x="82" y="124"/>
                    </a:lnTo>
                    <a:lnTo>
                      <a:pt x="77" y="131"/>
                    </a:lnTo>
                    <a:lnTo>
                      <a:pt x="73" y="137"/>
                    </a:lnTo>
                    <a:lnTo>
                      <a:pt x="62" y="156"/>
                    </a:lnTo>
                    <a:lnTo>
                      <a:pt x="58" y="167"/>
                    </a:lnTo>
                    <a:lnTo>
                      <a:pt x="47" y="167"/>
                    </a:lnTo>
                    <a:lnTo>
                      <a:pt x="41" y="156"/>
                    </a:lnTo>
                    <a:lnTo>
                      <a:pt x="42" y="143"/>
                    </a:lnTo>
                    <a:lnTo>
                      <a:pt x="41" y="137"/>
                    </a:lnTo>
                    <a:lnTo>
                      <a:pt x="30" y="137"/>
                    </a:lnTo>
                    <a:lnTo>
                      <a:pt x="11" y="124"/>
                    </a:lnTo>
                    <a:lnTo>
                      <a:pt x="18" y="117"/>
                    </a:lnTo>
                    <a:lnTo>
                      <a:pt x="18" y="110"/>
                    </a:lnTo>
                    <a:lnTo>
                      <a:pt x="22" y="94"/>
                    </a:lnTo>
                    <a:lnTo>
                      <a:pt x="30" y="87"/>
                    </a:lnTo>
                    <a:lnTo>
                      <a:pt x="27" y="74"/>
                    </a:lnTo>
                    <a:lnTo>
                      <a:pt x="18" y="60"/>
                    </a:lnTo>
                    <a:lnTo>
                      <a:pt x="12" y="49"/>
                    </a:lnTo>
                    <a:lnTo>
                      <a:pt x="1" y="30"/>
                    </a:lnTo>
                    <a:lnTo>
                      <a:pt x="0" y="14"/>
                    </a:lnTo>
                  </a:path>
                </a:pathLst>
              </a:custGeom>
              <a:solidFill>
                <a:srgbClr val="E6B9B8"/>
              </a:solidFill>
              <a:ln w="6350" cap="rnd" cmpd="sng">
                <a:solidFill>
                  <a:srgbClr val="003366"/>
                </a:solidFill>
                <a:round/>
                <a:headEnd/>
                <a:tailEnd/>
              </a:ln>
            </p:spPr>
            <p:txBody>
              <a:bodyPr/>
              <a:lstStyle/>
              <a:p>
                <a:endParaRPr lang="en-IN"/>
              </a:p>
            </p:txBody>
          </p:sp>
          <p:pic>
            <p:nvPicPr>
              <p:cNvPr id="35" name="Group 156">
                <a:extLst>
                  <a:ext uri="{FF2B5EF4-FFF2-40B4-BE49-F238E27FC236}">
                    <a16:creationId xmlns:a16="http://schemas.microsoft.com/office/drawing/2014/main" xmlns="" id="{1D144F91-13E2-41CC-B277-556F4134DFF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4241" y="2134983"/>
                <a:ext cx="1222541" cy="105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reeform 159">
                <a:extLst>
                  <a:ext uri="{FF2B5EF4-FFF2-40B4-BE49-F238E27FC236}">
                    <a16:creationId xmlns:a16="http://schemas.microsoft.com/office/drawing/2014/main" xmlns="" id="{45EA80A1-0054-4CF6-AB51-056A9DAD3E3E}"/>
                  </a:ext>
                </a:extLst>
              </p:cNvPr>
              <p:cNvSpPr>
                <a:spLocks/>
              </p:cNvSpPr>
              <p:nvPr/>
            </p:nvSpPr>
            <p:spPr bwMode="auto">
              <a:xfrm>
                <a:off x="4022578" y="2554288"/>
                <a:ext cx="1322723" cy="1162340"/>
              </a:xfrm>
              <a:custGeom>
                <a:avLst/>
                <a:gdLst>
                  <a:gd name="T0" fmla="*/ 205781 w 1202"/>
                  <a:gd name="T1" fmla="*/ 1093022 h 1157"/>
                  <a:gd name="T2" fmla="*/ 236594 w 1202"/>
                  <a:gd name="T3" fmla="*/ 1012652 h 1157"/>
                  <a:gd name="T4" fmla="*/ 167266 w 1202"/>
                  <a:gd name="T5" fmla="*/ 964431 h 1157"/>
                  <a:gd name="T6" fmla="*/ 124349 w 1202"/>
                  <a:gd name="T7" fmla="*/ 974477 h 1157"/>
                  <a:gd name="T8" fmla="*/ 44017 w 1202"/>
                  <a:gd name="T9" fmla="*/ 994569 h 1157"/>
                  <a:gd name="T10" fmla="*/ 69327 w 1202"/>
                  <a:gd name="T11" fmla="*/ 938311 h 1157"/>
                  <a:gd name="T12" fmla="*/ 56122 w 1202"/>
                  <a:gd name="T13" fmla="*/ 900135 h 1157"/>
                  <a:gd name="T14" fmla="*/ 1100 w 1202"/>
                  <a:gd name="T15" fmla="*/ 819766 h 1157"/>
                  <a:gd name="T16" fmla="*/ 56122 w 1202"/>
                  <a:gd name="T17" fmla="*/ 760494 h 1157"/>
                  <a:gd name="T18" fmla="*/ 25310 w 1202"/>
                  <a:gd name="T19" fmla="*/ 687157 h 1157"/>
                  <a:gd name="T20" fmla="*/ 83633 w 1202"/>
                  <a:gd name="T21" fmla="*/ 616834 h 1157"/>
                  <a:gd name="T22" fmla="*/ 107843 w 1202"/>
                  <a:gd name="T23" fmla="*/ 554548 h 1157"/>
                  <a:gd name="T24" fmla="*/ 105642 w 1202"/>
                  <a:gd name="T25" fmla="*/ 490252 h 1157"/>
                  <a:gd name="T26" fmla="*/ 121048 w 1202"/>
                  <a:gd name="T27" fmla="*/ 400842 h 1157"/>
                  <a:gd name="T28" fmla="*/ 140856 w 1202"/>
                  <a:gd name="T29" fmla="*/ 328509 h 1157"/>
                  <a:gd name="T30" fmla="*/ 147458 w 1202"/>
                  <a:gd name="T31" fmla="*/ 229052 h 1157"/>
                  <a:gd name="T32" fmla="*/ 179371 w 1202"/>
                  <a:gd name="T33" fmla="*/ 190877 h 1157"/>
                  <a:gd name="T34" fmla="*/ 183773 w 1202"/>
                  <a:gd name="T35" fmla="*/ 122563 h 1157"/>
                  <a:gd name="T36" fmla="*/ 254201 w 1202"/>
                  <a:gd name="T37" fmla="*/ 87402 h 1157"/>
                  <a:gd name="T38" fmla="*/ 325729 w 1202"/>
                  <a:gd name="T39" fmla="*/ 0 h 1157"/>
                  <a:gd name="T40" fmla="*/ 376349 w 1202"/>
                  <a:gd name="T41" fmla="*/ 51235 h 1157"/>
                  <a:gd name="T42" fmla="*/ 446777 w 1202"/>
                  <a:gd name="T43" fmla="*/ 62286 h 1157"/>
                  <a:gd name="T44" fmla="*/ 537012 w 1202"/>
                  <a:gd name="T45" fmla="*/ 38175 h 1157"/>
                  <a:gd name="T46" fmla="*/ 527108 w 1202"/>
                  <a:gd name="T47" fmla="*/ 139642 h 1157"/>
                  <a:gd name="T48" fmla="*/ 577728 w 1202"/>
                  <a:gd name="T49" fmla="*/ 205946 h 1157"/>
                  <a:gd name="T50" fmla="*/ 650357 w 1202"/>
                  <a:gd name="T51" fmla="*/ 229052 h 1157"/>
                  <a:gd name="T52" fmla="*/ 710881 w 1202"/>
                  <a:gd name="T53" fmla="*/ 323486 h 1157"/>
                  <a:gd name="T54" fmla="*/ 823125 w 1202"/>
                  <a:gd name="T55" fmla="*/ 341569 h 1157"/>
                  <a:gd name="T56" fmla="*/ 903457 w 1202"/>
                  <a:gd name="T57" fmla="*/ 287320 h 1157"/>
                  <a:gd name="T58" fmla="*/ 943073 w 1202"/>
                  <a:gd name="T59" fmla="*/ 244122 h 1157"/>
                  <a:gd name="T60" fmla="*/ 989291 w 1202"/>
                  <a:gd name="T61" fmla="*/ 252158 h 1157"/>
                  <a:gd name="T62" fmla="*/ 1031108 w 1202"/>
                  <a:gd name="T63" fmla="*/ 211974 h 1157"/>
                  <a:gd name="T64" fmla="*/ 1083929 w 1202"/>
                  <a:gd name="T65" fmla="*/ 142655 h 1157"/>
                  <a:gd name="T66" fmla="*/ 1141151 w 1202"/>
                  <a:gd name="T67" fmla="*/ 139642 h 1157"/>
                  <a:gd name="T68" fmla="*/ 1215981 w 1202"/>
                  <a:gd name="T69" fmla="*/ 177817 h 1157"/>
                  <a:gd name="T70" fmla="*/ 1286409 w 1202"/>
                  <a:gd name="T71" fmla="*/ 131605 h 1157"/>
                  <a:gd name="T72" fmla="*/ 1290810 w 1202"/>
                  <a:gd name="T73" fmla="*/ 145669 h 1157"/>
                  <a:gd name="T74" fmla="*/ 1234688 w 1202"/>
                  <a:gd name="T75" fmla="*/ 213983 h 1157"/>
                  <a:gd name="T76" fmla="*/ 1174164 w 1202"/>
                  <a:gd name="T77" fmla="*/ 270242 h 1157"/>
                  <a:gd name="T78" fmla="*/ 1080627 w 1202"/>
                  <a:gd name="T79" fmla="*/ 318463 h 1157"/>
                  <a:gd name="T80" fmla="*/ 1025606 w 1202"/>
                  <a:gd name="T81" fmla="*/ 371708 h 1157"/>
                  <a:gd name="T82" fmla="*/ 959579 w 1202"/>
                  <a:gd name="T83" fmla="*/ 427966 h 1157"/>
                  <a:gd name="T84" fmla="*/ 899055 w 1202"/>
                  <a:gd name="T85" fmla="*/ 484225 h 1157"/>
                  <a:gd name="T86" fmla="*/ 895754 w 1202"/>
                  <a:gd name="T87" fmla="*/ 548520 h 1157"/>
                  <a:gd name="T88" fmla="*/ 731789 w 1202"/>
                  <a:gd name="T89" fmla="*/ 579663 h 1157"/>
                  <a:gd name="T90" fmla="*/ 694375 w 1202"/>
                  <a:gd name="T91" fmla="*/ 659028 h 1157"/>
                  <a:gd name="T92" fmla="*/ 642654 w 1202"/>
                  <a:gd name="T93" fmla="*/ 662042 h 1157"/>
                  <a:gd name="T94" fmla="*/ 581030 w 1202"/>
                  <a:gd name="T95" fmla="*/ 684143 h 1157"/>
                  <a:gd name="T96" fmla="*/ 545816 w 1202"/>
                  <a:gd name="T97" fmla="*/ 784605 h 1157"/>
                  <a:gd name="T98" fmla="*/ 550218 w 1202"/>
                  <a:gd name="T99" fmla="*/ 941325 h 1157"/>
                  <a:gd name="T100" fmla="*/ 557921 w 1202"/>
                  <a:gd name="T101" fmla="*/ 1034754 h 1157"/>
                  <a:gd name="T102" fmla="*/ 502899 w 1202"/>
                  <a:gd name="T103" fmla="*/ 1069915 h 1157"/>
                  <a:gd name="T104" fmla="*/ 413764 w 1202"/>
                  <a:gd name="T105" fmla="*/ 1090008 h 1157"/>
                  <a:gd name="T106" fmla="*/ 325729 w 1202"/>
                  <a:gd name="T107" fmla="*/ 1123160 h 11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02"/>
                  <a:gd name="T163" fmla="*/ 0 h 1157"/>
                  <a:gd name="T164" fmla="*/ 1202 w 1202"/>
                  <a:gd name="T165" fmla="*/ 1157 h 11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02" h="1157">
                    <a:moveTo>
                      <a:pt x="238" y="1156"/>
                    </a:moveTo>
                    <a:lnTo>
                      <a:pt x="216" y="1114"/>
                    </a:lnTo>
                    <a:lnTo>
                      <a:pt x="189" y="1114"/>
                    </a:lnTo>
                    <a:lnTo>
                      <a:pt x="187" y="1088"/>
                    </a:lnTo>
                    <a:lnTo>
                      <a:pt x="256" y="1050"/>
                    </a:lnTo>
                    <a:lnTo>
                      <a:pt x="251" y="1025"/>
                    </a:lnTo>
                    <a:lnTo>
                      <a:pt x="237" y="1015"/>
                    </a:lnTo>
                    <a:lnTo>
                      <a:pt x="215" y="1008"/>
                    </a:lnTo>
                    <a:lnTo>
                      <a:pt x="185" y="990"/>
                    </a:lnTo>
                    <a:lnTo>
                      <a:pt x="174" y="976"/>
                    </a:lnTo>
                    <a:lnTo>
                      <a:pt x="163" y="963"/>
                    </a:lnTo>
                    <a:lnTo>
                      <a:pt x="152" y="960"/>
                    </a:lnTo>
                    <a:lnTo>
                      <a:pt x="139" y="963"/>
                    </a:lnTo>
                    <a:lnTo>
                      <a:pt x="131" y="961"/>
                    </a:lnTo>
                    <a:lnTo>
                      <a:pt x="124" y="963"/>
                    </a:lnTo>
                    <a:lnTo>
                      <a:pt x="113" y="970"/>
                    </a:lnTo>
                    <a:lnTo>
                      <a:pt x="102" y="976"/>
                    </a:lnTo>
                    <a:lnTo>
                      <a:pt x="88" y="988"/>
                    </a:lnTo>
                    <a:lnTo>
                      <a:pt x="74" y="996"/>
                    </a:lnTo>
                    <a:lnTo>
                      <a:pt x="40" y="990"/>
                    </a:lnTo>
                    <a:lnTo>
                      <a:pt x="15" y="963"/>
                    </a:lnTo>
                    <a:lnTo>
                      <a:pt x="15" y="950"/>
                    </a:lnTo>
                    <a:lnTo>
                      <a:pt x="36" y="940"/>
                    </a:lnTo>
                    <a:lnTo>
                      <a:pt x="63" y="934"/>
                    </a:lnTo>
                    <a:lnTo>
                      <a:pt x="58" y="931"/>
                    </a:lnTo>
                    <a:lnTo>
                      <a:pt x="69" y="911"/>
                    </a:lnTo>
                    <a:lnTo>
                      <a:pt x="70" y="896"/>
                    </a:lnTo>
                    <a:lnTo>
                      <a:pt x="51" y="896"/>
                    </a:lnTo>
                    <a:lnTo>
                      <a:pt x="32" y="896"/>
                    </a:lnTo>
                    <a:lnTo>
                      <a:pt x="10" y="866"/>
                    </a:lnTo>
                    <a:lnTo>
                      <a:pt x="1" y="842"/>
                    </a:lnTo>
                    <a:lnTo>
                      <a:pt x="1" y="816"/>
                    </a:lnTo>
                    <a:lnTo>
                      <a:pt x="0" y="784"/>
                    </a:lnTo>
                    <a:lnTo>
                      <a:pt x="10" y="765"/>
                    </a:lnTo>
                    <a:lnTo>
                      <a:pt x="33" y="760"/>
                    </a:lnTo>
                    <a:lnTo>
                      <a:pt x="51" y="757"/>
                    </a:lnTo>
                    <a:lnTo>
                      <a:pt x="40" y="738"/>
                    </a:lnTo>
                    <a:lnTo>
                      <a:pt x="28" y="728"/>
                    </a:lnTo>
                    <a:lnTo>
                      <a:pt x="21" y="710"/>
                    </a:lnTo>
                    <a:lnTo>
                      <a:pt x="23" y="684"/>
                    </a:lnTo>
                    <a:lnTo>
                      <a:pt x="40" y="656"/>
                    </a:lnTo>
                    <a:lnTo>
                      <a:pt x="45" y="635"/>
                    </a:lnTo>
                    <a:lnTo>
                      <a:pt x="55" y="622"/>
                    </a:lnTo>
                    <a:lnTo>
                      <a:pt x="76" y="614"/>
                    </a:lnTo>
                    <a:lnTo>
                      <a:pt x="83" y="603"/>
                    </a:lnTo>
                    <a:lnTo>
                      <a:pt x="112" y="581"/>
                    </a:lnTo>
                    <a:lnTo>
                      <a:pt x="116" y="568"/>
                    </a:lnTo>
                    <a:lnTo>
                      <a:pt x="98" y="552"/>
                    </a:lnTo>
                    <a:lnTo>
                      <a:pt x="85" y="539"/>
                    </a:lnTo>
                    <a:lnTo>
                      <a:pt x="94" y="523"/>
                    </a:lnTo>
                    <a:lnTo>
                      <a:pt x="105" y="505"/>
                    </a:lnTo>
                    <a:lnTo>
                      <a:pt x="96" y="488"/>
                    </a:lnTo>
                    <a:lnTo>
                      <a:pt x="94" y="441"/>
                    </a:lnTo>
                    <a:lnTo>
                      <a:pt x="95" y="426"/>
                    </a:lnTo>
                    <a:lnTo>
                      <a:pt x="102" y="411"/>
                    </a:lnTo>
                    <a:lnTo>
                      <a:pt x="110" y="399"/>
                    </a:lnTo>
                    <a:lnTo>
                      <a:pt x="116" y="388"/>
                    </a:lnTo>
                    <a:lnTo>
                      <a:pt x="114" y="370"/>
                    </a:lnTo>
                    <a:lnTo>
                      <a:pt x="113" y="353"/>
                    </a:lnTo>
                    <a:lnTo>
                      <a:pt x="128" y="327"/>
                    </a:lnTo>
                    <a:lnTo>
                      <a:pt x="142" y="299"/>
                    </a:lnTo>
                    <a:lnTo>
                      <a:pt x="145" y="276"/>
                    </a:lnTo>
                    <a:lnTo>
                      <a:pt x="139" y="251"/>
                    </a:lnTo>
                    <a:lnTo>
                      <a:pt x="134" y="228"/>
                    </a:lnTo>
                    <a:lnTo>
                      <a:pt x="136" y="211"/>
                    </a:lnTo>
                    <a:lnTo>
                      <a:pt x="145" y="205"/>
                    </a:lnTo>
                    <a:lnTo>
                      <a:pt x="156" y="202"/>
                    </a:lnTo>
                    <a:lnTo>
                      <a:pt x="163" y="190"/>
                    </a:lnTo>
                    <a:lnTo>
                      <a:pt x="169" y="177"/>
                    </a:lnTo>
                    <a:lnTo>
                      <a:pt x="178" y="168"/>
                    </a:lnTo>
                    <a:lnTo>
                      <a:pt x="172" y="145"/>
                    </a:lnTo>
                    <a:lnTo>
                      <a:pt x="167" y="122"/>
                    </a:lnTo>
                    <a:lnTo>
                      <a:pt x="178" y="109"/>
                    </a:lnTo>
                    <a:lnTo>
                      <a:pt x="205" y="106"/>
                    </a:lnTo>
                    <a:lnTo>
                      <a:pt x="227" y="97"/>
                    </a:lnTo>
                    <a:lnTo>
                      <a:pt x="231" y="87"/>
                    </a:lnTo>
                    <a:lnTo>
                      <a:pt x="231" y="71"/>
                    </a:lnTo>
                    <a:lnTo>
                      <a:pt x="247" y="29"/>
                    </a:lnTo>
                    <a:lnTo>
                      <a:pt x="282" y="0"/>
                    </a:lnTo>
                    <a:lnTo>
                      <a:pt x="296" y="0"/>
                    </a:lnTo>
                    <a:lnTo>
                      <a:pt x="306" y="16"/>
                    </a:lnTo>
                    <a:lnTo>
                      <a:pt x="311" y="38"/>
                    </a:lnTo>
                    <a:lnTo>
                      <a:pt x="328" y="60"/>
                    </a:lnTo>
                    <a:lnTo>
                      <a:pt x="342" y="51"/>
                    </a:lnTo>
                    <a:lnTo>
                      <a:pt x="358" y="38"/>
                    </a:lnTo>
                    <a:lnTo>
                      <a:pt x="375" y="46"/>
                    </a:lnTo>
                    <a:lnTo>
                      <a:pt x="393" y="60"/>
                    </a:lnTo>
                    <a:lnTo>
                      <a:pt x="406" y="62"/>
                    </a:lnTo>
                    <a:lnTo>
                      <a:pt x="423" y="60"/>
                    </a:lnTo>
                    <a:lnTo>
                      <a:pt x="442" y="48"/>
                    </a:lnTo>
                    <a:lnTo>
                      <a:pt x="461" y="38"/>
                    </a:lnTo>
                    <a:lnTo>
                      <a:pt x="488" y="38"/>
                    </a:lnTo>
                    <a:lnTo>
                      <a:pt x="496" y="61"/>
                    </a:lnTo>
                    <a:lnTo>
                      <a:pt x="488" y="97"/>
                    </a:lnTo>
                    <a:lnTo>
                      <a:pt x="485" y="118"/>
                    </a:lnTo>
                    <a:lnTo>
                      <a:pt x="479" y="139"/>
                    </a:lnTo>
                    <a:lnTo>
                      <a:pt x="478" y="163"/>
                    </a:lnTo>
                    <a:lnTo>
                      <a:pt x="485" y="186"/>
                    </a:lnTo>
                    <a:lnTo>
                      <a:pt x="507" y="202"/>
                    </a:lnTo>
                    <a:lnTo>
                      <a:pt x="525" y="205"/>
                    </a:lnTo>
                    <a:lnTo>
                      <a:pt x="545" y="202"/>
                    </a:lnTo>
                    <a:lnTo>
                      <a:pt x="562" y="202"/>
                    </a:lnTo>
                    <a:lnTo>
                      <a:pt x="576" y="206"/>
                    </a:lnTo>
                    <a:lnTo>
                      <a:pt x="591" y="228"/>
                    </a:lnTo>
                    <a:lnTo>
                      <a:pt x="599" y="257"/>
                    </a:lnTo>
                    <a:lnTo>
                      <a:pt x="610" y="286"/>
                    </a:lnTo>
                    <a:lnTo>
                      <a:pt x="625" y="309"/>
                    </a:lnTo>
                    <a:lnTo>
                      <a:pt x="646" y="322"/>
                    </a:lnTo>
                    <a:lnTo>
                      <a:pt x="669" y="333"/>
                    </a:lnTo>
                    <a:lnTo>
                      <a:pt x="700" y="337"/>
                    </a:lnTo>
                    <a:lnTo>
                      <a:pt x="723" y="341"/>
                    </a:lnTo>
                    <a:lnTo>
                      <a:pt x="748" y="340"/>
                    </a:lnTo>
                    <a:lnTo>
                      <a:pt x="769" y="331"/>
                    </a:lnTo>
                    <a:lnTo>
                      <a:pt x="786" y="317"/>
                    </a:lnTo>
                    <a:lnTo>
                      <a:pt x="807" y="304"/>
                    </a:lnTo>
                    <a:lnTo>
                      <a:pt x="821" y="286"/>
                    </a:lnTo>
                    <a:lnTo>
                      <a:pt x="828" y="266"/>
                    </a:lnTo>
                    <a:lnTo>
                      <a:pt x="826" y="250"/>
                    </a:lnTo>
                    <a:lnTo>
                      <a:pt x="832" y="228"/>
                    </a:lnTo>
                    <a:lnTo>
                      <a:pt x="857" y="243"/>
                    </a:lnTo>
                    <a:lnTo>
                      <a:pt x="862" y="257"/>
                    </a:lnTo>
                    <a:lnTo>
                      <a:pt x="872" y="266"/>
                    </a:lnTo>
                    <a:lnTo>
                      <a:pt x="883" y="261"/>
                    </a:lnTo>
                    <a:lnTo>
                      <a:pt x="899" y="251"/>
                    </a:lnTo>
                    <a:lnTo>
                      <a:pt x="921" y="247"/>
                    </a:lnTo>
                    <a:lnTo>
                      <a:pt x="937" y="237"/>
                    </a:lnTo>
                    <a:lnTo>
                      <a:pt x="937" y="224"/>
                    </a:lnTo>
                    <a:lnTo>
                      <a:pt x="937" y="211"/>
                    </a:lnTo>
                    <a:lnTo>
                      <a:pt x="946" y="195"/>
                    </a:lnTo>
                    <a:lnTo>
                      <a:pt x="964" y="180"/>
                    </a:lnTo>
                    <a:lnTo>
                      <a:pt x="977" y="160"/>
                    </a:lnTo>
                    <a:lnTo>
                      <a:pt x="985" y="142"/>
                    </a:lnTo>
                    <a:lnTo>
                      <a:pt x="992" y="128"/>
                    </a:lnTo>
                    <a:lnTo>
                      <a:pt x="1010" y="122"/>
                    </a:lnTo>
                    <a:lnTo>
                      <a:pt x="1022" y="125"/>
                    </a:lnTo>
                    <a:lnTo>
                      <a:pt x="1037" y="139"/>
                    </a:lnTo>
                    <a:lnTo>
                      <a:pt x="1055" y="166"/>
                    </a:lnTo>
                    <a:lnTo>
                      <a:pt x="1070" y="186"/>
                    </a:lnTo>
                    <a:lnTo>
                      <a:pt x="1087" y="186"/>
                    </a:lnTo>
                    <a:lnTo>
                      <a:pt x="1105" y="177"/>
                    </a:lnTo>
                    <a:lnTo>
                      <a:pt x="1124" y="158"/>
                    </a:lnTo>
                    <a:lnTo>
                      <a:pt x="1142" y="139"/>
                    </a:lnTo>
                    <a:lnTo>
                      <a:pt x="1156" y="134"/>
                    </a:lnTo>
                    <a:lnTo>
                      <a:pt x="1169" y="131"/>
                    </a:lnTo>
                    <a:lnTo>
                      <a:pt x="1190" y="113"/>
                    </a:lnTo>
                    <a:lnTo>
                      <a:pt x="1201" y="106"/>
                    </a:lnTo>
                    <a:lnTo>
                      <a:pt x="1189" y="126"/>
                    </a:lnTo>
                    <a:lnTo>
                      <a:pt x="1173" y="145"/>
                    </a:lnTo>
                    <a:lnTo>
                      <a:pt x="1158" y="171"/>
                    </a:lnTo>
                    <a:lnTo>
                      <a:pt x="1150" y="195"/>
                    </a:lnTo>
                    <a:lnTo>
                      <a:pt x="1131" y="202"/>
                    </a:lnTo>
                    <a:lnTo>
                      <a:pt x="1122" y="213"/>
                    </a:lnTo>
                    <a:lnTo>
                      <a:pt x="1116" y="228"/>
                    </a:lnTo>
                    <a:lnTo>
                      <a:pt x="1113" y="248"/>
                    </a:lnTo>
                    <a:lnTo>
                      <a:pt x="1085" y="266"/>
                    </a:lnTo>
                    <a:lnTo>
                      <a:pt x="1067" y="269"/>
                    </a:lnTo>
                    <a:lnTo>
                      <a:pt x="1051" y="274"/>
                    </a:lnTo>
                    <a:lnTo>
                      <a:pt x="1021" y="290"/>
                    </a:lnTo>
                    <a:lnTo>
                      <a:pt x="1000" y="301"/>
                    </a:lnTo>
                    <a:lnTo>
                      <a:pt x="982" y="317"/>
                    </a:lnTo>
                    <a:lnTo>
                      <a:pt x="971" y="330"/>
                    </a:lnTo>
                    <a:lnTo>
                      <a:pt x="964" y="346"/>
                    </a:lnTo>
                    <a:lnTo>
                      <a:pt x="946" y="357"/>
                    </a:lnTo>
                    <a:lnTo>
                      <a:pt x="932" y="370"/>
                    </a:lnTo>
                    <a:lnTo>
                      <a:pt x="923" y="388"/>
                    </a:lnTo>
                    <a:lnTo>
                      <a:pt x="913" y="402"/>
                    </a:lnTo>
                    <a:lnTo>
                      <a:pt x="892" y="415"/>
                    </a:lnTo>
                    <a:lnTo>
                      <a:pt x="872" y="426"/>
                    </a:lnTo>
                    <a:lnTo>
                      <a:pt x="854" y="439"/>
                    </a:lnTo>
                    <a:lnTo>
                      <a:pt x="840" y="459"/>
                    </a:lnTo>
                    <a:lnTo>
                      <a:pt x="826" y="469"/>
                    </a:lnTo>
                    <a:lnTo>
                      <a:pt x="817" y="482"/>
                    </a:lnTo>
                    <a:lnTo>
                      <a:pt x="817" y="505"/>
                    </a:lnTo>
                    <a:lnTo>
                      <a:pt x="828" y="518"/>
                    </a:lnTo>
                    <a:lnTo>
                      <a:pt x="832" y="530"/>
                    </a:lnTo>
                    <a:lnTo>
                      <a:pt x="814" y="546"/>
                    </a:lnTo>
                    <a:lnTo>
                      <a:pt x="775" y="568"/>
                    </a:lnTo>
                    <a:lnTo>
                      <a:pt x="700" y="579"/>
                    </a:lnTo>
                    <a:lnTo>
                      <a:pt x="679" y="575"/>
                    </a:lnTo>
                    <a:lnTo>
                      <a:pt x="665" y="577"/>
                    </a:lnTo>
                    <a:lnTo>
                      <a:pt x="658" y="588"/>
                    </a:lnTo>
                    <a:lnTo>
                      <a:pt x="657" y="610"/>
                    </a:lnTo>
                    <a:lnTo>
                      <a:pt x="646" y="642"/>
                    </a:lnTo>
                    <a:lnTo>
                      <a:pt x="631" y="656"/>
                    </a:lnTo>
                    <a:lnTo>
                      <a:pt x="614" y="668"/>
                    </a:lnTo>
                    <a:lnTo>
                      <a:pt x="599" y="681"/>
                    </a:lnTo>
                    <a:lnTo>
                      <a:pt x="592" y="672"/>
                    </a:lnTo>
                    <a:lnTo>
                      <a:pt x="584" y="659"/>
                    </a:lnTo>
                    <a:lnTo>
                      <a:pt x="562" y="648"/>
                    </a:lnTo>
                    <a:lnTo>
                      <a:pt x="541" y="651"/>
                    </a:lnTo>
                    <a:lnTo>
                      <a:pt x="532" y="661"/>
                    </a:lnTo>
                    <a:lnTo>
                      <a:pt x="528" y="681"/>
                    </a:lnTo>
                    <a:lnTo>
                      <a:pt x="508" y="712"/>
                    </a:lnTo>
                    <a:lnTo>
                      <a:pt x="496" y="745"/>
                    </a:lnTo>
                    <a:lnTo>
                      <a:pt x="493" y="762"/>
                    </a:lnTo>
                    <a:lnTo>
                      <a:pt x="496" y="781"/>
                    </a:lnTo>
                    <a:lnTo>
                      <a:pt x="492" y="826"/>
                    </a:lnTo>
                    <a:lnTo>
                      <a:pt x="492" y="870"/>
                    </a:lnTo>
                    <a:lnTo>
                      <a:pt x="492" y="905"/>
                    </a:lnTo>
                    <a:lnTo>
                      <a:pt x="500" y="937"/>
                    </a:lnTo>
                    <a:lnTo>
                      <a:pt x="510" y="960"/>
                    </a:lnTo>
                    <a:lnTo>
                      <a:pt x="519" y="985"/>
                    </a:lnTo>
                    <a:lnTo>
                      <a:pt x="519" y="1014"/>
                    </a:lnTo>
                    <a:lnTo>
                      <a:pt x="507" y="1030"/>
                    </a:lnTo>
                    <a:lnTo>
                      <a:pt x="492" y="1034"/>
                    </a:lnTo>
                    <a:lnTo>
                      <a:pt x="477" y="1038"/>
                    </a:lnTo>
                    <a:lnTo>
                      <a:pt x="467" y="1050"/>
                    </a:lnTo>
                    <a:lnTo>
                      <a:pt x="457" y="1065"/>
                    </a:lnTo>
                    <a:lnTo>
                      <a:pt x="430" y="1076"/>
                    </a:lnTo>
                    <a:lnTo>
                      <a:pt x="415" y="1082"/>
                    </a:lnTo>
                    <a:lnTo>
                      <a:pt x="401" y="1085"/>
                    </a:lnTo>
                    <a:lnTo>
                      <a:pt x="376" y="1085"/>
                    </a:lnTo>
                    <a:lnTo>
                      <a:pt x="361" y="1091"/>
                    </a:lnTo>
                    <a:lnTo>
                      <a:pt x="347" y="1101"/>
                    </a:lnTo>
                    <a:lnTo>
                      <a:pt x="322" y="1114"/>
                    </a:lnTo>
                    <a:lnTo>
                      <a:pt x="296" y="1118"/>
                    </a:lnTo>
                    <a:lnTo>
                      <a:pt x="274" y="1127"/>
                    </a:lnTo>
                    <a:lnTo>
                      <a:pt x="252" y="1147"/>
                    </a:lnTo>
                    <a:lnTo>
                      <a:pt x="238" y="1156"/>
                    </a:lnTo>
                  </a:path>
                </a:pathLst>
              </a:custGeom>
              <a:solidFill>
                <a:srgbClr val="FF0000"/>
              </a:solidFill>
              <a:ln w="6350" cap="rnd" cmpd="sng">
                <a:solidFill>
                  <a:srgbClr val="003366"/>
                </a:solidFill>
                <a:round/>
                <a:headEnd/>
                <a:tailEnd/>
              </a:ln>
            </p:spPr>
            <p:txBody>
              <a:bodyPr/>
              <a:lstStyle/>
              <a:p>
                <a:endParaRPr lang="en-IN"/>
              </a:p>
            </p:txBody>
          </p:sp>
          <p:sp>
            <p:nvSpPr>
              <p:cNvPr id="37" name="Freeform 160">
                <a:extLst>
                  <a:ext uri="{FF2B5EF4-FFF2-40B4-BE49-F238E27FC236}">
                    <a16:creationId xmlns:a16="http://schemas.microsoft.com/office/drawing/2014/main" xmlns="" id="{F35CC1F7-F2C6-4D79-AF8B-878358575A78}"/>
                  </a:ext>
                </a:extLst>
              </p:cNvPr>
              <p:cNvSpPr>
                <a:spLocks/>
              </p:cNvSpPr>
              <p:nvPr/>
            </p:nvSpPr>
            <p:spPr bwMode="auto">
              <a:xfrm>
                <a:off x="3651103" y="2767013"/>
                <a:ext cx="713361" cy="1057406"/>
              </a:xfrm>
              <a:custGeom>
                <a:avLst/>
                <a:gdLst>
                  <a:gd name="T0" fmla="*/ 12110 w 648"/>
                  <a:gd name="T1" fmla="*/ 502718 h 1058"/>
                  <a:gd name="T2" fmla="*/ 44035 w 648"/>
                  <a:gd name="T3" fmla="*/ 495722 h 1058"/>
                  <a:gd name="T4" fmla="*/ 39631 w 648"/>
                  <a:gd name="T5" fmla="*/ 415766 h 1058"/>
                  <a:gd name="T6" fmla="*/ 56144 w 648"/>
                  <a:gd name="T7" fmla="*/ 380786 h 1058"/>
                  <a:gd name="T8" fmla="*/ 66052 w 648"/>
                  <a:gd name="T9" fmla="*/ 369792 h 1058"/>
                  <a:gd name="T10" fmla="*/ 73758 w 648"/>
                  <a:gd name="T11" fmla="*/ 311825 h 1058"/>
                  <a:gd name="T12" fmla="*/ 28623 w 648"/>
                  <a:gd name="T13" fmla="*/ 255856 h 1058"/>
                  <a:gd name="T14" fmla="*/ 67153 w 648"/>
                  <a:gd name="T15" fmla="*/ 254857 h 1058"/>
                  <a:gd name="T16" fmla="*/ 117793 w 648"/>
                  <a:gd name="T17" fmla="*/ 251859 h 1058"/>
                  <a:gd name="T18" fmla="*/ 158525 w 648"/>
                  <a:gd name="T19" fmla="*/ 228871 h 1058"/>
                  <a:gd name="T20" fmla="*/ 169533 w 648"/>
                  <a:gd name="T21" fmla="*/ 203885 h 1058"/>
                  <a:gd name="T22" fmla="*/ 248796 w 648"/>
                  <a:gd name="T23" fmla="*/ 222875 h 1058"/>
                  <a:gd name="T24" fmla="*/ 266410 w 648"/>
                  <a:gd name="T25" fmla="*/ 176901 h 1058"/>
                  <a:gd name="T26" fmla="*/ 279620 w 648"/>
                  <a:gd name="T27" fmla="*/ 146917 h 1058"/>
                  <a:gd name="T28" fmla="*/ 341268 w 648"/>
                  <a:gd name="T29" fmla="*/ 167906 h 1058"/>
                  <a:gd name="T30" fmla="*/ 388606 w 648"/>
                  <a:gd name="T31" fmla="*/ 120932 h 1058"/>
                  <a:gd name="T32" fmla="*/ 440346 w 648"/>
                  <a:gd name="T33" fmla="*/ 92948 h 1058"/>
                  <a:gd name="T34" fmla="*/ 490986 w 648"/>
                  <a:gd name="T35" fmla="*/ 46974 h 1058"/>
                  <a:gd name="T36" fmla="*/ 531718 w 648"/>
                  <a:gd name="T37" fmla="*/ 3998 h 1058"/>
                  <a:gd name="T38" fmla="*/ 561442 w 648"/>
                  <a:gd name="T39" fmla="*/ 12993 h 1058"/>
                  <a:gd name="T40" fmla="*/ 590064 w 648"/>
                  <a:gd name="T41" fmla="*/ 38978 h 1058"/>
                  <a:gd name="T42" fmla="*/ 561442 w 648"/>
                  <a:gd name="T43" fmla="*/ 107939 h 1058"/>
                  <a:gd name="T44" fmla="*/ 558139 w 648"/>
                  <a:gd name="T45" fmla="*/ 167906 h 1058"/>
                  <a:gd name="T46" fmla="*/ 531718 w 648"/>
                  <a:gd name="T47" fmla="*/ 216878 h 1058"/>
                  <a:gd name="T48" fmla="*/ 558139 w 648"/>
                  <a:gd name="T49" fmla="*/ 258855 h 1058"/>
                  <a:gd name="T50" fmla="*/ 519609 w 648"/>
                  <a:gd name="T51" fmla="*/ 314823 h 1058"/>
                  <a:gd name="T52" fmla="*/ 548231 w 648"/>
                  <a:gd name="T53" fmla="*/ 359798 h 1058"/>
                  <a:gd name="T54" fmla="*/ 487684 w 648"/>
                  <a:gd name="T55" fmla="*/ 389781 h 1058"/>
                  <a:gd name="T56" fmla="*/ 478877 w 648"/>
                  <a:gd name="T57" fmla="*/ 436755 h 1058"/>
                  <a:gd name="T58" fmla="*/ 476675 w 648"/>
                  <a:gd name="T59" fmla="*/ 484728 h 1058"/>
                  <a:gd name="T60" fmla="*/ 452456 w 648"/>
                  <a:gd name="T61" fmla="*/ 517709 h 1058"/>
                  <a:gd name="T62" fmla="*/ 440346 w 648"/>
                  <a:gd name="T63" fmla="*/ 574677 h 1058"/>
                  <a:gd name="T64" fmla="*/ 456859 w 648"/>
                  <a:gd name="T65" fmla="*/ 633644 h 1058"/>
                  <a:gd name="T66" fmla="*/ 515205 w 648"/>
                  <a:gd name="T67" fmla="*/ 640640 h 1058"/>
                  <a:gd name="T68" fmla="*/ 504197 w 648"/>
                  <a:gd name="T69" fmla="*/ 672622 h 1058"/>
                  <a:gd name="T70" fmla="*/ 456859 w 648"/>
                  <a:gd name="T71" fmla="*/ 705604 h 1058"/>
                  <a:gd name="T72" fmla="*/ 546029 w 648"/>
                  <a:gd name="T73" fmla="*/ 717597 h 1058"/>
                  <a:gd name="T74" fmla="*/ 616485 w 648"/>
                  <a:gd name="T75" fmla="*/ 686614 h 1058"/>
                  <a:gd name="T76" fmla="*/ 661620 w 648"/>
                  <a:gd name="T77" fmla="*/ 744582 h 1058"/>
                  <a:gd name="T78" fmla="*/ 701251 w 648"/>
                  <a:gd name="T79" fmla="*/ 766569 h 1058"/>
                  <a:gd name="T80" fmla="*/ 699050 w 648"/>
                  <a:gd name="T81" fmla="*/ 859517 h 1058"/>
                  <a:gd name="T82" fmla="*/ 661620 w 648"/>
                  <a:gd name="T83" fmla="*/ 891499 h 1058"/>
                  <a:gd name="T84" fmla="*/ 629695 w 648"/>
                  <a:gd name="T85" fmla="*/ 872510 h 1058"/>
                  <a:gd name="T86" fmla="*/ 570248 w 648"/>
                  <a:gd name="T87" fmla="*/ 875508 h 1058"/>
                  <a:gd name="T88" fmla="*/ 526214 w 648"/>
                  <a:gd name="T89" fmla="*/ 902493 h 1058"/>
                  <a:gd name="T90" fmla="*/ 539424 w 648"/>
                  <a:gd name="T91" fmla="*/ 967457 h 1058"/>
                  <a:gd name="T92" fmla="*/ 546029 w 648"/>
                  <a:gd name="T93" fmla="*/ 1006435 h 1058"/>
                  <a:gd name="T94" fmla="*/ 464565 w 648"/>
                  <a:gd name="T95" fmla="*/ 1020427 h 1058"/>
                  <a:gd name="T96" fmla="*/ 421632 w 648"/>
                  <a:gd name="T97" fmla="*/ 1040416 h 1058"/>
                  <a:gd name="T98" fmla="*/ 398513 w 648"/>
                  <a:gd name="T99" fmla="*/ 1056407 h 1058"/>
                  <a:gd name="T100" fmla="*/ 354479 w 648"/>
                  <a:gd name="T101" fmla="*/ 1043414 h 1058"/>
                  <a:gd name="T102" fmla="*/ 307142 w 648"/>
                  <a:gd name="T103" fmla="*/ 1014430 h 1058"/>
                  <a:gd name="T104" fmla="*/ 241090 w 648"/>
                  <a:gd name="T105" fmla="*/ 970455 h 1058"/>
                  <a:gd name="T106" fmla="*/ 200358 w 648"/>
                  <a:gd name="T107" fmla="*/ 957462 h 1058"/>
                  <a:gd name="T108" fmla="*/ 165130 w 648"/>
                  <a:gd name="T109" fmla="*/ 886502 h 1058"/>
                  <a:gd name="T110" fmla="*/ 145314 w 648"/>
                  <a:gd name="T111" fmla="*/ 859517 h 1058"/>
                  <a:gd name="T112" fmla="*/ 82565 w 648"/>
                  <a:gd name="T113" fmla="*/ 836530 h 1058"/>
                  <a:gd name="T114" fmla="*/ 81464 w 648"/>
                  <a:gd name="T115" fmla="*/ 728591 h 1058"/>
                  <a:gd name="T116" fmla="*/ 56144 w 648"/>
                  <a:gd name="T117" fmla="*/ 650635 h 1058"/>
                  <a:gd name="T118" fmla="*/ 44035 w 648"/>
                  <a:gd name="T119" fmla="*/ 586670 h 1058"/>
                  <a:gd name="T120" fmla="*/ 15412 w 648"/>
                  <a:gd name="T121" fmla="*/ 547692 h 10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48"/>
                  <a:gd name="T184" fmla="*/ 0 h 1058"/>
                  <a:gd name="T185" fmla="*/ 648 w 648"/>
                  <a:gd name="T186" fmla="*/ 1058 h 10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48" h="1058">
                    <a:moveTo>
                      <a:pt x="0" y="548"/>
                    </a:moveTo>
                    <a:lnTo>
                      <a:pt x="1" y="521"/>
                    </a:lnTo>
                    <a:lnTo>
                      <a:pt x="11" y="503"/>
                    </a:lnTo>
                    <a:lnTo>
                      <a:pt x="26" y="493"/>
                    </a:lnTo>
                    <a:lnTo>
                      <a:pt x="35" y="495"/>
                    </a:lnTo>
                    <a:lnTo>
                      <a:pt x="40" y="496"/>
                    </a:lnTo>
                    <a:lnTo>
                      <a:pt x="47" y="476"/>
                    </a:lnTo>
                    <a:lnTo>
                      <a:pt x="40" y="441"/>
                    </a:lnTo>
                    <a:lnTo>
                      <a:pt x="36" y="416"/>
                    </a:lnTo>
                    <a:lnTo>
                      <a:pt x="29" y="398"/>
                    </a:lnTo>
                    <a:lnTo>
                      <a:pt x="29" y="374"/>
                    </a:lnTo>
                    <a:lnTo>
                      <a:pt x="51" y="381"/>
                    </a:lnTo>
                    <a:lnTo>
                      <a:pt x="72" y="390"/>
                    </a:lnTo>
                    <a:lnTo>
                      <a:pt x="67" y="384"/>
                    </a:lnTo>
                    <a:lnTo>
                      <a:pt x="60" y="370"/>
                    </a:lnTo>
                    <a:lnTo>
                      <a:pt x="60" y="352"/>
                    </a:lnTo>
                    <a:lnTo>
                      <a:pt x="65" y="339"/>
                    </a:lnTo>
                    <a:lnTo>
                      <a:pt x="67" y="312"/>
                    </a:lnTo>
                    <a:lnTo>
                      <a:pt x="58" y="299"/>
                    </a:lnTo>
                    <a:lnTo>
                      <a:pt x="46" y="288"/>
                    </a:lnTo>
                    <a:lnTo>
                      <a:pt x="26" y="256"/>
                    </a:lnTo>
                    <a:lnTo>
                      <a:pt x="26" y="236"/>
                    </a:lnTo>
                    <a:lnTo>
                      <a:pt x="40" y="239"/>
                    </a:lnTo>
                    <a:lnTo>
                      <a:pt x="61" y="255"/>
                    </a:lnTo>
                    <a:lnTo>
                      <a:pt x="85" y="269"/>
                    </a:lnTo>
                    <a:lnTo>
                      <a:pt x="104" y="270"/>
                    </a:lnTo>
                    <a:lnTo>
                      <a:pt x="107" y="252"/>
                    </a:lnTo>
                    <a:lnTo>
                      <a:pt x="110" y="229"/>
                    </a:lnTo>
                    <a:lnTo>
                      <a:pt x="126" y="229"/>
                    </a:lnTo>
                    <a:lnTo>
                      <a:pt x="144" y="229"/>
                    </a:lnTo>
                    <a:lnTo>
                      <a:pt x="144" y="216"/>
                    </a:lnTo>
                    <a:lnTo>
                      <a:pt x="144" y="204"/>
                    </a:lnTo>
                    <a:lnTo>
                      <a:pt x="154" y="204"/>
                    </a:lnTo>
                    <a:lnTo>
                      <a:pt x="174" y="211"/>
                    </a:lnTo>
                    <a:lnTo>
                      <a:pt x="200" y="220"/>
                    </a:lnTo>
                    <a:lnTo>
                      <a:pt x="226" y="223"/>
                    </a:lnTo>
                    <a:lnTo>
                      <a:pt x="242" y="220"/>
                    </a:lnTo>
                    <a:lnTo>
                      <a:pt x="246" y="203"/>
                    </a:lnTo>
                    <a:lnTo>
                      <a:pt x="242" y="177"/>
                    </a:lnTo>
                    <a:lnTo>
                      <a:pt x="239" y="160"/>
                    </a:lnTo>
                    <a:lnTo>
                      <a:pt x="242" y="150"/>
                    </a:lnTo>
                    <a:lnTo>
                      <a:pt x="254" y="147"/>
                    </a:lnTo>
                    <a:lnTo>
                      <a:pt x="275" y="154"/>
                    </a:lnTo>
                    <a:lnTo>
                      <a:pt x="296" y="160"/>
                    </a:lnTo>
                    <a:lnTo>
                      <a:pt x="310" y="168"/>
                    </a:lnTo>
                    <a:lnTo>
                      <a:pt x="336" y="168"/>
                    </a:lnTo>
                    <a:lnTo>
                      <a:pt x="355" y="142"/>
                    </a:lnTo>
                    <a:lnTo>
                      <a:pt x="353" y="121"/>
                    </a:lnTo>
                    <a:lnTo>
                      <a:pt x="355" y="106"/>
                    </a:lnTo>
                    <a:lnTo>
                      <a:pt x="373" y="98"/>
                    </a:lnTo>
                    <a:lnTo>
                      <a:pt x="400" y="93"/>
                    </a:lnTo>
                    <a:lnTo>
                      <a:pt x="419" y="81"/>
                    </a:lnTo>
                    <a:lnTo>
                      <a:pt x="435" y="62"/>
                    </a:lnTo>
                    <a:lnTo>
                      <a:pt x="446" y="47"/>
                    </a:lnTo>
                    <a:lnTo>
                      <a:pt x="461" y="33"/>
                    </a:lnTo>
                    <a:lnTo>
                      <a:pt x="476" y="17"/>
                    </a:lnTo>
                    <a:lnTo>
                      <a:pt x="483" y="4"/>
                    </a:lnTo>
                    <a:lnTo>
                      <a:pt x="490" y="0"/>
                    </a:lnTo>
                    <a:lnTo>
                      <a:pt x="507" y="12"/>
                    </a:lnTo>
                    <a:lnTo>
                      <a:pt x="510" y="13"/>
                    </a:lnTo>
                    <a:lnTo>
                      <a:pt x="514" y="14"/>
                    </a:lnTo>
                    <a:lnTo>
                      <a:pt x="528" y="24"/>
                    </a:lnTo>
                    <a:lnTo>
                      <a:pt x="536" y="39"/>
                    </a:lnTo>
                    <a:lnTo>
                      <a:pt x="539" y="63"/>
                    </a:lnTo>
                    <a:lnTo>
                      <a:pt x="530" y="89"/>
                    </a:lnTo>
                    <a:lnTo>
                      <a:pt x="510" y="108"/>
                    </a:lnTo>
                    <a:lnTo>
                      <a:pt x="496" y="125"/>
                    </a:lnTo>
                    <a:lnTo>
                      <a:pt x="500" y="147"/>
                    </a:lnTo>
                    <a:lnTo>
                      <a:pt x="507" y="168"/>
                    </a:lnTo>
                    <a:lnTo>
                      <a:pt x="497" y="183"/>
                    </a:lnTo>
                    <a:lnTo>
                      <a:pt x="487" y="196"/>
                    </a:lnTo>
                    <a:lnTo>
                      <a:pt x="483" y="217"/>
                    </a:lnTo>
                    <a:lnTo>
                      <a:pt x="487" y="236"/>
                    </a:lnTo>
                    <a:lnTo>
                      <a:pt x="498" y="250"/>
                    </a:lnTo>
                    <a:lnTo>
                      <a:pt x="507" y="259"/>
                    </a:lnTo>
                    <a:lnTo>
                      <a:pt x="493" y="272"/>
                    </a:lnTo>
                    <a:lnTo>
                      <a:pt x="472" y="288"/>
                    </a:lnTo>
                    <a:lnTo>
                      <a:pt x="472" y="315"/>
                    </a:lnTo>
                    <a:lnTo>
                      <a:pt x="493" y="326"/>
                    </a:lnTo>
                    <a:lnTo>
                      <a:pt x="510" y="335"/>
                    </a:lnTo>
                    <a:lnTo>
                      <a:pt x="498" y="360"/>
                    </a:lnTo>
                    <a:lnTo>
                      <a:pt x="472" y="378"/>
                    </a:lnTo>
                    <a:lnTo>
                      <a:pt x="457" y="384"/>
                    </a:lnTo>
                    <a:lnTo>
                      <a:pt x="443" y="390"/>
                    </a:lnTo>
                    <a:lnTo>
                      <a:pt x="426" y="417"/>
                    </a:lnTo>
                    <a:lnTo>
                      <a:pt x="430" y="427"/>
                    </a:lnTo>
                    <a:lnTo>
                      <a:pt x="435" y="437"/>
                    </a:lnTo>
                    <a:lnTo>
                      <a:pt x="426" y="452"/>
                    </a:lnTo>
                    <a:lnTo>
                      <a:pt x="421" y="465"/>
                    </a:lnTo>
                    <a:lnTo>
                      <a:pt x="433" y="485"/>
                    </a:lnTo>
                    <a:lnTo>
                      <a:pt x="443" y="500"/>
                    </a:lnTo>
                    <a:lnTo>
                      <a:pt x="430" y="509"/>
                    </a:lnTo>
                    <a:lnTo>
                      <a:pt x="411" y="518"/>
                    </a:lnTo>
                    <a:lnTo>
                      <a:pt x="400" y="536"/>
                    </a:lnTo>
                    <a:lnTo>
                      <a:pt x="398" y="555"/>
                    </a:lnTo>
                    <a:lnTo>
                      <a:pt x="400" y="575"/>
                    </a:lnTo>
                    <a:lnTo>
                      <a:pt x="398" y="600"/>
                    </a:lnTo>
                    <a:lnTo>
                      <a:pt x="405" y="623"/>
                    </a:lnTo>
                    <a:lnTo>
                      <a:pt x="415" y="634"/>
                    </a:lnTo>
                    <a:lnTo>
                      <a:pt x="433" y="641"/>
                    </a:lnTo>
                    <a:lnTo>
                      <a:pt x="453" y="643"/>
                    </a:lnTo>
                    <a:lnTo>
                      <a:pt x="468" y="641"/>
                    </a:lnTo>
                    <a:lnTo>
                      <a:pt x="476" y="643"/>
                    </a:lnTo>
                    <a:lnTo>
                      <a:pt x="476" y="667"/>
                    </a:lnTo>
                    <a:lnTo>
                      <a:pt x="458" y="673"/>
                    </a:lnTo>
                    <a:lnTo>
                      <a:pt x="433" y="679"/>
                    </a:lnTo>
                    <a:lnTo>
                      <a:pt x="421" y="690"/>
                    </a:lnTo>
                    <a:lnTo>
                      <a:pt x="415" y="706"/>
                    </a:lnTo>
                    <a:lnTo>
                      <a:pt x="423" y="720"/>
                    </a:lnTo>
                    <a:lnTo>
                      <a:pt x="453" y="731"/>
                    </a:lnTo>
                    <a:lnTo>
                      <a:pt x="496" y="718"/>
                    </a:lnTo>
                    <a:lnTo>
                      <a:pt x="540" y="702"/>
                    </a:lnTo>
                    <a:lnTo>
                      <a:pt x="550" y="690"/>
                    </a:lnTo>
                    <a:lnTo>
                      <a:pt x="560" y="687"/>
                    </a:lnTo>
                    <a:lnTo>
                      <a:pt x="571" y="700"/>
                    </a:lnTo>
                    <a:lnTo>
                      <a:pt x="583" y="726"/>
                    </a:lnTo>
                    <a:lnTo>
                      <a:pt x="601" y="745"/>
                    </a:lnTo>
                    <a:lnTo>
                      <a:pt x="615" y="746"/>
                    </a:lnTo>
                    <a:lnTo>
                      <a:pt x="628" y="749"/>
                    </a:lnTo>
                    <a:lnTo>
                      <a:pt x="637" y="767"/>
                    </a:lnTo>
                    <a:lnTo>
                      <a:pt x="643" y="792"/>
                    </a:lnTo>
                    <a:lnTo>
                      <a:pt x="647" y="824"/>
                    </a:lnTo>
                    <a:lnTo>
                      <a:pt x="635" y="860"/>
                    </a:lnTo>
                    <a:lnTo>
                      <a:pt x="630" y="879"/>
                    </a:lnTo>
                    <a:lnTo>
                      <a:pt x="621" y="892"/>
                    </a:lnTo>
                    <a:lnTo>
                      <a:pt x="601" y="892"/>
                    </a:lnTo>
                    <a:lnTo>
                      <a:pt x="594" y="884"/>
                    </a:lnTo>
                    <a:lnTo>
                      <a:pt x="586" y="876"/>
                    </a:lnTo>
                    <a:lnTo>
                      <a:pt x="572" y="873"/>
                    </a:lnTo>
                    <a:lnTo>
                      <a:pt x="557" y="876"/>
                    </a:lnTo>
                    <a:lnTo>
                      <a:pt x="536" y="874"/>
                    </a:lnTo>
                    <a:lnTo>
                      <a:pt x="518" y="876"/>
                    </a:lnTo>
                    <a:lnTo>
                      <a:pt x="497" y="877"/>
                    </a:lnTo>
                    <a:lnTo>
                      <a:pt x="485" y="887"/>
                    </a:lnTo>
                    <a:lnTo>
                      <a:pt x="478" y="903"/>
                    </a:lnTo>
                    <a:lnTo>
                      <a:pt x="485" y="926"/>
                    </a:lnTo>
                    <a:lnTo>
                      <a:pt x="485" y="948"/>
                    </a:lnTo>
                    <a:lnTo>
                      <a:pt x="490" y="968"/>
                    </a:lnTo>
                    <a:lnTo>
                      <a:pt x="503" y="976"/>
                    </a:lnTo>
                    <a:lnTo>
                      <a:pt x="510" y="987"/>
                    </a:lnTo>
                    <a:lnTo>
                      <a:pt x="496" y="1007"/>
                    </a:lnTo>
                    <a:lnTo>
                      <a:pt x="469" y="1018"/>
                    </a:lnTo>
                    <a:lnTo>
                      <a:pt x="432" y="1022"/>
                    </a:lnTo>
                    <a:lnTo>
                      <a:pt x="422" y="1021"/>
                    </a:lnTo>
                    <a:lnTo>
                      <a:pt x="415" y="1022"/>
                    </a:lnTo>
                    <a:lnTo>
                      <a:pt x="394" y="1030"/>
                    </a:lnTo>
                    <a:lnTo>
                      <a:pt x="383" y="1041"/>
                    </a:lnTo>
                    <a:lnTo>
                      <a:pt x="373" y="1054"/>
                    </a:lnTo>
                    <a:lnTo>
                      <a:pt x="369" y="1057"/>
                    </a:lnTo>
                    <a:lnTo>
                      <a:pt x="362" y="1057"/>
                    </a:lnTo>
                    <a:lnTo>
                      <a:pt x="353" y="1053"/>
                    </a:lnTo>
                    <a:lnTo>
                      <a:pt x="344" y="1045"/>
                    </a:lnTo>
                    <a:lnTo>
                      <a:pt x="322" y="1044"/>
                    </a:lnTo>
                    <a:lnTo>
                      <a:pt x="301" y="1041"/>
                    </a:lnTo>
                    <a:lnTo>
                      <a:pt x="289" y="1030"/>
                    </a:lnTo>
                    <a:lnTo>
                      <a:pt x="279" y="1015"/>
                    </a:lnTo>
                    <a:lnTo>
                      <a:pt x="257" y="989"/>
                    </a:lnTo>
                    <a:lnTo>
                      <a:pt x="246" y="979"/>
                    </a:lnTo>
                    <a:lnTo>
                      <a:pt x="219" y="971"/>
                    </a:lnTo>
                    <a:lnTo>
                      <a:pt x="204" y="972"/>
                    </a:lnTo>
                    <a:lnTo>
                      <a:pt x="192" y="971"/>
                    </a:lnTo>
                    <a:lnTo>
                      <a:pt x="182" y="958"/>
                    </a:lnTo>
                    <a:lnTo>
                      <a:pt x="174" y="938"/>
                    </a:lnTo>
                    <a:lnTo>
                      <a:pt x="160" y="913"/>
                    </a:lnTo>
                    <a:lnTo>
                      <a:pt x="150" y="887"/>
                    </a:lnTo>
                    <a:lnTo>
                      <a:pt x="150" y="871"/>
                    </a:lnTo>
                    <a:lnTo>
                      <a:pt x="131" y="874"/>
                    </a:lnTo>
                    <a:lnTo>
                      <a:pt x="132" y="860"/>
                    </a:lnTo>
                    <a:lnTo>
                      <a:pt x="104" y="863"/>
                    </a:lnTo>
                    <a:lnTo>
                      <a:pt x="83" y="856"/>
                    </a:lnTo>
                    <a:lnTo>
                      <a:pt x="75" y="837"/>
                    </a:lnTo>
                    <a:lnTo>
                      <a:pt x="75" y="813"/>
                    </a:lnTo>
                    <a:lnTo>
                      <a:pt x="75" y="769"/>
                    </a:lnTo>
                    <a:lnTo>
                      <a:pt x="74" y="729"/>
                    </a:lnTo>
                    <a:lnTo>
                      <a:pt x="67" y="690"/>
                    </a:lnTo>
                    <a:lnTo>
                      <a:pt x="61" y="670"/>
                    </a:lnTo>
                    <a:lnTo>
                      <a:pt x="51" y="651"/>
                    </a:lnTo>
                    <a:lnTo>
                      <a:pt x="49" y="624"/>
                    </a:lnTo>
                    <a:lnTo>
                      <a:pt x="46" y="598"/>
                    </a:lnTo>
                    <a:lnTo>
                      <a:pt x="40" y="587"/>
                    </a:lnTo>
                    <a:lnTo>
                      <a:pt x="33" y="575"/>
                    </a:lnTo>
                    <a:lnTo>
                      <a:pt x="22" y="561"/>
                    </a:lnTo>
                    <a:lnTo>
                      <a:pt x="14" y="548"/>
                    </a:lnTo>
                    <a:lnTo>
                      <a:pt x="14" y="539"/>
                    </a:lnTo>
                    <a:lnTo>
                      <a:pt x="0" y="548"/>
                    </a:lnTo>
                  </a:path>
                </a:pathLst>
              </a:custGeom>
              <a:solidFill>
                <a:srgbClr val="FF0000"/>
              </a:solidFill>
              <a:ln w="6350" cap="rnd" cmpd="sng">
                <a:solidFill>
                  <a:srgbClr val="003366"/>
                </a:solidFill>
                <a:round/>
                <a:headEnd/>
                <a:tailEnd/>
              </a:ln>
            </p:spPr>
            <p:txBody>
              <a:bodyPr/>
              <a:lstStyle/>
              <a:p>
                <a:endParaRPr lang="en-IN"/>
              </a:p>
            </p:txBody>
          </p:sp>
          <p:sp>
            <p:nvSpPr>
              <p:cNvPr id="38" name="Freeform 161">
                <a:extLst>
                  <a:ext uri="{FF2B5EF4-FFF2-40B4-BE49-F238E27FC236}">
                    <a16:creationId xmlns:a16="http://schemas.microsoft.com/office/drawing/2014/main" xmlns="" id="{A4E36338-B459-4276-B387-CD994AEF5FD1}"/>
                  </a:ext>
                </a:extLst>
              </p:cNvPr>
              <p:cNvSpPr>
                <a:spLocks/>
              </p:cNvSpPr>
              <p:nvPr/>
            </p:nvSpPr>
            <p:spPr bwMode="auto">
              <a:xfrm>
                <a:off x="3720953" y="1539875"/>
                <a:ext cx="1485220" cy="1347992"/>
              </a:xfrm>
              <a:custGeom>
                <a:avLst/>
                <a:gdLst>
                  <a:gd name="T0" fmla="*/ 108916 w 1350"/>
                  <a:gd name="T1" fmla="*/ 762561 h 1347"/>
                  <a:gd name="T2" fmla="*/ 225533 w 1350"/>
                  <a:gd name="T3" fmla="*/ 801590 h 1347"/>
                  <a:gd name="T4" fmla="*/ 342151 w 1350"/>
                  <a:gd name="T5" fmla="*/ 845622 h 1347"/>
                  <a:gd name="T6" fmla="*/ 448866 w 1350"/>
                  <a:gd name="T7" fmla="*/ 762561 h 1347"/>
                  <a:gd name="T8" fmla="*/ 492873 w 1350"/>
                  <a:gd name="T9" fmla="*/ 783577 h 1347"/>
                  <a:gd name="T10" fmla="*/ 569884 w 1350"/>
                  <a:gd name="T11" fmla="*/ 802591 h 1347"/>
                  <a:gd name="T12" fmla="*/ 654597 w 1350"/>
                  <a:gd name="T13" fmla="*/ 799588 h 1347"/>
                  <a:gd name="T14" fmla="*/ 794318 w 1350"/>
                  <a:gd name="T15" fmla="*/ 779574 h 1347"/>
                  <a:gd name="T16" fmla="*/ 912035 w 1350"/>
                  <a:gd name="T17" fmla="*/ 798588 h 1347"/>
                  <a:gd name="T18" fmla="*/ 928538 w 1350"/>
                  <a:gd name="T19" fmla="*/ 879647 h 1347"/>
                  <a:gd name="T20" fmla="*/ 924137 w 1350"/>
                  <a:gd name="T21" fmla="*/ 1020751 h 1347"/>
                  <a:gd name="T22" fmla="*/ 975845 w 1350"/>
                  <a:gd name="T23" fmla="*/ 1131833 h 1347"/>
                  <a:gd name="T24" fmla="*/ 908735 w 1350"/>
                  <a:gd name="T25" fmla="*/ 1184872 h 1347"/>
                  <a:gd name="T26" fmla="*/ 964843 w 1350"/>
                  <a:gd name="T27" fmla="*/ 1270935 h 1347"/>
                  <a:gd name="T28" fmla="*/ 1028652 w 1350"/>
                  <a:gd name="T29" fmla="*/ 1346991 h 1347"/>
                  <a:gd name="T30" fmla="*/ 1075959 w 1350"/>
                  <a:gd name="T31" fmla="*/ 1281943 h 1347"/>
                  <a:gd name="T32" fmla="*/ 1185976 w 1350"/>
                  <a:gd name="T33" fmla="*/ 1190876 h 1347"/>
                  <a:gd name="T34" fmla="*/ 1145270 w 1350"/>
                  <a:gd name="T35" fmla="*/ 1053775 h 1347"/>
                  <a:gd name="T36" fmla="*/ 1205779 w 1350"/>
                  <a:gd name="T37" fmla="*/ 1044769 h 1347"/>
                  <a:gd name="T38" fmla="*/ 1198077 w 1350"/>
                  <a:gd name="T39" fmla="*/ 1010744 h 1347"/>
                  <a:gd name="T40" fmla="*/ 1201378 w 1350"/>
                  <a:gd name="T41" fmla="*/ 913672 h 1347"/>
                  <a:gd name="T42" fmla="*/ 1342199 w 1350"/>
                  <a:gd name="T43" fmla="*/ 827609 h 1347"/>
                  <a:gd name="T44" fmla="*/ 1397207 w 1350"/>
                  <a:gd name="T45" fmla="*/ 714526 h 1347"/>
                  <a:gd name="T46" fmla="*/ 1456616 w 1350"/>
                  <a:gd name="T47" fmla="*/ 665490 h 1347"/>
                  <a:gd name="T48" fmla="*/ 1484120 w 1350"/>
                  <a:gd name="T49" fmla="*/ 607447 h 1347"/>
                  <a:gd name="T50" fmla="*/ 1447814 w 1350"/>
                  <a:gd name="T51" fmla="*/ 503370 h 1347"/>
                  <a:gd name="T52" fmla="*/ 1369703 w 1350"/>
                  <a:gd name="T53" fmla="*/ 439323 h 1347"/>
                  <a:gd name="T54" fmla="*/ 1245384 w 1350"/>
                  <a:gd name="T55" fmla="*/ 420309 h 1347"/>
                  <a:gd name="T56" fmla="*/ 1150770 w 1350"/>
                  <a:gd name="T57" fmla="*/ 313231 h 1347"/>
                  <a:gd name="T58" fmla="*/ 1041854 w 1350"/>
                  <a:gd name="T59" fmla="*/ 280206 h 1347"/>
                  <a:gd name="T60" fmla="*/ 984646 w 1350"/>
                  <a:gd name="T61" fmla="*/ 248183 h 1347"/>
                  <a:gd name="T62" fmla="*/ 934038 w 1350"/>
                  <a:gd name="T63" fmla="*/ 238175 h 1347"/>
                  <a:gd name="T64" fmla="*/ 837224 w 1350"/>
                  <a:gd name="T65" fmla="*/ 276203 h 1347"/>
                  <a:gd name="T66" fmla="*/ 701904 w 1350"/>
                  <a:gd name="T67" fmla="*/ 237175 h 1347"/>
                  <a:gd name="T68" fmla="*/ 699704 w 1350"/>
                  <a:gd name="T69" fmla="*/ 320236 h 1347"/>
                  <a:gd name="T70" fmla="*/ 711805 w 1350"/>
                  <a:gd name="T71" fmla="*/ 385284 h 1347"/>
                  <a:gd name="T72" fmla="*/ 613891 w 1350"/>
                  <a:gd name="T73" fmla="*/ 364268 h 1347"/>
                  <a:gd name="T74" fmla="*/ 627093 w 1350"/>
                  <a:gd name="T75" fmla="*/ 261192 h 1347"/>
                  <a:gd name="T76" fmla="*/ 692003 w 1350"/>
                  <a:gd name="T77" fmla="*/ 192141 h 1347"/>
                  <a:gd name="T78" fmla="*/ 715106 w 1350"/>
                  <a:gd name="T79" fmla="*/ 61045 h 1347"/>
                  <a:gd name="T80" fmla="*/ 599589 w 1350"/>
                  <a:gd name="T81" fmla="*/ 0 h 1347"/>
                  <a:gd name="T82" fmla="*/ 515976 w 1350"/>
                  <a:gd name="T83" fmla="*/ 72053 h 1347"/>
                  <a:gd name="T84" fmla="*/ 429064 w 1350"/>
                  <a:gd name="T85" fmla="*/ 102075 h 1347"/>
                  <a:gd name="T86" fmla="*/ 374055 w 1350"/>
                  <a:gd name="T87" fmla="*/ 206152 h 1347"/>
                  <a:gd name="T88" fmla="*/ 476371 w 1350"/>
                  <a:gd name="T89" fmla="*/ 226166 h 1347"/>
                  <a:gd name="T90" fmla="*/ 432364 w 1350"/>
                  <a:gd name="T91" fmla="*/ 260191 h 1347"/>
                  <a:gd name="T92" fmla="*/ 429064 w 1350"/>
                  <a:gd name="T93" fmla="*/ 345254 h 1347"/>
                  <a:gd name="T94" fmla="*/ 382857 w 1350"/>
                  <a:gd name="T95" fmla="*/ 385284 h 1347"/>
                  <a:gd name="T96" fmla="*/ 298144 w 1350"/>
                  <a:gd name="T97" fmla="*/ 410302 h 1347"/>
                  <a:gd name="T98" fmla="*/ 245336 w 1350"/>
                  <a:gd name="T99" fmla="*/ 398293 h 1347"/>
                  <a:gd name="T100" fmla="*/ 233235 w 1350"/>
                  <a:gd name="T101" fmla="*/ 294217 h 1347"/>
                  <a:gd name="T102" fmla="*/ 185928 w 1350"/>
                  <a:gd name="T103" fmla="*/ 255188 h 1347"/>
                  <a:gd name="T104" fmla="*/ 122118 w 1350"/>
                  <a:gd name="T105" fmla="*/ 278205 h 1347"/>
                  <a:gd name="T106" fmla="*/ 133120 w 1350"/>
                  <a:gd name="T107" fmla="*/ 317233 h 1347"/>
                  <a:gd name="T108" fmla="*/ 122118 w 1350"/>
                  <a:gd name="T109" fmla="*/ 375276 h 1347"/>
                  <a:gd name="T110" fmla="*/ 111116 w 1350"/>
                  <a:gd name="T111" fmla="*/ 469345 h 1347"/>
                  <a:gd name="T112" fmla="*/ 81412 w 1350"/>
                  <a:gd name="T113" fmla="*/ 538396 h 1347"/>
                  <a:gd name="T114" fmla="*/ 40706 w 1350"/>
                  <a:gd name="T115" fmla="*/ 579426 h 1347"/>
                  <a:gd name="T116" fmla="*/ 0 w 1350"/>
                  <a:gd name="T117" fmla="*/ 665490 h 13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0"/>
                  <a:gd name="T178" fmla="*/ 0 h 1347"/>
                  <a:gd name="T179" fmla="*/ 1350 w 1350"/>
                  <a:gd name="T180" fmla="*/ 1347 h 134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0" h="1347">
                    <a:moveTo>
                      <a:pt x="43" y="700"/>
                    </a:moveTo>
                    <a:lnTo>
                      <a:pt x="43" y="718"/>
                    </a:lnTo>
                    <a:lnTo>
                      <a:pt x="47" y="737"/>
                    </a:lnTo>
                    <a:lnTo>
                      <a:pt x="47" y="749"/>
                    </a:lnTo>
                    <a:lnTo>
                      <a:pt x="58" y="753"/>
                    </a:lnTo>
                    <a:lnTo>
                      <a:pt x="79" y="757"/>
                    </a:lnTo>
                    <a:lnTo>
                      <a:pt x="99" y="762"/>
                    </a:lnTo>
                    <a:lnTo>
                      <a:pt x="119" y="767"/>
                    </a:lnTo>
                    <a:lnTo>
                      <a:pt x="130" y="779"/>
                    </a:lnTo>
                    <a:lnTo>
                      <a:pt x="144" y="783"/>
                    </a:lnTo>
                    <a:lnTo>
                      <a:pt x="151" y="799"/>
                    </a:lnTo>
                    <a:lnTo>
                      <a:pt x="164" y="802"/>
                    </a:lnTo>
                    <a:lnTo>
                      <a:pt x="180" y="802"/>
                    </a:lnTo>
                    <a:lnTo>
                      <a:pt x="205" y="801"/>
                    </a:lnTo>
                    <a:lnTo>
                      <a:pt x="222" y="798"/>
                    </a:lnTo>
                    <a:lnTo>
                      <a:pt x="237" y="798"/>
                    </a:lnTo>
                    <a:lnTo>
                      <a:pt x="257" y="805"/>
                    </a:lnTo>
                    <a:lnTo>
                      <a:pt x="266" y="821"/>
                    </a:lnTo>
                    <a:lnTo>
                      <a:pt x="273" y="835"/>
                    </a:lnTo>
                    <a:lnTo>
                      <a:pt x="282" y="845"/>
                    </a:lnTo>
                    <a:lnTo>
                      <a:pt x="311" y="845"/>
                    </a:lnTo>
                    <a:lnTo>
                      <a:pt x="325" y="827"/>
                    </a:lnTo>
                    <a:lnTo>
                      <a:pt x="343" y="802"/>
                    </a:lnTo>
                    <a:lnTo>
                      <a:pt x="348" y="788"/>
                    </a:lnTo>
                    <a:lnTo>
                      <a:pt x="357" y="779"/>
                    </a:lnTo>
                    <a:lnTo>
                      <a:pt x="369" y="776"/>
                    </a:lnTo>
                    <a:lnTo>
                      <a:pt x="383" y="776"/>
                    </a:lnTo>
                    <a:lnTo>
                      <a:pt x="408" y="762"/>
                    </a:lnTo>
                    <a:lnTo>
                      <a:pt x="418" y="746"/>
                    </a:lnTo>
                    <a:lnTo>
                      <a:pt x="437" y="744"/>
                    </a:lnTo>
                    <a:lnTo>
                      <a:pt x="458" y="757"/>
                    </a:lnTo>
                    <a:lnTo>
                      <a:pt x="469" y="767"/>
                    </a:lnTo>
                    <a:lnTo>
                      <a:pt x="469" y="783"/>
                    </a:lnTo>
                    <a:lnTo>
                      <a:pt x="461" y="785"/>
                    </a:lnTo>
                    <a:lnTo>
                      <a:pt x="448" y="783"/>
                    </a:lnTo>
                    <a:lnTo>
                      <a:pt x="426" y="786"/>
                    </a:lnTo>
                    <a:lnTo>
                      <a:pt x="423" y="805"/>
                    </a:lnTo>
                    <a:lnTo>
                      <a:pt x="444" y="811"/>
                    </a:lnTo>
                    <a:lnTo>
                      <a:pt x="464" y="815"/>
                    </a:lnTo>
                    <a:lnTo>
                      <a:pt x="484" y="818"/>
                    </a:lnTo>
                    <a:lnTo>
                      <a:pt x="502" y="814"/>
                    </a:lnTo>
                    <a:lnTo>
                      <a:pt x="518" y="802"/>
                    </a:lnTo>
                    <a:lnTo>
                      <a:pt x="534" y="786"/>
                    </a:lnTo>
                    <a:lnTo>
                      <a:pt x="540" y="778"/>
                    </a:lnTo>
                    <a:lnTo>
                      <a:pt x="548" y="772"/>
                    </a:lnTo>
                    <a:lnTo>
                      <a:pt x="558" y="775"/>
                    </a:lnTo>
                    <a:lnTo>
                      <a:pt x="570" y="783"/>
                    </a:lnTo>
                    <a:lnTo>
                      <a:pt x="582" y="793"/>
                    </a:lnTo>
                    <a:lnTo>
                      <a:pt x="595" y="799"/>
                    </a:lnTo>
                    <a:lnTo>
                      <a:pt x="625" y="795"/>
                    </a:lnTo>
                    <a:lnTo>
                      <a:pt x="631" y="783"/>
                    </a:lnTo>
                    <a:lnTo>
                      <a:pt x="648" y="779"/>
                    </a:lnTo>
                    <a:lnTo>
                      <a:pt x="668" y="779"/>
                    </a:lnTo>
                    <a:lnTo>
                      <a:pt x="690" y="779"/>
                    </a:lnTo>
                    <a:lnTo>
                      <a:pt x="711" y="779"/>
                    </a:lnTo>
                    <a:lnTo>
                      <a:pt x="722" y="779"/>
                    </a:lnTo>
                    <a:lnTo>
                      <a:pt x="733" y="779"/>
                    </a:lnTo>
                    <a:lnTo>
                      <a:pt x="751" y="783"/>
                    </a:lnTo>
                    <a:lnTo>
                      <a:pt x="769" y="795"/>
                    </a:lnTo>
                    <a:lnTo>
                      <a:pt x="788" y="791"/>
                    </a:lnTo>
                    <a:lnTo>
                      <a:pt x="809" y="783"/>
                    </a:lnTo>
                    <a:lnTo>
                      <a:pt x="822" y="786"/>
                    </a:lnTo>
                    <a:lnTo>
                      <a:pt x="829" y="798"/>
                    </a:lnTo>
                    <a:lnTo>
                      <a:pt x="834" y="811"/>
                    </a:lnTo>
                    <a:lnTo>
                      <a:pt x="847" y="827"/>
                    </a:lnTo>
                    <a:lnTo>
                      <a:pt x="855" y="841"/>
                    </a:lnTo>
                    <a:lnTo>
                      <a:pt x="851" y="847"/>
                    </a:lnTo>
                    <a:lnTo>
                      <a:pt x="844" y="857"/>
                    </a:lnTo>
                    <a:lnTo>
                      <a:pt x="842" y="867"/>
                    </a:lnTo>
                    <a:lnTo>
                      <a:pt x="844" y="879"/>
                    </a:lnTo>
                    <a:lnTo>
                      <a:pt x="842" y="902"/>
                    </a:lnTo>
                    <a:lnTo>
                      <a:pt x="844" y="925"/>
                    </a:lnTo>
                    <a:lnTo>
                      <a:pt x="847" y="948"/>
                    </a:lnTo>
                    <a:lnTo>
                      <a:pt x="847" y="961"/>
                    </a:lnTo>
                    <a:lnTo>
                      <a:pt x="847" y="975"/>
                    </a:lnTo>
                    <a:lnTo>
                      <a:pt x="844" y="997"/>
                    </a:lnTo>
                    <a:lnTo>
                      <a:pt x="840" y="1020"/>
                    </a:lnTo>
                    <a:lnTo>
                      <a:pt x="830" y="1036"/>
                    </a:lnTo>
                    <a:lnTo>
                      <a:pt x="834" y="1050"/>
                    </a:lnTo>
                    <a:lnTo>
                      <a:pt x="847" y="1078"/>
                    </a:lnTo>
                    <a:lnTo>
                      <a:pt x="856" y="1086"/>
                    </a:lnTo>
                    <a:lnTo>
                      <a:pt x="865" y="1096"/>
                    </a:lnTo>
                    <a:lnTo>
                      <a:pt x="880" y="1117"/>
                    </a:lnTo>
                    <a:lnTo>
                      <a:pt x="887" y="1131"/>
                    </a:lnTo>
                    <a:lnTo>
                      <a:pt x="874" y="1134"/>
                    </a:lnTo>
                    <a:lnTo>
                      <a:pt x="852" y="1131"/>
                    </a:lnTo>
                    <a:lnTo>
                      <a:pt x="837" y="1130"/>
                    </a:lnTo>
                    <a:lnTo>
                      <a:pt x="826" y="1131"/>
                    </a:lnTo>
                    <a:lnTo>
                      <a:pt x="822" y="1140"/>
                    </a:lnTo>
                    <a:lnTo>
                      <a:pt x="822" y="1166"/>
                    </a:lnTo>
                    <a:lnTo>
                      <a:pt x="826" y="1184"/>
                    </a:lnTo>
                    <a:lnTo>
                      <a:pt x="822" y="1196"/>
                    </a:lnTo>
                    <a:lnTo>
                      <a:pt x="820" y="1203"/>
                    </a:lnTo>
                    <a:lnTo>
                      <a:pt x="822" y="1212"/>
                    </a:lnTo>
                    <a:lnTo>
                      <a:pt x="834" y="1223"/>
                    </a:lnTo>
                    <a:lnTo>
                      <a:pt x="862" y="1242"/>
                    </a:lnTo>
                    <a:lnTo>
                      <a:pt x="869" y="1258"/>
                    </a:lnTo>
                    <a:lnTo>
                      <a:pt x="877" y="1270"/>
                    </a:lnTo>
                    <a:lnTo>
                      <a:pt x="874" y="1272"/>
                    </a:lnTo>
                    <a:lnTo>
                      <a:pt x="879" y="1284"/>
                    </a:lnTo>
                    <a:lnTo>
                      <a:pt x="881" y="1296"/>
                    </a:lnTo>
                    <a:lnTo>
                      <a:pt x="891" y="1311"/>
                    </a:lnTo>
                    <a:lnTo>
                      <a:pt x="905" y="1334"/>
                    </a:lnTo>
                    <a:lnTo>
                      <a:pt x="927" y="1346"/>
                    </a:lnTo>
                    <a:lnTo>
                      <a:pt x="935" y="1346"/>
                    </a:lnTo>
                    <a:lnTo>
                      <a:pt x="945" y="1346"/>
                    </a:lnTo>
                    <a:lnTo>
                      <a:pt x="956" y="1346"/>
                    </a:lnTo>
                    <a:lnTo>
                      <a:pt x="960" y="1336"/>
                    </a:lnTo>
                    <a:lnTo>
                      <a:pt x="963" y="1323"/>
                    </a:lnTo>
                    <a:lnTo>
                      <a:pt x="974" y="1303"/>
                    </a:lnTo>
                    <a:lnTo>
                      <a:pt x="974" y="1291"/>
                    </a:lnTo>
                    <a:lnTo>
                      <a:pt x="978" y="1281"/>
                    </a:lnTo>
                    <a:lnTo>
                      <a:pt x="985" y="1278"/>
                    </a:lnTo>
                    <a:lnTo>
                      <a:pt x="996" y="1277"/>
                    </a:lnTo>
                    <a:lnTo>
                      <a:pt x="1016" y="1258"/>
                    </a:lnTo>
                    <a:lnTo>
                      <a:pt x="1035" y="1235"/>
                    </a:lnTo>
                    <a:lnTo>
                      <a:pt x="1051" y="1225"/>
                    </a:lnTo>
                    <a:lnTo>
                      <a:pt x="1067" y="1212"/>
                    </a:lnTo>
                    <a:lnTo>
                      <a:pt x="1078" y="1190"/>
                    </a:lnTo>
                    <a:lnTo>
                      <a:pt x="1078" y="1163"/>
                    </a:lnTo>
                    <a:lnTo>
                      <a:pt x="1071" y="1150"/>
                    </a:lnTo>
                    <a:lnTo>
                      <a:pt x="1064" y="1140"/>
                    </a:lnTo>
                    <a:lnTo>
                      <a:pt x="1053" y="1109"/>
                    </a:lnTo>
                    <a:lnTo>
                      <a:pt x="1042" y="1091"/>
                    </a:lnTo>
                    <a:lnTo>
                      <a:pt x="1042" y="1078"/>
                    </a:lnTo>
                    <a:lnTo>
                      <a:pt x="1041" y="1053"/>
                    </a:lnTo>
                    <a:lnTo>
                      <a:pt x="1031" y="1032"/>
                    </a:lnTo>
                    <a:lnTo>
                      <a:pt x="1017" y="1019"/>
                    </a:lnTo>
                    <a:lnTo>
                      <a:pt x="1009" y="1013"/>
                    </a:lnTo>
                    <a:lnTo>
                      <a:pt x="1024" y="1007"/>
                    </a:lnTo>
                    <a:lnTo>
                      <a:pt x="1053" y="1013"/>
                    </a:lnTo>
                    <a:lnTo>
                      <a:pt x="1076" y="1029"/>
                    </a:lnTo>
                    <a:lnTo>
                      <a:pt x="1096" y="1044"/>
                    </a:lnTo>
                    <a:lnTo>
                      <a:pt x="1128" y="1050"/>
                    </a:lnTo>
                    <a:lnTo>
                      <a:pt x="1141" y="1047"/>
                    </a:lnTo>
                    <a:lnTo>
                      <a:pt x="1141" y="1029"/>
                    </a:lnTo>
                    <a:lnTo>
                      <a:pt x="1130" y="1024"/>
                    </a:lnTo>
                    <a:lnTo>
                      <a:pt x="1116" y="1024"/>
                    </a:lnTo>
                    <a:lnTo>
                      <a:pt x="1096" y="1020"/>
                    </a:lnTo>
                    <a:lnTo>
                      <a:pt x="1089" y="1010"/>
                    </a:lnTo>
                    <a:lnTo>
                      <a:pt x="1089" y="994"/>
                    </a:lnTo>
                    <a:lnTo>
                      <a:pt x="1092" y="980"/>
                    </a:lnTo>
                    <a:lnTo>
                      <a:pt x="1092" y="967"/>
                    </a:lnTo>
                    <a:lnTo>
                      <a:pt x="1088" y="956"/>
                    </a:lnTo>
                    <a:lnTo>
                      <a:pt x="1083" y="945"/>
                    </a:lnTo>
                    <a:lnTo>
                      <a:pt x="1078" y="920"/>
                    </a:lnTo>
                    <a:lnTo>
                      <a:pt x="1092" y="913"/>
                    </a:lnTo>
                    <a:lnTo>
                      <a:pt x="1121" y="879"/>
                    </a:lnTo>
                    <a:lnTo>
                      <a:pt x="1128" y="861"/>
                    </a:lnTo>
                    <a:lnTo>
                      <a:pt x="1157" y="857"/>
                    </a:lnTo>
                    <a:lnTo>
                      <a:pt x="1178" y="863"/>
                    </a:lnTo>
                    <a:lnTo>
                      <a:pt x="1198" y="864"/>
                    </a:lnTo>
                    <a:lnTo>
                      <a:pt x="1212" y="848"/>
                    </a:lnTo>
                    <a:lnTo>
                      <a:pt x="1220" y="827"/>
                    </a:lnTo>
                    <a:lnTo>
                      <a:pt x="1227" y="795"/>
                    </a:lnTo>
                    <a:lnTo>
                      <a:pt x="1234" y="772"/>
                    </a:lnTo>
                    <a:lnTo>
                      <a:pt x="1244" y="766"/>
                    </a:lnTo>
                    <a:lnTo>
                      <a:pt x="1255" y="762"/>
                    </a:lnTo>
                    <a:lnTo>
                      <a:pt x="1266" y="742"/>
                    </a:lnTo>
                    <a:lnTo>
                      <a:pt x="1267" y="727"/>
                    </a:lnTo>
                    <a:lnTo>
                      <a:pt x="1270" y="714"/>
                    </a:lnTo>
                    <a:lnTo>
                      <a:pt x="1284" y="711"/>
                    </a:lnTo>
                    <a:lnTo>
                      <a:pt x="1287" y="701"/>
                    </a:lnTo>
                    <a:lnTo>
                      <a:pt x="1288" y="692"/>
                    </a:lnTo>
                    <a:lnTo>
                      <a:pt x="1295" y="687"/>
                    </a:lnTo>
                    <a:lnTo>
                      <a:pt x="1306" y="684"/>
                    </a:lnTo>
                    <a:lnTo>
                      <a:pt x="1313" y="668"/>
                    </a:lnTo>
                    <a:lnTo>
                      <a:pt x="1324" y="665"/>
                    </a:lnTo>
                    <a:lnTo>
                      <a:pt x="1321" y="658"/>
                    </a:lnTo>
                    <a:lnTo>
                      <a:pt x="1316" y="646"/>
                    </a:lnTo>
                    <a:lnTo>
                      <a:pt x="1321" y="630"/>
                    </a:lnTo>
                    <a:lnTo>
                      <a:pt x="1328" y="629"/>
                    </a:lnTo>
                    <a:lnTo>
                      <a:pt x="1338" y="630"/>
                    </a:lnTo>
                    <a:lnTo>
                      <a:pt x="1345" y="628"/>
                    </a:lnTo>
                    <a:lnTo>
                      <a:pt x="1349" y="607"/>
                    </a:lnTo>
                    <a:lnTo>
                      <a:pt x="1338" y="584"/>
                    </a:lnTo>
                    <a:lnTo>
                      <a:pt x="1325" y="571"/>
                    </a:lnTo>
                    <a:lnTo>
                      <a:pt x="1316" y="558"/>
                    </a:lnTo>
                    <a:lnTo>
                      <a:pt x="1316" y="554"/>
                    </a:lnTo>
                    <a:lnTo>
                      <a:pt x="1316" y="550"/>
                    </a:lnTo>
                    <a:lnTo>
                      <a:pt x="1320" y="525"/>
                    </a:lnTo>
                    <a:lnTo>
                      <a:pt x="1316" y="503"/>
                    </a:lnTo>
                    <a:lnTo>
                      <a:pt x="1302" y="493"/>
                    </a:lnTo>
                    <a:lnTo>
                      <a:pt x="1287" y="492"/>
                    </a:lnTo>
                    <a:lnTo>
                      <a:pt x="1273" y="489"/>
                    </a:lnTo>
                    <a:lnTo>
                      <a:pt x="1263" y="478"/>
                    </a:lnTo>
                    <a:lnTo>
                      <a:pt x="1255" y="459"/>
                    </a:lnTo>
                    <a:lnTo>
                      <a:pt x="1249" y="449"/>
                    </a:lnTo>
                    <a:lnTo>
                      <a:pt x="1245" y="439"/>
                    </a:lnTo>
                    <a:lnTo>
                      <a:pt x="1241" y="428"/>
                    </a:lnTo>
                    <a:lnTo>
                      <a:pt x="1223" y="423"/>
                    </a:lnTo>
                    <a:lnTo>
                      <a:pt x="1202" y="436"/>
                    </a:lnTo>
                    <a:lnTo>
                      <a:pt x="1185" y="453"/>
                    </a:lnTo>
                    <a:lnTo>
                      <a:pt x="1171" y="462"/>
                    </a:lnTo>
                    <a:lnTo>
                      <a:pt x="1151" y="447"/>
                    </a:lnTo>
                    <a:lnTo>
                      <a:pt x="1132" y="420"/>
                    </a:lnTo>
                    <a:lnTo>
                      <a:pt x="1132" y="382"/>
                    </a:lnTo>
                    <a:lnTo>
                      <a:pt x="1141" y="366"/>
                    </a:lnTo>
                    <a:lnTo>
                      <a:pt x="1144" y="355"/>
                    </a:lnTo>
                    <a:lnTo>
                      <a:pt x="1126" y="339"/>
                    </a:lnTo>
                    <a:lnTo>
                      <a:pt x="1103" y="339"/>
                    </a:lnTo>
                    <a:lnTo>
                      <a:pt x="1083" y="339"/>
                    </a:lnTo>
                    <a:lnTo>
                      <a:pt x="1046" y="313"/>
                    </a:lnTo>
                    <a:lnTo>
                      <a:pt x="1035" y="296"/>
                    </a:lnTo>
                    <a:lnTo>
                      <a:pt x="1024" y="278"/>
                    </a:lnTo>
                    <a:lnTo>
                      <a:pt x="1006" y="264"/>
                    </a:lnTo>
                    <a:lnTo>
                      <a:pt x="988" y="255"/>
                    </a:lnTo>
                    <a:lnTo>
                      <a:pt x="974" y="255"/>
                    </a:lnTo>
                    <a:lnTo>
                      <a:pt x="963" y="264"/>
                    </a:lnTo>
                    <a:lnTo>
                      <a:pt x="947" y="280"/>
                    </a:lnTo>
                    <a:lnTo>
                      <a:pt x="934" y="299"/>
                    </a:lnTo>
                    <a:lnTo>
                      <a:pt x="920" y="310"/>
                    </a:lnTo>
                    <a:lnTo>
                      <a:pt x="902" y="302"/>
                    </a:lnTo>
                    <a:lnTo>
                      <a:pt x="898" y="278"/>
                    </a:lnTo>
                    <a:lnTo>
                      <a:pt x="905" y="264"/>
                    </a:lnTo>
                    <a:lnTo>
                      <a:pt x="908" y="251"/>
                    </a:lnTo>
                    <a:lnTo>
                      <a:pt x="895" y="248"/>
                    </a:lnTo>
                    <a:lnTo>
                      <a:pt x="881" y="257"/>
                    </a:lnTo>
                    <a:lnTo>
                      <a:pt x="870" y="271"/>
                    </a:lnTo>
                    <a:lnTo>
                      <a:pt x="844" y="278"/>
                    </a:lnTo>
                    <a:lnTo>
                      <a:pt x="826" y="278"/>
                    </a:lnTo>
                    <a:lnTo>
                      <a:pt x="829" y="268"/>
                    </a:lnTo>
                    <a:lnTo>
                      <a:pt x="840" y="251"/>
                    </a:lnTo>
                    <a:lnTo>
                      <a:pt x="849" y="238"/>
                    </a:lnTo>
                    <a:lnTo>
                      <a:pt x="852" y="226"/>
                    </a:lnTo>
                    <a:lnTo>
                      <a:pt x="847" y="218"/>
                    </a:lnTo>
                    <a:lnTo>
                      <a:pt x="819" y="214"/>
                    </a:lnTo>
                    <a:lnTo>
                      <a:pt x="797" y="232"/>
                    </a:lnTo>
                    <a:lnTo>
                      <a:pt x="783" y="251"/>
                    </a:lnTo>
                    <a:lnTo>
                      <a:pt x="773" y="265"/>
                    </a:lnTo>
                    <a:lnTo>
                      <a:pt x="761" y="276"/>
                    </a:lnTo>
                    <a:lnTo>
                      <a:pt x="733" y="276"/>
                    </a:lnTo>
                    <a:lnTo>
                      <a:pt x="693" y="264"/>
                    </a:lnTo>
                    <a:lnTo>
                      <a:pt x="681" y="255"/>
                    </a:lnTo>
                    <a:lnTo>
                      <a:pt x="661" y="248"/>
                    </a:lnTo>
                    <a:lnTo>
                      <a:pt x="652" y="245"/>
                    </a:lnTo>
                    <a:lnTo>
                      <a:pt x="647" y="239"/>
                    </a:lnTo>
                    <a:lnTo>
                      <a:pt x="638" y="237"/>
                    </a:lnTo>
                    <a:lnTo>
                      <a:pt x="625" y="237"/>
                    </a:lnTo>
                    <a:lnTo>
                      <a:pt x="620" y="255"/>
                    </a:lnTo>
                    <a:lnTo>
                      <a:pt x="619" y="267"/>
                    </a:lnTo>
                    <a:lnTo>
                      <a:pt x="620" y="278"/>
                    </a:lnTo>
                    <a:lnTo>
                      <a:pt x="619" y="290"/>
                    </a:lnTo>
                    <a:lnTo>
                      <a:pt x="620" y="302"/>
                    </a:lnTo>
                    <a:lnTo>
                      <a:pt x="636" y="320"/>
                    </a:lnTo>
                    <a:lnTo>
                      <a:pt x="641" y="323"/>
                    </a:lnTo>
                    <a:lnTo>
                      <a:pt x="656" y="339"/>
                    </a:lnTo>
                    <a:lnTo>
                      <a:pt x="652" y="346"/>
                    </a:lnTo>
                    <a:lnTo>
                      <a:pt x="647" y="355"/>
                    </a:lnTo>
                    <a:lnTo>
                      <a:pt x="645" y="364"/>
                    </a:lnTo>
                    <a:lnTo>
                      <a:pt x="647" y="371"/>
                    </a:lnTo>
                    <a:lnTo>
                      <a:pt x="647" y="385"/>
                    </a:lnTo>
                    <a:lnTo>
                      <a:pt x="625" y="394"/>
                    </a:lnTo>
                    <a:lnTo>
                      <a:pt x="598" y="394"/>
                    </a:lnTo>
                    <a:lnTo>
                      <a:pt x="588" y="390"/>
                    </a:lnTo>
                    <a:lnTo>
                      <a:pt x="582" y="388"/>
                    </a:lnTo>
                    <a:lnTo>
                      <a:pt x="577" y="385"/>
                    </a:lnTo>
                    <a:lnTo>
                      <a:pt x="566" y="377"/>
                    </a:lnTo>
                    <a:lnTo>
                      <a:pt x="558" y="364"/>
                    </a:lnTo>
                    <a:lnTo>
                      <a:pt x="555" y="336"/>
                    </a:lnTo>
                    <a:lnTo>
                      <a:pt x="555" y="320"/>
                    </a:lnTo>
                    <a:lnTo>
                      <a:pt x="555" y="304"/>
                    </a:lnTo>
                    <a:lnTo>
                      <a:pt x="555" y="297"/>
                    </a:lnTo>
                    <a:lnTo>
                      <a:pt x="555" y="289"/>
                    </a:lnTo>
                    <a:lnTo>
                      <a:pt x="558" y="267"/>
                    </a:lnTo>
                    <a:lnTo>
                      <a:pt x="570" y="261"/>
                    </a:lnTo>
                    <a:lnTo>
                      <a:pt x="580" y="255"/>
                    </a:lnTo>
                    <a:lnTo>
                      <a:pt x="580" y="245"/>
                    </a:lnTo>
                    <a:lnTo>
                      <a:pt x="577" y="232"/>
                    </a:lnTo>
                    <a:lnTo>
                      <a:pt x="580" y="211"/>
                    </a:lnTo>
                    <a:lnTo>
                      <a:pt x="591" y="199"/>
                    </a:lnTo>
                    <a:lnTo>
                      <a:pt x="606" y="195"/>
                    </a:lnTo>
                    <a:lnTo>
                      <a:pt x="629" y="192"/>
                    </a:lnTo>
                    <a:lnTo>
                      <a:pt x="641" y="183"/>
                    </a:lnTo>
                    <a:lnTo>
                      <a:pt x="641" y="172"/>
                    </a:lnTo>
                    <a:lnTo>
                      <a:pt x="638" y="160"/>
                    </a:lnTo>
                    <a:lnTo>
                      <a:pt x="650" y="138"/>
                    </a:lnTo>
                    <a:lnTo>
                      <a:pt x="661" y="118"/>
                    </a:lnTo>
                    <a:lnTo>
                      <a:pt x="659" y="89"/>
                    </a:lnTo>
                    <a:lnTo>
                      <a:pt x="650" y="61"/>
                    </a:lnTo>
                    <a:lnTo>
                      <a:pt x="647" y="43"/>
                    </a:lnTo>
                    <a:lnTo>
                      <a:pt x="638" y="30"/>
                    </a:lnTo>
                    <a:lnTo>
                      <a:pt x="616" y="19"/>
                    </a:lnTo>
                    <a:lnTo>
                      <a:pt x="588" y="19"/>
                    </a:lnTo>
                    <a:lnTo>
                      <a:pt x="563" y="14"/>
                    </a:lnTo>
                    <a:lnTo>
                      <a:pt x="552" y="4"/>
                    </a:lnTo>
                    <a:lnTo>
                      <a:pt x="545" y="0"/>
                    </a:lnTo>
                    <a:lnTo>
                      <a:pt x="543" y="12"/>
                    </a:lnTo>
                    <a:lnTo>
                      <a:pt x="527" y="38"/>
                    </a:lnTo>
                    <a:lnTo>
                      <a:pt x="509" y="40"/>
                    </a:lnTo>
                    <a:lnTo>
                      <a:pt x="491" y="53"/>
                    </a:lnTo>
                    <a:lnTo>
                      <a:pt x="476" y="65"/>
                    </a:lnTo>
                    <a:lnTo>
                      <a:pt x="469" y="65"/>
                    </a:lnTo>
                    <a:lnTo>
                      <a:pt x="469" y="72"/>
                    </a:lnTo>
                    <a:lnTo>
                      <a:pt x="458" y="72"/>
                    </a:lnTo>
                    <a:lnTo>
                      <a:pt x="444" y="69"/>
                    </a:lnTo>
                    <a:lnTo>
                      <a:pt x="429" y="72"/>
                    </a:lnTo>
                    <a:lnTo>
                      <a:pt x="418" y="84"/>
                    </a:lnTo>
                    <a:lnTo>
                      <a:pt x="404" y="95"/>
                    </a:lnTo>
                    <a:lnTo>
                      <a:pt x="397" y="100"/>
                    </a:lnTo>
                    <a:lnTo>
                      <a:pt x="390" y="102"/>
                    </a:lnTo>
                    <a:lnTo>
                      <a:pt x="354" y="133"/>
                    </a:lnTo>
                    <a:lnTo>
                      <a:pt x="347" y="146"/>
                    </a:lnTo>
                    <a:lnTo>
                      <a:pt x="343" y="151"/>
                    </a:lnTo>
                    <a:lnTo>
                      <a:pt x="340" y="151"/>
                    </a:lnTo>
                    <a:lnTo>
                      <a:pt x="329" y="172"/>
                    </a:lnTo>
                    <a:lnTo>
                      <a:pt x="334" y="195"/>
                    </a:lnTo>
                    <a:lnTo>
                      <a:pt x="340" y="206"/>
                    </a:lnTo>
                    <a:lnTo>
                      <a:pt x="357" y="209"/>
                    </a:lnTo>
                    <a:lnTo>
                      <a:pt x="366" y="221"/>
                    </a:lnTo>
                    <a:lnTo>
                      <a:pt x="372" y="226"/>
                    </a:lnTo>
                    <a:lnTo>
                      <a:pt x="393" y="226"/>
                    </a:lnTo>
                    <a:lnTo>
                      <a:pt x="419" y="231"/>
                    </a:lnTo>
                    <a:lnTo>
                      <a:pt x="429" y="228"/>
                    </a:lnTo>
                    <a:lnTo>
                      <a:pt x="433" y="226"/>
                    </a:lnTo>
                    <a:lnTo>
                      <a:pt x="441" y="239"/>
                    </a:lnTo>
                    <a:lnTo>
                      <a:pt x="433" y="251"/>
                    </a:lnTo>
                    <a:lnTo>
                      <a:pt x="423" y="254"/>
                    </a:lnTo>
                    <a:lnTo>
                      <a:pt x="411" y="251"/>
                    </a:lnTo>
                    <a:lnTo>
                      <a:pt x="405" y="251"/>
                    </a:lnTo>
                    <a:lnTo>
                      <a:pt x="401" y="251"/>
                    </a:lnTo>
                    <a:lnTo>
                      <a:pt x="393" y="260"/>
                    </a:lnTo>
                    <a:lnTo>
                      <a:pt x="391" y="274"/>
                    </a:lnTo>
                    <a:lnTo>
                      <a:pt x="386" y="291"/>
                    </a:lnTo>
                    <a:lnTo>
                      <a:pt x="396" y="313"/>
                    </a:lnTo>
                    <a:lnTo>
                      <a:pt x="391" y="320"/>
                    </a:lnTo>
                    <a:lnTo>
                      <a:pt x="404" y="332"/>
                    </a:lnTo>
                    <a:lnTo>
                      <a:pt x="393" y="342"/>
                    </a:lnTo>
                    <a:lnTo>
                      <a:pt x="390" y="345"/>
                    </a:lnTo>
                    <a:lnTo>
                      <a:pt x="383" y="345"/>
                    </a:lnTo>
                    <a:lnTo>
                      <a:pt x="383" y="348"/>
                    </a:lnTo>
                    <a:lnTo>
                      <a:pt x="383" y="355"/>
                    </a:lnTo>
                    <a:lnTo>
                      <a:pt x="383" y="364"/>
                    </a:lnTo>
                    <a:lnTo>
                      <a:pt x="380" y="385"/>
                    </a:lnTo>
                    <a:lnTo>
                      <a:pt x="361" y="385"/>
                    </a:lnTo>
                    <a:lnTo>
                      <a:pt x="348" y="385"/>
                    </a:lnTo>
                    <a:lnTo>
                      <a:pt x="334" y="381"/>
                    </a:lnTo>
                    <a:lnTo>
                      <a:pt x="314" y="382"/>
                    </a:lnTo>
                    <a:lnTo>
                      <a:pt x="300" y="375"/>
                    </a:lnTo>
                    <a:lnTo>
                      <a:pt x="282" y="375"/>
                    </a:lnTo>
                    <a:lnTo>
                      <a:pt x="273" y="390"/>
                    </a:lnTo>
                    <a:lnTo>
                      <a:pt x="273" y="400"/>
                    </a:lnTo>
                    <a:lnTo>
                      <a:pt x="271" y="410"/>
                    </a:lnTo>
                    <a:lnTo>
                      <a:pt x="239" y="436"/>
                    </a:lnTo>
                    <a:lnTo>
                      <a:pt x="210" y="444"/>
                    </a:lnTo>
                    <a:lnTo>
                      <a:pt x="187" y="444"/>
                    </a:lnTo>
                    <a:lnTo>
                      <a:pt x="197" y="433"/>
                    </a:lnTo>
                    <a:lnTo>
                      <a:pt x="211" y="418"/>
                    </a:lnTo>
                    <a:lnTo>
                      <a:pt x="221" y="411"/>
                    </a:lnTo>
                    <a:lnTo>
                      <a:pt x="223" y="398"/>
                    </a:lnTo>
                    <a:lnTo>
                      <a:pt x="239" y="385"/>
                    </a:lnTo>
                    <a:lnTo>
                      <a:pt x="251" y="351"/>
                    </a:lnTo>
                    <a:lnTo>
                      <a:pt x="247" y="338"/>
                    </a:lnTo>
                    <a:lnTo>
                      <a:pt x="253" y="323"/>
                    </a:lnTo>
                    <a:lnTo>
                      <a:pt x="248" y="310"/>
                    </a:lnTo>
                    <a:lnTo>
                      <a:pt x="239" y="302"/>
                    </a:lnTo>
                    <a:lnTo>
                      <a:pt x="212" y="294"/>
                    </a:lnTo>
                    <a:lnTo>
                      <a:pt x="204" y="296"/>
                    </a:lnTo>
                    <a:lnTo>
                      <a:pt x="196" y="299"/>
                    </a:lnTo>
                    <a:lnTo>
                      <a:pt x="178" y="302"/>
                    </a:lnTo>
                    <a:lnTo>
                      <a:pt x="162" y="302"/>
                    </a:lnTo>
                    <a:lnTo>
                      <a:pt x="160" y="286"/>
                    </a:lnTo>
                    <a:lnTo>
                      <a:pt x="162" y="271"/>
                    </a:lnTo>
                    <a:lnTo>
                      <a:pt x="169" y="255"/>
                    </a:lnTo>
                    <a:lnTo>
                      <a:pt x="161" y="251"/>
                    </a:lnTo>
                    <a:lnTo>
                      <a:pt x="144" y="251"/>
                    </a:lnTo>
                    <a:lnTo>
                      <a:pt x="130" y="251"/>
                    </a:lnTo>
                    <a:lnTo>
                      <a:pt x="124" y="254"/>
                    </a:lnTo>
                    <a:lnTo>
                      <a:pt x="119" y="260"/>
                    </a:lnTo>
                    <a:lnTo>
                      <a:pt x="115" y="268"/>
                    </a:lnTo>
                    <a:lnTo>
                      <a:pt x="111" y="278"/>
                    </a:lnTo>
                    <a:lnTo>
                      <a:pt x="111" y="294"/>
                    </a:lnTo>
                    <a:lnTo>
                      <a:pt x="111" y="302"/>
                    </a:lnTo>
                    <a:lnTo>
                      <a:pt x="118" y="312"/>
                    </a:lnTo>
                    <a:lnTo>
                      <a:pt x="117" y="306"/>
                    </a:lnTo>
                    <a:lnTo>
                      <a:pt x="110" y="307"/>
                    </a:lnTo>
                    <a:lnTo>
                      <a:pt x="114" y="312"/>
                    </a:lnTo>
                    <a:lnTo>
                      <a:pt x="121" y="317"/>
                    </a:lnTo>
                    <a:lnTo>
                      <a:pt x="124" y="317"/>
                    </a:lnTo>
                    <a:lnTo>
                      <a:pt x="117" y="317"/>
                    </a:lnTo>
                    <a:lnTo>
                      <a:pt x="108" y="317"/>
                    </a:lnTo>
                    <a:lnTo>
                      <a:pt x="101" y="317"/>
                    </a:lnTo>
                    <a:lnTo>
                      <a:pt x="94" y="339"/>
                    </a:lnTo>
                    <a:lnTo>
                      <a:pt x="89" y="359"/>
                    </a:lnTo>
                    <a:lnTo>
                      <a:pt x="111" y="375"/>
                    </a:lnTo>
                    <a:lnTo>
                      <a:pt x="124" y="390"/>
                    </a:lnTo>
                    <a:lnTo>
                      <a:pt x="124" y="417"/>
                    </a:lnTo>
                    <a:lnTo>
                      <a:pt x="117" y="436"/>
                    </a:lnTo>
                    <a:lnTo>
                      <a:pt x="117" y="447"/>
                    </a:lnTo>
                    <a:lnTo>
                      <a:pt x="114" y="454"/>
                    </a:lnTo>
                    <a:lnTo>
                      <a:pt x="108" y="462"/>
                    </a:lnTo>
                    <a:lnTo>
                      <a:pt x="101" y="469"/>
                    </a:lnTo>
                    <a:lnTo>
                      <a:pt x="83" y="482"/>
                    </a:lnTo>
                    <a:lnTo>
                      <a:pt x="79" y="496"/>
                    </a:lnTo>
                    <a:lnTo>
                      <a:pt x="79" y="503"/>
                    </a:lnTo>
                    <a:lnTo>
                      <a:pt x="79" y="512"/>
                    </a:lnTo>
                    <a:lnTo>
                      <a:pt x="80" y="519"/>
                    </a:lnTo>
                    <a:lnTo>
                      <a:pt x="79" y="528"/>
                    </a:lnTo>
                    <a:lnTo>
                      <a:pt x="74" y="538"/>
                    </a:lnTo>
                    <a:lnTo>
                      <a:pt x="65" y="538"/>
                    </a:lnTo>
                    <a:lnTo>
                      <a:pt x="47" y="537"/>
                    </a:lnTo>
                    <a:lnTo>
                      <a:pt x="37" y="544"/>
                    </a:lnTo>
                    <a:lnTo>
                      <a:pt x="37" y="558"/>
                    </a:lnTo>
                    <a:lnTo>
                      <a:pt x="37" y="561"/>
                    </a:lnTo>
                    <a:lnTo>
                      <a:pt x="37" y="566"/>
                    </a:lnTo>
                    <a:lnTo>
                      <a:pt x="37" y="579"/>
                    </a:lnTo>
                    <a:lnTo>
                      <a:pt x="37" y="589"/>
                    </a:lnTo>
                    <a:lnTo>
                      <a:pt x="22" y="603"/>
                    </a:lnTo>
                    <a:lnTo>
                      <a:pt x="7" y="603"/>
                    </a:lnTo>
                    <a:lnTo>
                      <a:pt x="12" y="619"/>
                    </a:lnTo>
                    <a:lnTo>
                      <a:pt x="12" y="638"/>
                    </a:lnTo>
                    <a:lnTo>
                      <a:pt x="7" y="654"/>
                    </a:lnTo>
                    <a:lnTo>
                      <a:pt x="0" y="665"/>
                    </a:lnTo>
                    <a:lnTo>
                      <a:pt x="0" y="668"/>
                    </a:lnTo>
                    <a:lnTo>
                      <a:pt x="0" y="674"/>
                    </a:lnTo>
                    <a:lnTo>
                      <a:pt x="4" y="695"/>
                    </a:lnTo>
                    <a:lnTo>
                      <a:pt x="24" y="697"/>
                    </a:lnTo>
                    <a:lnTo>
                      <a:pt x="43" y="700"/>
                    </a:lnTo>
                  </a:path>
                </a:pathLst>
              </a:custGeom>
              <a:solidFill>
                <a:srgbClr val="FF0000"/>
              </a:solidFill>
              <a:ln w="6350" cap="rnd" cmpd="sng">
                <a:solidFill>
                  <a:srgbClr val="003366"/>
                </a:solidFill>
                <a:round/>
                <a:headEnd/>
                <a:tailEnd/>
              </a:ln>
            </p:spPr>
            <p:txBody>
              <a:bodyPr/>
              <a:lstStyle/>
              <a:p>
                <a:endParaRPr lang="en-IN"/>
              </a:p>
            </p:txBody>
          </p:sp>
          <p:sp>
            <p:nvSpPr>
              <p:cNvPr id="39" name="Freeform 162">
                <a:extLst>
                  <a:ext uri="{FF2B5EF4-FFF2-40B4-BE49-F238E27FC236}">
                    <a16:creationId xmlns:a16="http://schemas.microsoft.com/office/drawing/2014/main" xmlns="" id="{48FCECDE-134F-4078-96B3-1091516B727F}"/>
                  </a:ext>
                </a:extLst>
              </p:cNvPr>
              <p:cNvSpPr>
                <a:spLocks/>
              </p:cNvSpPr>
              <p:nvPr/>
            </p:nvSpPr>
            <p:spPr bwMode="auto">
              <a:xfrm>
                <a:off x="2820841" y="1814513"/>
                <a:ext cx="994480" cy="708704"/>
              </a:xfrm>
              <a:custGeom>
                <a:avLst/>
                <a:gdLst>
                  <a:gd name="T0" fmla="*/ 69382 w 903"/>
                  <a:gd name="T1" fmla="*/ 82548 h 704"/>
                  <a:gd name="T2" fmla="*/ 178412 w 903"/>
                  <a:gd name="T3" fmla="*/ 76508 h 704"/>
                  <a:gd name="T4" fmla="*/ 203742 w 903"/>
                  <a:gd name="T5" fmla="*/ 24160 h 704"/>
                  <a:gd name="T6" fmla="*/ 301758 w 903"/>
                  <a:gd name="T7" fmla="*/ 44294 h 704"/>
                  <a:gd name="T8" fmla="*/ 420699 w 903"/>
                  <a:gd name="T9" fmla="*/ 26174 h 704"/>
                  <a:gd name="T10" fmla="*/ 473562 w 903"/>
                  <a:gd name="T11" fmla="*/ 52347 h 704"/>
                  <a:gd name="T12" fmla="*/ 528627 w 903"/>
                  <a:gd name="T13" fmla="*/ 0 h 704"/>
                  <a:gd name="T14" fmla="*/ 636555 w 903"/>
                  <a:gd name="T15" fmla="*/ 5033 h 704"/>
                  <a:gd name="T16" fmla="*/ 693823 w 903"/>
                  <a:gd name="T17" fmla="*/ 40267 h 704"/>
                  <a:gd name="T18" fmla="*/ 786333 w 903"/>
                  <a:gd name="T19" fmla="*/ 53354 h 704"/>
                  <a:gd name="T20" fmla="*/ 799549 w 903"/>
                  <a:gd name="T21" fmla="*/ 103688 h 704"/>
                  <a:gd name="T22" fmla="*/ 840297 w 903"/>
                  <a:gd name="T23" fmla="*/ 145969 h 704"/>
                  <a:gd name="T24" fmla="*/ 862323 w 903"/>
                  <a:gd name="T25" fmla="*/ 186236 h 704"/>
                  <a:gd name="T26" fmla="*/ 941617 w 903"/>
                  <a:gd name="T27" fmla="*/ 248650 h 704"/>
                  <a:gd name="T28" fmla="*/ 983467 w 903"/>
                  <a:gd name="T29" fmla="*/ 280864 h 704"/>
                  <a:gd name="T30" fmla="*/ 990075 w 903"/>
                  <a:gd name="T31" fmla="*/ 334218 h 704"/>
                  <a:gd name="T32" fmla="*/ 949326 w 903"/>
                  <a:gd name="T33" fmla="*/ 358379 h 704"/>
                  <a:gd name="T34" fmla="*/ 938313 w 903"/>
                  <a:gd name="T35" fmla="*/ 421800 h 704"/>
                  <a:gd name="T36" fmla="*/ 920692 w 903"/>
                  <a:gd name="T37" fmla="*/ 453007 h 704"/>
                  <a:gd name="T38" fmla="*/ 892058 w 903"/>
                  <a:gd name="T39" fmla="*/ 469114 h 704"/>
                  <a:gd name="T40" fmla="*/ 958137 w 903"/>
                  <a:gd name="T41" fmla="*/ 516428 h 704"/>
                  <a:gd name="T42" fmla="*/ 863424 w 903"/>
                  <a:gd name="T43" fmla="*/ 546628 h 704"/>
                  <a:gd name="T44" fmla="*/ 897565 w 903"/>
                  <a:gd name="T45" fmla="*/ 598976 h 704"/>
                  <a:gd name="T46" fmla="*/ 855715 w 903"/>
                  <a:gd name="T47" fmla="*/ 622129 h 704"/>
                  <a:gd name="T48" fmla="*/ 820474 w 903"/>
                  <a:gd name="T49" fmla="*/ 665417 h 704"/>
                  <a:gd name="T50" fmla="*/ 777523 w 903"/>
                  <a:gd name="T51" fmla="*/ 707697 h 704"/>
                  <a:gd name="T52" fmla="*/ 745585 w 903"/>
                  <a:gd name="T53" fmla="*/ 701657 h 704"/>
                  <a:gd name="T54" fmla="*/ 731268 w 903"/>
                  <a:gd name="T55" fmla="*/ 649310 h 704"/>
                  <a:gd name="T56" fmla="*/ 713647 w 903"/>
                  <a:gd name="T57" fmla="*/ 574815 h 704"/>
                  <a:gd name="T58" fmla="*/ 709242 w 903"/>
                  <a:gd name="T59" fmla="*/ 496294 h 704"/>
                  <a:gd name="T60" fmla="*/ 716951 w 903"/>
                  <a:gd name="T61" fmla="*/ 480187 h 704"/>
                  <a:gd name="T62" fmla="*/ 693823 w 903"/>
                  <a:gd name="T63" fmla="*/ 410726 h 704"/>
                  <a:gd name="T64" fmla="*/ 758800 w 903"/>
                  <a:gd name="T65" fmla="*/ 394619 h 704"/>
                  <a:gd name="T66" fmla="*/ 677304 w 903"/>
                  <a:gd name="T67" fmla="*/ 370459 h 704"/>
                  <a:gd name="T68" fmla="*/ 653075 w 903"/>
                  <a:gd name="T69" fmla="*/ 421800 h 704"/>
                  <a:gd name="T70" fmla="*/ 653075 w 903"/>
                  <a:gd name="T71" fmla="*/ 492267 h 704"/>
                  <a:gd name="T72" fmla="*/ 513209 w 903"/>
                  <a:gd name="T73" fmla="*/ 585889 h 704"/>
                  <a:gd name="T74" fmla="*/ 370039 w 903"/>
                  <a:gd name="T75" fmla="*/ 575822 h 704"/>
                  <a:gd name="T76" fmla="*/ 321582 w 903"/>
                  <a:gd name="T77" fmla="*/ 524481 h 704"/>
                  <a:gd name="T78" fmla="*/ 207046 w 903"/>
                  <a:gd name="T79" fmla="*/ 394619 h 704"/>
                  <a:gd name="T80" fmla="*/ 171804 w 903"/>
                  <a:gd name="T81" fmla="*/ 323145 h 704"/>
                  <a:gd name="T82" fmla="*/ 257706 w 903"/>
                  <a:gd name="T83" fmla="*/ 323145 h 704"/>
                  <a:gd name="T84" fmla="*/ 350216 w 903"/>
                  <a:gd name="T85" fmla="*/ 304018 h 704"/>
                  <a:gd name="T86" fmla="*/ 416294 w 903"/>
                  <a:gd name="T87" fmla="*/ 244624 h 704"/>
                  <a:gd name="T88" fmla="*/ 292948 w 903"/>
                  <a:gd name="T89" fmla="*/ 270797 h 704"/>
                  <a:gd name="T90" fmla="*/ 197134 w 903"/>
                  <a:gd name="T91" fmla="*/ 241604 h 704"/>
                  <a:gd name="T92" fmla="*/ 129954 w 903"/>
                  <a:gd name="T93" fmla="*/ 153016 h 704"/>
                  <a:gd name="T94" fmla="*/ 48457 w 903"/>
                  <a:gd name="T95" fmla="*/ 126842 h 7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03"/>
                  <a:gd name="T145" fmla="*/ 0 h 704"/>
                  <a:gd name="T146" fmla="*/ 903 w 903"/>
                  <a:gd name="T147" fmla="*/ 704 h 7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03" h="704">
                    <a:moveTo>
                      <a:pt x="0" y="68"/>
                    </a:moveTo>
                    <a:lnTo>
                      <a:pt x="18" y="68"/>
                    </a:lnTo>
                    <a:lnTo>
                      <a:pt x="41" y="71"/>
                    </a:lnTo>
                    <a:lnTo>
                      <a:pt x="63" y="82"/>
                    </a:lnTo>
                    <a:lnTo>
                      <a:pt x="99" y="87"/>
                    </a:lnTo>
                    <a:lnTo>
                      <a:pt x="118" y="79"/>
                    </a:lnTo>
                    <a:lnTo>
                      <a:pt x="144" y="79"/>
                    </a:lnTo>
                    <a:lnTo>
                      <a:pt x="162" y="76"/>
                    </a:lnTo>
                    <a:lnTo>
                      <a:pt x="164" y="63"/>
                    </a:lnTo>
                    <a:lnTo>
                      <a:pt x="159" y="44"/>
                    </a:lnTo>
                    <a:lnTo>
                      <a:pt x="159" y="29"/>
                    </a:lnTo>
                    <a:lnTo>
                      <a:pt x="185" y="24"/>
                    </a:lnTo>
                    <a:lnTo>
                      <a:pt x="200" y="29"/>
                    </a:lnTo>
                    <a:lnTo>
                      <a:pt x="214" y="35"/>
                    </a:lnTo>
                    <a:lnTo>
                      <a:pt x="245" y="44"/>
                    </a:lnTo>
                    <a:lnTo>
                      <a:pt x="274" y="44"/>
                    </a:lnTo>
                    <a:lnTo>
                      <a:pt x="295" y="47"/>
                    </a:lnTo>
                    <a:lnTo>
                      <a:pt x="315" y="48"/>
                    </a:lnTo>
                    <a:lnTo>
                      <a:pt x="359" y="40"/>
                    </a:lnTo>
                    <a:lnTo>
                      <a:pt x="382" y="26"/>
                    </a:lnTo>
                    <a:lnTo>
                      <a:pt x="401" y="21"/>
                    </a:lnTo>
                    <a:lnTo>
                      <a:pt x="405" y="31"/>
                    </a:lnTo>
                    <a:lnTo>
                      <a:pt x="411" y="44"/>
                    </a:lnTo>
                    <a:lnTo>
                      <a:pt x="430" y="52"/>
                    </a:lnTo>
                    <a:lnTo>
                      <a:pt x="456" y="32"/>
                    </a:lnTo>
                    <a:lnTo>
                      <a:pt x="459" y="16"/>
                    </a:lnTo>
                    <a:lnTo>
                      <a:pt x="463" y="5"/>
                    </a:lnTo>
                    <a:lnTo>
                      <a:pt x="480" y="0"/>
                    </a:lnTo>
                    <a:lnTo>
                      <a:pt x="503" y="5"/>
                    </a:lnTo>
                    <a:lnTo>
                      <a:pt x="530" y="3"/>
                    </a:lnTo>
                    <a:lnTo>
                      <a:pt x="560" y="5"/>
                    </a:lnTo>
                    <a:lnTo>
                      <a:pt x="578" y="5"/>
                    </a:lnTo>
                    <a:lnTo>
                      <a:pt x="596" y="8"/>
                    </a:lnTo>
                    <a:lnTo>
                      <a:pt x="608" y="15"/>
                    </a:lnTo>
                    <a:lnTo>
                      <a:pt x="619" y="24"/>
                    </a:lnTo>
                    <a:lnTo>
                      <a:pt x="630" y="40"/>
                    </a:lnTo>
                    <a:lnTo>
                      <a:pt x="659" y="56"/>
                    </a:lnTo>
                    <a:lnTo>
                      <a:pt x="676" y="55"/>
                    </a:lnTo>
                    <a:lnTo>
                      <a:pt x="693" y="52"/>
                    </a:lnTo>
                    <a:lnTo>
                      <a:pt x="714" y="53"/>
                    </a:lnTo>
                    <a:lnTo>
                      <a:pt x="726" y="63"/>
                    </a:lnTo>
                    <a:lnTo>
                      <a:pt x="723" y="69"/>
                    </a:lnTo>
                    <a:lnTo>
                      <a:pt x="719" y="79"/>
                    </a:lnTo>
                    <a:lnTo>
                      <a:pt x="726" y="103"/>
                    </a:lnTo>
                    <a:lnTo>
                      <a:pt x="738" y="110"/>
                    </a:lnTo>
                    <a:lnTo>
                      <a:pt x="755" y="114"/>
                    </a:lnTo>
                    <a:lnTo>
                      <a:pt x="771" y="126"/>
                    </a:lnTo>
                    <a:lnTo>
                      <a:pt x="763" y="145"/>
                    </a:lnTo>
                    <a:lnTo>
                      <a:pt x="755" y="153"/>
                    </a:lnTo>
                    <a:lnTo>
                      <a:pt x="752" y="161"/>
                    </a:lnTo>
                    <a:lnTo>
                      <a:pt x="766" y="177"/>
                    </a:lnTo>
                    <a:lnTo>
                      <a:pt x="783" y="185"/>
                    </a:lnTo>
                    <a:lnTo>
                      <a:pt x="800" y="192"/>
                    </a:lnTo>
                    <a:lnTo>
                      <a:pt x="823" y="211"/>
                    </a:lnTo>
                    <a:lnTo>
                      <a:pt x="836" y="227"/>
                    </a:lnTo>
                    <a:lnTo>
                      <a:pt x="855" y="247"/>
                    </a:lnTo>
                    <a:lnTo>
                      <a:pt x="867" y="255"/>
                    </a:lnTo>
                    <a:lnTo>
                      <a:pt x="885" y="261"/>
                    </a:lnTo>
                    <a:lnTo>
                      <a:pt x="896" y="271"/>
                    </a:lnTo>
                    <a:lnTo>
                      <a:pt x="893" y="279"/>
                    </a:lnTo>
                    <a:lnTo>
                      <a:pt x="888" y="290"/>
                    </a:lnTo>
                    <a:lnTo>
                      <a:pt x="896" y="302"/>
                    </a:lnTo>
                    <a:lnTo>
                      <a:pt x="902" y="319"/>
                    </a:lnTo>
                    <a:lnTo>
                      <a:pt x="899" y="332"/>
                    </a:lnTo>
                    <a:lnTo>
                      <a:pt x="890" y="337"/>
                    </a:lnTo>
                    <a:lnTo>
                      <a:pt x="878" y="337"/>
                    </a:lnTo>
                    <a:lnTo>
                      <a:pt x="862" y="340"/>
                    </a:lnTo>
                    <a:lnTo>
                      <a:pt x="862" y="356"/>
                    </a:lnTo>
                    <a:lnTo>
                      <a:pt x="864" y="372"/>
                    </a:lnTo>
                    <a:lnTo>
                      <a:pt x="862" y="387"/>
                    </a:lnTo>
                    <a:lnTo>
                      <a:pt x="852" y="403"/>
                    </a:lnTo>
                    <a:lnTo>
                      <a:pt x="852" y="419"/>
                    </a:lnTo>
                    <a:lnTo>
                      <a:pt x="844" y="426"/>
                    </a:lnTo>
                    <a:lnTo>
                      <a:pt x="836" y="434"/>
                    </a:lnTo>
                    <a:lnTo>
                      <a:pt x="836" y="442"/>
                    </a:lnTo>
                    <a:lnTo>
                      <a:pt x="836" y="450"/>
                    </a:lnTo>
                    <a:lnTo>
                      <a:pt x="833" y="466"/>
                    </a:lnTo>
                    <a:lnTo>
                      <a:pt x="823" y="477"/>
                    </a:lnTo>
                    <a:lnTo>
                      <a:pt x="815" y="471"/>
                    </a:lnTo>
                    <a:lnTo>
                      <a:pt x="810" y="466"/>
                    </a:lnTo>
                    <a:lnTo>
                      <a:pt x="810" y="480"/>
                    </a:lnTo>
                    <a:lnTo>
                      <a:pt x="829" y="508"/>
                    </a:lnTo>
                    <a:lnTo>
                      <a:pt x="856" y="511"/>
                    </a:lnTo>
                    <a:lnTo>
                      <a:pt x="870" y="513"/>
                    </a:lnTo>
                    <a:lnTo>
                      <a:pt x="858" y="524"/>
                    </a:lnTo>
                    <a:lnTo>
                      <a:pt x="826" y="535"/>
                    </a:lnTo>
                    <a:lnTo>
                      <a:pt x="792" y="543"/>
                    </a:lnTo>
                    <a:lnTo>
                      <a:pt x="784" y="543"/>
                    </a:lnTo>
                    <a:lnTo>
                      <a:pt x="793" y="550"/>
                    </a:lnTo>
                    <a:lnTo>
                      <a:pt x="810" y="563"/>
                    </a:lnTo>
                    <a:lnTo>
                      <a:pt x="815" y="577"/>
                    </a:lnTo>
                    <a:lnTo>
                      <a:pt x="815" y="595"/>
                    </a:lnTo>
                    <a:lnTo>
                      <a:pt x="818" y="614"/>
                    </a:lnTo>
                    <a:lnTo>
                      <a:pt x="809" y="618"/>
                    </a:lnTo>
                    <a:lnTo>
                      <a:pt x="792" y="618"/>
                    </a:lnTo>
                    <a:lnTo>
                      <a:pt x="777" y="618"/>
                    </a:lnTo>
                    <a:lnTo>
                      <a:pt x="775" y="632"/>
                    </a:lnTo>
                    <a:lnTo>
                      <a:pt x="774" y="650"/>
                    </a:lnTo>
                    <a:lnTo>
                      <a:pt x="760" y="656"/>
                    </a:lnTo>
                    <a:lnTo>
                      <a:pt x="745" y="661"/>
                    </a:lnTo>
                    <a:lnTo>
                      <a:pt x="732" y="677"/>
                    </a:lnTo>
                    <a:lnTo>
                      <a:pt x="725" y="693"/>
                    </a:lnTo>
                    <a:lnTo>
                      <a:pt x="714" y="703"/>
                    </a:lnTo>
                    <a:lnTo>
                      <a:pt x="706" y="703"/>
                    </a:lnTo>
                    <a:lnTo>
                      <a:pt x="705" y="693"/>
                    </a:lnTo>
                    <a:lnTo>
                      <a:pt x="703" y="684"/>
                    </a:lnTo>
                    <a:lnTo>
                      <a:pt x="693" y="687"/>
                    </a:lnTo>
                    <a:lnTo>
                      <a:pt x="677" y="697"/>
                    </a:lnTo>
                    <a:lnTo>
                      <a:pt x="670" y="697"/>
                    </a:lnTo>
                    <a:lnTo>
                      <a:pt x="664" y="672"/>
                    </a:lnTo>
                    <a:lnTo>
                      <a:pt x="662" y="659"/>
                    </a:lnTo>
                    <a:lnTo>
                      <a:pt x="664" y="645"/>
                    </a:lnTo>
                    <a:lnTo>
                      <a:pt x="664" y="634"/>
                    </a:lnTo>
                    <a:lnTo>
                      <a:pt x="664" y="622"/>
                    </a:lnTo>
                    <a:lnTo>
                      <a:pt x="656" y="590"/>
                    </a:lnTo>
                    <a:lnTo>
                      <a:pt x="648" y="571"/>
                    </a:lnTo>
                    <a:lnTo>
                      <a:pt x="641" y="551"/>
                    </a:lnTo>
                    <a:lnTo>
                      <a:pt x="631" y="535"/>
                    </a:lnTo>
                    <a:lnTo>
                      <a:pt x="630" y="521"/>
                    </a:lnTo>
                    <a:lnTo>
                      <a:pt x="644" y="493"/>
                    </a:lnTo>
                    <a:lnTo>
                      <a:pt x="656" y="489"/>
                    </a:lnTo>
                    <a:lnTo>
                      <a:pt x="664" y="485"/>
                    </a:lnTo>
                    <a:lnTo>
                      <a:pt x="659" y="480"/>
                    </a:lnTo>
                    <a:lnTo>
                      <a:pt x="651" y="477"/>
                    </a:lnTo>
                    <a:lnTo>
                      <a:pt x="636" y="469"/>
                    </a:lnTo>
                    <a:lnTo>
                      <a:pt x="631" y="453"/>
                    </a:lnTo>
                    <a:lnTo>
                      <a:pt x="633" y="434"/>
                    </a:lnTo>
                    <a:lnTo>
                      <a:pt x="630" y="408"/>
                    </a:lnTo>
                    <a:lnTo>
                      <a:pt x="636" y="392"/>
                    </a:lnTo>
                    <a:lnTo>
                      <a:pt x="647" y="389"/>
                    </a:lnTo>
                    <a:lnTo>
                      <a:pt x="664" y="392"/>
                    </a:lnTo>
                    <a:lnTo>
                      <a:pt x="689" y="392"/>
                    </a:lnTo>
                    <a:lnTo>
                      <a:pt x="682" y="381"/>
                    </a:lnTo>
                    <a:lnTo>
                      <a:pt x="659" y="372"/>
                    </a:lnTo>
                    <a:lnTo>
                      <a:pt x="633" y="363"/>
                    </a:lnTo>
                    <a:lnTo>
                      <a:pt x="615" y="368"/>
                    </a:lnTo>
                    <a:lnTo>
                      <a:pt x="615" y="379"/>
                    </a:lnTo>
                    <a:lnTo>
                      <a:pt x="615" y="395"/>
                    </a:lnTo>
                    <a:lnTo>
                      <a:pt x="602" y="406"/>
                    </a:lnTo>
                    <a:lnTo>
                      <a:pt x="593" y="419"/>
                    </a:lnTo>
                    <a:lnTo>
                      <a:pt x="592" y="432"/>
                    </a:lnTo>
                    <a:lnTo>
                      <a:pt x="596" y="450"/>
                    </a:lnTo>
                    <a:lnTo>
                      <a:pt x="598" y="471"/>
                    </a:lnTo>
                    <a:lnTo>
                      <a:pt x="593" y="489"/>
                    </a:lnTo>
                    <a:lnTo>
                      <a:pt x="581" y="508"/>
                    </a:lnTo>
                    <a:lnTo>
                      <a:pt x="563" y="524"/>
                    </a:lnTo>
                    <a:lnTo>
                      <a:pt x="534" y="551"/>
                    </a:lnTo>
                    <a:lnTo>
                      <a:pt x="466" y="582"/>
                    </a:lnTo>
                    <a:lnTo>
                      <a:pt x="427" y="587"/>
                    </a:lnTo>
                    <a:lnTo>
                      <a:pt x="378" y="587"/>
                    </a:lnTo>
                    <a:lnTo>
                      <a:pt x="349" y="579"/>
                    </a:lnTo>
                    <a:lnTo>
                      <a:pt x="336" y="572"/>
                    </a:lnTo>
                    <a:lnTo>
                      <a:pt x="326" y="563"/>
                    </a:lnTo>
                    <a:lnTo>
                      <a:pt x="307" y="548"/>
                    </a:lnTo>
                    <a:lnTo>
                      <a:pt x="300" y="535"/>
                    </a:lnTo>
                    <a:lnTo>
                      <a:pt x="292" y="521"/>
                    </a:lnTo>
                    <a:lnTo>
                      <a:pt x="274" y="505"/>
                    </a:lnTo>
                    <a:lnTo>
                      <a:pt x="245" y="469"/>
                    </a:lnTo>
                    <a:lnTo>
                      <a:pt x="222" y="434"/>
                    </a:lnTo>
                    <a:lnTo>
                      <a:pt x="188" y="392"/>
                    </a:lnTo>
                    <a:lnTo>
                      <a:pt x="162" y="364"/>
                    </a:lnTo>
                    <a:lnTo>
                      <a:pt x="147" y="348"/>
                    </a:lnTo>
                    <a:lnTo>
                      <a:pt x="141" y="332"/>
                    </a:lnTo>
                    <a:lnTo>
                      <a:pt x="156" y="321"/>
                    </a:lnTo>
                    <a:lnTo>
                      <a:pt x="171" y="331"/>
                    </a:lnTo>
                    <a:lnTo>
                      <a:pt x="188" y="340"/>
                    </a:lnTo>
                    <a:lnTo>
                      <a:pt x="211" y="334"/>
                    </a:lnTo>
                    <a:lnTo>
                      <a:pt x="234" y="321"/>
                    </a:lnTo>
                    <a:lnTo>
                      <a:pt x="258" y="318"/>
                    </a:lnTo>
                    <a:lnTo>
                      <a:pt x="283" y="318"/>
                    </a:lnTo>
                    <a:lnTo>
                      <a:pt x="304" y="313"/>
                    </a:lnTo>
                    <a:lnTo>
                      <a:pt x="318" y="302"/>
                    </a:lnTo>
                    <a:lnTo>
                      <a:pt x="330" y="285"/>
                    </a:lnTo>
                    <a:lnTo>
                      <a:pt x="349" y="271"/>
                    </a:lnTo>
                    <a:lnTo>
                      <a:pt x="370" y="255"/>
                    </a:lnTo>
                    <a:lnTo>
                      <a:pt x="378" y="243"/>
                    </a:lnTo>
                    <a:lnTo>
                      <a:pt x="364" y="240"/>
                    </a:lnTo>
                    <a:lnTo>
                      <a:pt x="333" y="247"/>
                    </a:lnTo>
                    <a:lnTo>
                      <a:pt x="281" y="258"/>
                    </a:lnTo>
                    <a:lnTo>
                      <a:pt x="266" y="269"/>
                    </a:lnTo>
                    <a:lnTo>
                      <a:pt x="252" y="274"/>
                    </a:lnTo>
                    <a:lnTo>
                      <a:pt x="229" y="264"/>
                    </a:lnTo>
                    <a:lnTo>
                      <a:pt x="208" y="247"/>
                    </a:lnTo>
                    <a:lnTo>
                      <a:pt x="179" y="240"/>
                    </a:lnTo>
                    <a:lnTo>
                      <a:pt x="151" y="231"/>
                    </a:lnTo>
                    <a:lnTo>
                      <a:pt x="122" y="200"/>
                    </a:lnTo>
                    <a:lnTo>
                      <a:pt x="115" y="173"/>
                    </a:lnTo>
                    <a:lnTo>
                      <a:pt x="118" y="152"/>
                    </a:lnTo>
                    <a:lnTo>
                      <a:pt x="115" y="137"/>
                    </a:lnTo>
                    <a:lnTo>
                      <a:pt x="101" y="137"/>
                    </a:lnTo>
                    <a:lnTo>
                      <a:pt x="81" y="142"/>
                    </a:lnTo>
                    <a:lnTo>
                      <a:pt x="44" y="126"/>
                    </a:lnTo>
                    <a:lnTo>
                      <a:pt x="31" y="108"/>
                    </a:lnTo>
                    <a:lnTo>
                      <a:pt x="18" y="87"/>
                    </a:lnTo>
                    <a:lnTo>
                      <a:pt x="0" y="68"/>
                    </a:lnTo>
                  </a:path>
                </a:pathLst>
              </a:custGeom>
              <a:solidFill>
                <a:schemeClr val="bg1"/>
              </a:solidFill>
              <a:ln w="6350" cap="rnd" cmpd="sng">
                <a:solidFill>
                  <a:srgbClr val="003366"/>
                </a:solidFill>
                <a:round/>
                <a:headEnd/>
                <a:tailEnd/>
              </a:ln>
            </p:spPr>
            <p:txBody>
              <a:bodyPr/>
              <a:lstStyle/>
              <a:p>
                <a:endParaRPr lang="en-IN"/>
              </a:p>
            </p:txBody>
          </p:sp>
        </p:grpSp>
        <p:pic>
          <p:nvPicPr>
            <p:cNvPr id="7" name="Chart 31">
              <a:extLst>
                <a:ext uri="{FF2B5EF4-FFF2-40B4-BE49-F238E27FC236}">
                  <a16:creationId xmlns:a16="http://schemas.microsoft.com/office/drawing/2014/main" xmlns="" id="{1A3C5A66-51FE-4C94-A7C1-0B1F6E3EC87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725" y="3159348"/>
              <a:ext cx="3833538" cy="11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hart 32">
              <a:extLst>
                <a:ext uri="{FF2B5EF4-FFF2-40B4-BE49-F238E27FC236}">
                  <a16:creationId xmlns:a16="http://schemas.microsoft.com/office/drawing/2014/main" xmlns="" id="{60F39B85-FE11-49FC-8D9A-B7CE9B43706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849" y="43571"/>
              <a:ext cx="3475509" cy="132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hart 34">
              <a:extLst>
                <a:ext uri="{FF2B5EF4-FFF2-40B4-BE49-F238E27FC236}">
                  <a16:creationId xmlns:a16="http://schemas.microsoft.com/office/drawing/2014/main" xmlns="" id="{B4AFFFB9-E559-4FA9-803D-1DCA2B91D97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114" y="1464268"/>
              <a:ext cx="3056352" cy="1024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art 35">
              <a:extLst>
                <a:ext uri="{FF2B5EF4-FFF2-40B4-BE49-F238E27FC236}">
                  <a16:creationId xmlns:a16="http://schemas.microsoft.com/office/drawing/2014/main" xmlns="" id="{39495899-E4F0-4D7D-B79C-D2672D46F65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55705"/>
              <a:ext cx="3912130" cy="106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hart 36">
              <a:extLst>
                <a:ext uri="{FF2B5EF4-FFF2-40B4-BE49-F238E27FC236}">
                  <a16:creationId xmlns:a16="http://schemas.microsoft.com/office/drawing/2014/main" xmlns="" id="{8E509092-D43F-4249-B636-7F80AC90692D}"/>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7352" y="1970353"/>
              <a:ext cx="3554100" cy="118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hart 37">
              <a:extLst>
                <a:ext uri="{FF2B5EF4-FFF2-40B4-BE49-F238E27FC236}">
                  <a16:creationId xmlns:a16="http://schemas.microsoft.com/office/drawing/2014/main" xmlns="" id="{F0239A3B-E806-430A-987E-A5EF48CFEF11}"/>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1976" y="3641044"/>
              <a:ext cx="3606495" cy="109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hart 38">
              <a:extLst>
                <a:ext uri="{FF2B5EF4-FFF2-40B4-BE49-F238E27FC236}">
                  <a16:creationId xmlns:a16="http://schemas.microsoft.com/office/drawing/2014/main" xmlns="" id="{8F62A246-819F-4E2F-A25E-F83B506554E3}"/>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0444" y="159422"/>
              <a:ext cx="3912130" cy="9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art 39">
              <a:extLst>
                <a:ext uri="{FF2B5EF4-FFF2-40B4-BE49-F238E27FC236}">
                  <a16:creationId xmlns:a16="http://schemas.microsoft.com/office/drawing/2014/main" xmlns="" id="{648C934B-ED1E-4051-A357-40264FD5C478}"/>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5522" y="897209"/>
              <a:ext cx="3685087" cy="112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39">
            <a:extLst>
              <a:ext uri="{FF2B5EF4-FFF2-40B4-BE49-F238E27FC236}">
                <a16:creationId xmlns:a16="http://schemas.microsoft.com/office/drawing/2014/main" xmlns="" id="{98C38487-270A-4622-91D9-85A3B1603D08}"/>
              </a:ext>
            </a:extLst>
          </p:cNvPr>
          <p:cNvSpPr/>
          <p:nvPr/>
        </p:nvSpPr>
        <p:spPr>
          <a:xfrm>
            <a:off x="1648689" y="498764"/>
            <a:ext cx="7897091" cy="936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dirty="0"/>
              <a:t>Low on Organic Carbon Content</a:t>
            </a:r>
          </a:p>
        </p:txBody>
      </p:sp>
    </p:spTree>
    <p:extLst>
      <p:ext uri="{BB962C8B-B14F-4D97-AF65-F5344CB8AC3E}">
        <p14:creationId xmlns:p14="http://schemas.microsoft.com/office/powerpoint/2010/main" val="301401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82F5EE-675C-4684-BFC4-DA3170C598D6}"/>
              </a:ext>
            </a:extLst>
          </p:cNvPr>
          <p:cNvSpPr>
            <a:spLocks noGrp="1"/>
          </p:cNvSpPr>
          <p:nvPr>
            <p:ph type="title"/>
          </p:nvPr>
        </p:nvSpPr>
        <p:spPr>
          <a:xfrm>
            <a:off x="838200" y="-139786"/>
            <a:ext cx="10515600" cy="1325563"/>
          </a:xfrm>
        </p:spPr>
        <p:txBody>
          <a:bodyPr>
            <a:normAutofit/>
          </a:bodyPr>
          <a:lstStyle/>
          <a:p>
            <a:r>
              <a:rPr lang="en-IN" sz="3200" dirty="0"/>
              <a:t>Quantifying Soil Organic Carbon build up for Carbon Credits</a:t>
            </a:r>
          </a:p>
        </p:txBody>
      </p:sp>
      <p:sp>
        <p:nvSpPr>
          <p:cNvPr id="3" name="Content Placeholder 2">
            <a:extLst>
              <a:ext uri="{FF2B5EF4-FFF2-40B4-BE49-F238E27FC236}">
                <a16:creationId xmlns:a16="http://schemas.microsoft.com/office/drawing/2014/main" xmlns="" id="{CD7E3993-DF72-46B2-9FF8-F2A9C4A72B3D}"/>
              </a:ext>
            </a:extLst>
          </p:cNvPr>
          <p:cNvSpPr>
            <a:spLocks noGrp="1"/>
          </p:cNvSpPr>
          <p:nvPr>
            <p:ph idx="1"/>
          </p:nvPr>
        </p:nvSpPr>
        <p:spPr>
          <a:xfrm>
            <a:off x="381000" y="886409"/>
            <a:ext cx="11811000" cy="1538883"/>
          </a:xfrm>
        </p:spPr>
        <p:txBody>
          <a:bodyPr/>
          <a:lstStyle/>
          <a:p>
            <a:pPr marL="342900" indent="-342900">
              <a:buFont typeface="Arial" panose="020B0604020202020204" pitchFamily="34" charset="0"/>
              <a:buChar char="•"/>
            </a:pPr>
            <a:r>
              <a:rPr lang="en-IN" sz="2000" dirty="0"/>
              <a:t>New methodology using satellite imagery and ground truthing using PGS data</a:t>
            </a:r>
          </a:p>
          <a:p>
            <a:pPr marL="342900" indent="-342900">
              <a:buFont typeface="Arial" panose="020B0604020202020204" pitchFamily="34" charset="0"/>
              <a:buChar char="•"/>
            </a:pPr>
            <a:r>
              <a:rPr lang="en-US" sz="2000" dirty="0"/>
              <a:t>0.1% compared to previous years (&lt;±0.02% at system level translates to 2.9 tons of CO2 stored per acre</a:t>
            </a:r>
          </a:p>
          <a:p>
            <a:pPr marL="342900" indent="-342900">
              <a:buFont typeface="Arial" panose="020B0604020202020204" pitchFamily="34" charset="0"/>
              <a:buChar char="•"/>
            </a:pPr>
            <a:r>
              <a:rPr lang="en-US" sz="2000" dirty="0"/>
              <a:t>3.0 tons per acre work out to 3.0*$ 10=$ 30 (Rs. 2,100). 50% to farmers and 50% can be used for operational management and support</a:t>
            </a:r>
          </a:p>
          <a:p>
            <a:pPr marL="342900" indent="-342900">
              <a:buFont typeface="Arial" panose="020B0604020202020204" pitchFamily="34" charset="0"/>
              <a:buChar char="•"/>
            </a:pPr>
            <a:endParaRPr lang="en-IN" sz="2000" dirty="0"/>
          </a:p>
        </p:txBody>
      </p:sp>
      <p:grpSp>
        <p:nvGrpSpPr>
          <p:cNvPr id="4" name="Group 3">
            <a:extLst>
              <a:ext uri="{FF2B5EF4-FFF2-40B4-BE49-F238E27FC236}">
                <a16:creationId xmlns:a16="http://schemas.microsoft.com/office/drawing/2014/main" xmlns="" id="{AB9C3F49-4490-3448-AE02-387C8333D4E0}"/>
              </a:ext>
            </a:extLst>
          </p:cNvPr>
          <p:cNvGrpSpPr/>
          <p:nvPr/>
        </p:nvGrpSpPr>
        <p:grpSpPr>
          <a:xfrm>
            <a:off x="1504630" y="3086086"/>
            <a:ext cx="9182740" cy="3442262"/>
            <a:chOff x="-131665" y="3258741"/>
            <a:chExt cx="9182740" cy="3442262"/>
          </a:xfrm>
        </p:grpSpPr>
        <p:pic>
          <p:nvPicPr>
            <p:cNvPr id="5" name="Picture 4">
              <a:extLst>
                <a:ext uri="{FF2B5EF4-FFF2-40B4-BE49-F238E27FC236}">
                  <a16:creationId xmlns:a16="http://schemas.microsoft.com/office/drawing/2014/main" xmlns="" id="{B969E8A7-758F-43CD-B326-5284E150AABB}"/>
                </a:ext>
              </a:extLst>
            </p:cNvPr>
            <p:cNvPicPr>
              <a:picLocks noChangeAspect="1"/>
            </p:cNvPicPr>
            <p:nvPr/>
          </p:nvPicPr>
          <p:blipFill>
            <a:blip r:embed="rId2"/>
            <a:stretch>
              <a:fillRect/>
            </a:stretch>
          </p:blipFill>
          <p:spPr>
            <a:xfrm>
              <a:off x="-131665" y="3258741"/>
              <a:ext cx="9182740" cy="3442262"/>
            </a:xfrm>
            <a:prstGeom prst="rect">
              <a:avLst/>
            </a:prstGeom>
          </p:spPr>
        </p:pic>
        <p:sp>
          <p:nvSpPr>
            <p:cNvPr id="6" name="Rectangle 5">
              <a:extLst>
                <a:ext uri="{FF2B5EF4-FFF2-40B4-BE49-F238E27FC236}">
                  <a16:creationId xmlns:a16="http://schemas.microsoft.com/office/drawing/2014/main" xmlns="" id="{FCB85EA7-E625-48F0-9145-D94741CA32E4}"/>
                </a:ext>
              </a:extLst>
            </p:cNvPr>
            <p:cNvSpPr/>
            <p:nvPr/>
          </p:nvSpPr>
          <p:spPr>
            <a:xfrm>
              <a:off x="3796685" y="3429000"/>
              <a:ext cx="1128215" cy="1105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xmlns="" id="{88D3EDB1-F378-4CE3-ACB3-D03EB5A024F7}"/>
                </a:ext>
              </a:extLst>
            </p:cNvPr>
            <p:cNvSpPr/>
            <p:nvPr/>
          </p:nvSpPr>
          <p:spPr>
            <a:xfrm>
              <a:off x="3505200" y="4625031"/>
              <a:ext cx="1473959" cy="354841"/>
            </a:xfrm>
            <a:prstGeom prst="rect">
              <a:avLst/>
            </a:prstGeom>
            <a:solidFill>
              <a:srgbClr val="129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TextBox 7">
              <a:extLst>
                <a:ext uri="{FF2B5EF4-FFF2-40B4-BE49-F238E27FC236}">
                  <a16:creationId xmlns:a16="http://schemas.microsoft.com/office/drawing/2014/main" xmlns="" id="{AB7CECEA-C03D-4BFC-95A8-F8A315120109}"/>
                </a:ext>
              </a:extLst>
            </p:cNvPr>
            <p:cNvSpPr txBox="1"/>
            <p:nvPr/>
          </p:nvSpPr>
          <p:spPr>
            <a:xfrm flipH="1">
              <a:off x="3524761" y="4540841"/>
              <a:ext cx="1428239" cy="523220"/>
            </a:xfrm>
            <a:prstGeom prst="rect">
              <a:avLst/>
            </a:prstGeom>
            <a:noFill/>
          </p:spPr>
          <p:txBody>
            <a:bodyPr wrap="square" rtlCol="0">
              <a:spAutoFit/>
            </a:bodyPr>
            <a:lstStyle/>
            <a:p>
              <a:pPr algn="ctr"/>
              <a:r>
                <a:rPr lang="en-IN" sz="2800" dirty="0">
                  <a:solidFill>
                    <a:schemeClr val="bg1"/>
                  </a:solidFill>
                </a:rPr>
                <a:t>Carbon</a:t>
              </a:r>
            </a:p>
          </p:txBody>
        </p:sp>
      </p:grpSp>
    </p:spTree>
    <p:extLst>
      <p:ext uri="{BB962C8B-B14F-4D97-AF65-F5344CB8AC3E}">
        <p14:creationId xmlns:p14="http://schemas.microsoft.com/office/powerpoint/2010/main" val="3512106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10E0439A-1D34-E048-8778-45B97417EF59}"/>
              </a:ext>
            </a:extLst>
          </p:cNvPr>
          <p:cNvSpPr txBox="1"/>
          <p:nvPr/>
        </p:nvSpPr>
        <p:spPr>
          <a:xfrm>
            <a:off x="218504" y="381000"/>
            <a:ext cx="11754991" cy="375552"/>
          </a:xfrm>
          <a:prstGeom prst="rect">
            <a:avLst/>
          </a:prstGeom>
          <a:noFill/>
        </p:spPr>
        <p:txBody>
          <a:bodyPr wrap="square">
            <a:spAutoFit/>
          </a:bodyPr>
          <a:lstStyle/>
          <a:p>
            <a:pPr>
              <a:lnSpc>
                <a:spcPct val="107000"/>
              </a:lnSpc>
              <a:spcAft>
                <a:spcPts val="800"/>
              </a:spcAft>
            </a:pPr>
            <a:r>
              <a:rPr lang="en-IN" sz="1800" b="1" dirty="0">
                <a:effectLst/>
                <a:latin typeface="Calibri" panose="020F0502020204030204" pitchFamily="34" charset="0"/>
                <a:ea typeface="Times New Roman" panose="02020603050405020304" pitchFamily="18" charset="0"/>
                <a:cs typeface="Calibri" panose="020F0502020204030204" pitchFamily="34" charset="0"/>
              </a:rPr>
              <a:t>Carbon Equivalent Emissions from crop Fields Conventional Vs Organic/Natural</a:t>
            </a:r>
            <a:endParaRPr lang="en-IN" sz="1800" b="1" dirty="0">
              <a:effectLst/>
              <a:latin typeface="Calibri" panose="020F0502020204030204" pitchFamily="34" charset="0"/>
              <a:ea typeface="Calibri" panose="020F0502020204030204" pitchFamily="34" charset="0"/>
              <a:cs typeface="Mangal" panose="02040503050203030202" pitchFamily="18" charset="0"/>
            </a:endParaRPr>
          </a:p>
        </p:txBody>
      </p:sp>
      <p:graphicFrame>
        <p:nvGraphicFramePr>
          <p:cNvPr id="2" name="Table 1">
            <a:extLst>
              <a:ext uri="{FF2B5EF4-FFF2-40B4-BE49-F238E27FC236}">
                <a16:creationId xmlns:a16="http://schemas.microsoft.com/office/drawing/2014/main" xmlns="" id="{945356A8-91D0-FB4D-BDF1-E464F90EBA70}"/>
              </a:ext>
            </a:extLst>
          </p:cNvPr>
          <p:cNvGraphicFramePr>
            <a:graphicFrameLocks noGrp="1"/>
          </p:cNvGraphicFramePr>
          <p:nvPr/>
        </p:nvGraphicFramePr>
        <p:xfrm>
          <a:off x="218504" y="1066801"/>
          <a:ext cx="11821096" cy="5382904"/>
        </p:xfrm>
        <a:graphic>
          <a:graphicData uri="http://schemas.openxmlformats.org/drawingml/2006/table">
            <a:tbl>
              <a:tblPr bandRow="1">
                <a:tableStyleId>{3C2FFA5D-87B4-456A-9821-1D502468CF0F}</a:tableStyleId>
              </a:tblPr>
              <a:tblGrid>
                <a:gridCol w="2227528">
                  <a:extLst>
                    <a:ext uri="{9D8B030D-6E8A-4147-A177-3AD203B41FA5}">
                      <a16:colId xmlns:a16="http://schemas.microsoft.com/office/drawing/2014/main" xmlns="" val="4193228334"/>
                    </a:ext>
                  </a:extLst>
                </a:gridCol>
                <a:gridCol w="918419">
                  <a:extLst>
                    <a:ext uri="{9D8B030D-6E8A-4147-A177-3AD203B41FA5}">
                      <a16:colId xmlns:a16="http://schemas.microsoft.com/office/drawing/2014/main" xmlns="" val="2325590194"/>
                    </a:ext>
                  </a:extLst>
                </a:gridCol>
                <a:gridCol w="918419">
                  <a:extLst>
                    <a:ext uri="{9D8B030D-6E8A-4147-A177-3AD203B41FA5}">
                      <a16:colId xmlns:a16="http://schemas.microsoft.com/office/drawing/2014/main" xmlns="" val="3604914008"/>
                    </a:ext>
                  </a:extLst>
                </a:gridCol>
                <a:gridCol w="918419">
                  <a:extLst>
                    <a:ext uri="{9D8B030D-6E8A-4147-A177-3AD203B41FA5}">
                      <a16:colId xmlns:a16="http://schemas.microsoft.com/office/drawing/2014/main" xmlns="" val="2268260376"/>
                    </a:ext>
                  </a:extLst>
                </a:gridCol>
                <a:gridCol w="918419">
                  <a:extLst>
                    <a:ext uri="{9D8B030D-6E8A-4147-A177-3AD203B41FA5}">
                      <a16:colId xmlns:a16="http://schemas.microsoft.com/office/drawing/2014/main" xmlns="" val="3499701764"/>
                    </a:ext>
                  </a:extLst>
                </a:gridCol>
                <a:gridCol w="918419">
                  <a:extLst>
                    <a:ext uri="{9D8B030D-6E8A-4147-A177-3AD203B41FA5}">
                      <a16:colId xmlns:a16="http://schemas.microsoft.com/office/drawing/2014/main" xmlns="" val="812070246"/>
                    </a:ext>
                  </a:extLst>
                </a:gridCol>
                <a:gridCol w="918419">
                  <a:extLst>
                    <a:ext uri="{9D8B030D-6E8A-4147-A177-3AD203B41FA5}">
                      <a16:colId xmlns:a16="http://schemas.microsoft.com/office/drawing/2014/main" xmlns="" val="667742826"/>
                    </a:ext>
                  </a:extLst>
                </a:gridCol>
                <a:gridCol w="918419">
                  <a:extLst>
                    <a:ext uri="{9D8B030D-6E8A-4147-A177-3AD203B41FA5}">
                      <a16:colId xmlns:a16="http://schemas.microsoft.com/office/drawing/2014/main" xmlns="" val="3065099625"/>
                    </a:ext>
                  </a:extLst>
                </a:gridCol>
                <a:gridCol w="918419">
                  <a:extLst>
                    <a:ext uri="{9D8B030D-6E8A-4147-A177-3AD203B41FA5}">
                      <a16:colId xmlns:a16="http://schemas.microsoft.com/office/drawing/2014/main" xmlns="" val="3578982878"/>
                    </a:ext>
                  </a:extLst>
                </a:gridCol>
                <a:gridCol w="918419">
                  <a:extLst>
                    <a:ext uri="{9D8B030D-6E8A-4147-A177-3AD203B41FA5}">
                      <a16:colId xmlns:a16="http://schemas.microsoft.com/office/drawing/2014/main" xmlns="" val="1793657256"/>
                    </a:ext>
                  </a:extLst>
                </a:gridCol>
                <a:gridCol w="1327797">
                  <a:extLst>
                    <a:ext uri="{9D8B030D-6E8A-4147-A177-3AD203B41FA5}">
                      <a16:colId xmlns:a16="http://schemas.microsoft.com/office/drawing/2014/main" xmlns="" val="3366425113"/>
                    </a:ext>
                  </a:extLst>
                </a:gridCol>
              </a:tblGrid>
              <a:tr h="207153">
                <a:tc>
                  <a:txBody>
                    <a:bodyPr/>
                    <a:lstStyle/>
                    <a:p>
                      <a:pPr algn="l" fontAlgn="b"/>
                      <a:r>
                        <a:rPr lang="en-IN" sz="1400" b="0" u="none" strike="noStrike" dirty="0">
                          <a:solidFill>
                            <a:srgbClr val="000000"/>
                          </a:solidFill>
                          <a:effectLst/>
                        </a:rPr>
                        <a:t> </a:t>
                      </a:r>
                      <a:endParaRPr lang="en-IN" sz="1400" b="0" i="0" u="none" strike="noStrike" dirty="0">
                        <a:solidFill>
                          <a:srgbClr val="000000"/>
                        </a:solidFill>
                        <a:effectLst/>
                        <a:latin typeface="Calibri" panose="020F0502020204030204" pitchFamily="34" charset="0"/>
                      </a:endParaRPr>
                    </a:p>
                  </a:txBody>
                  <a:tcPr marL="8864" marR="8864" marT="8864" marB="0" anchor="b"/>
                </a:tc>
                <a:tc gridSpan="2">
                  <a:txBody>
                    <a:bodyPr/>
                    <a:lstStyle/>
                    <a:p>
                      <a:pPr algn="ctr" fontAlgn="b"/>
                      <a:r>
                        <a:rPr lang="en-IN" sz="1400" b="1" u="none" strike="noStrike" dirty="0">
                          <a:solidFill>
                            <a:srgbClr val="000000"/>
                          </a:solidFill>
                          <a:effectLst/>
                        </a:rPr>
                        <a:t> paddy </a:t>
                      </a:r>
                      <a:endParaRPr lang="en-IN" sz="1400" b="1" i="0" u="none" strike="noStrike" dirty="0">
                        <a:solidFill>
                          <a:srgbClr val="000000"/>
                        </a:solidFill>
                        <a:effectLst/>
                        <a:latin typeface="Calibri" panose="020F0502020204030204" pitchFamily="34" charset="0"/>
                      </a:endParaRPr>
                    </a:p>
                  </a:txBody>
                  <a:tcPr marL="8864" marR="8864" marT="8864" marB="0" anchor="b"/>
                </a:tc>
                <a:tc hMerge="1">
                  <a:txBody>
                    <a:bodyPr/>
                    <a:lstStyle/>
                    <a:p>
                      <a:endParaRPr lang="en-US"/>
                    </a:p>
                  </a:txBody>
                  <a:tcPr/>
                </a:tc>
                <a:tc gridSpan="2">
                  <a:txBody>
                    <a:bodyPr/>
                    <a:lstStyle/>
                    <a:p>
                      <a:pPr algn="ctr" fontAlgn="b"/>
                      <a:r>
                        <a:rPr lang="en-IN" sz="1400" b="1" u="none" strike="noStrike">
                          <a:solidFill>
                            <a:srgbClr val="000000"/>
                          </a:solidFill>
                          <a:effectLst/>
                        </a:rPr>
                        <a:t> Wheat </a:t>
                      </a:r>
                      <a:endParaRPr lang="en-IN" sz="1400" b="1" i="0" u="none" strike="noStrike">
                        <a:solidFill>
                          <a:srgbClr val="000000"/>
                        </a:solidFill>
                        <a:effectLst/>
                        <a:latin typeface="Calibri" panose="020F0502020204030204" pitchFamily="34" charset="0"/>
                      </a:endParaRPr>
                    </a:p>
                  </a:txBody>
                  <a:tcPr marL="8864" marR="8864" marT="8864" marB="0" anchor="b"/>
                </a:tc>
                <a:tc hMerge="1">
                  <a:txBody>
                    <a:bodyPr/>
                    <a:lstStyle/>
                    <a:p>
                      <a:endParaRPr lang="en-US"/>
                    </a:p>
                  </a:txBody>
                  <a:tcPr/>
                </a:tc>
                <a:tc gridSpan="2">
                  <a:txBody>
                    <a:bodyPr/>
                    <a:lstStyle/>
                    <a:p>
                      <a:pPr algn="ctr" fontAlgn="b"/>
                      <a:r>
                        <a:rPr lang="en-IN" sz="1400" b="1" u="none" strike="noStrike">
                          <a:solidFill>
                            <a:srgbClr val="000000"/>
                          </a:solidFill>
                          <a:effectLst/>
                        </a:rPr>
                        <a:t> Groundnut </a:t>
                      </a:r>
                      <a:endParaRPr lang="en-IN" sz="1400" b="1" i="0" u="none" strike="noStrike">
                        <a:solidFill>
                          <a:srgbClr val="000000"/>
                        </a:solidFill>
                        <a:effectLst/>
                        <a:latin typeface="Calibri" panose="020F0502020204030204" pitchFamily="34" charset="0"/>
                      </a:endParaRPr>
                    </a:p>
                  </a:txBody>
                  <a:tcPr marL="8864" marR="8864" marT="8864" marB="0" anchor="b"/>
                </a:tc>
                <a:tc hMerge="1">
                  <a:txBody>
                    <a:bodyPr/>
                    <a:lstStyle/>
                    <a:p>
                      <a:endParaRPr lang="en-US"/>
                    </a:p>
                  </a:txBody>
                  <a:tcPr/>
                </a:tc>
                <a:tc gridSpan="2">
                  <a:txBody>
                    <a:bodyPr/>
                    <a:lstStyle/>
                    <a:p>
                      <a:pPr algn="ctr" fontAlgn="b"/>
                      <a:r>
                        <a:rPr lang="en-IN" sz="1400" b="1" u="none" strike="noStrike">
                          <a:solidFill>
                            <a:srgbClr val="000000"/>
                          </a:solidFill>
                          <a:effectLst/>
                        </a:rPr>
                        <a:t> Tomato </a:t>
                      </a:r>
                      <a:endParaRPr lang="en-IN" sz="1400" b="1" i="0" u="none" strike="noStrike">
                        <a:solidFill>
                          <a:srgbClr val="000000"/>
                        </a:solidFill>
                        <a:effectLst/>
                        <a:latin typeface="Calibri" panose="020F0502020204030204" pitchFamily="34" charset="0"/>
                      </a:endParaRPr>
                    </a:p>
                  </a:txBody>
                  <a:tcPr marL="8864" marR="8864" marT="8864" marB="0" anchor="b"/>
                </a:tc>
                <a:tc hMerge="1">
                  <a:txBody>
                    <a:bodyPr/>
                    <a:lstStyle/>
                    <a:p>
                      <a:endParaRPr lang="en-US"/>
                    </a:p>
                  </a:txBody>
                  <a:tcPr/>
                </a:tc>
                <a:tc gridSpan="2">
                  <a:txBody>
                    <a:bodyPr/>
                    <a:lstStyle/>
                    <a:p>
                      <a:pPr algn="ctr" fontAlgn="b"/>
                      <a:r>
                        <a:rPr lang="en-IN" sz="1400" b="1" u="none" strike="noStrike" dirty="0">
                          <a:solidFill>
                            <a:srgbClr val="000000"/>
                          </a:solidFill>
                          <a:effectLst/>
                        </a:rPr>
                        <a:t> Papaya </a:t>
                      </a:r>
                      <a:endParaRPr lang="en-IN" sz="1400" b="1" i="0" u="none" strike="noStrike" dirty="0">
                        <a:solidFill>
                          <a:srgbClr val="000000"/>
                        </a:solidFill>
                        <a:effectLst/>
                        <a:latin typeface="Calibri" panose="020F0502020204030204" pitchFamily="34" charset="0"/>
                      </a:endParaRPr>
                    </a:p>
                  </a:txBody>
                  <a:tcPr marL="8864" marR="8864" marT="8864" marB="0" anchor="b"/>
                </a:tc>
                <a:tc hMerge="1">
                  <a:txBody>
                    <a:bodyPr/>
                    <a:lstStyle/>
                    <a:p>
                      <a:endParaRPr lang="en-US"/>
                    </a:p>
                  </a:txBody>
                  <a:tcPr/>
                </a:tc>
                <a:extLst>
                  <a:ext uri="{0D108BD9-81ED-4DB2-BD59-A6C34878D82A}">
                    <a16:rowId xmlns:a16="http://schemas.microsoft.com/office/drawing/2014/main" xmlns="" val="380419689"/>
                  </a:ext>
                </a:extLst>
              </a:tr>
              <a:tr h="351512">
                <a:tc>
                  <a:txBody>
                    <a:bodyPr/>
                    <a:lstStyle/>
                    <a:p>
                      <a:pPr algn="l" fontAlgn="ctr"/>
                      <a:r>
                        <a:rPr lang="en-IN" sz="1400" b="1" u="none" strike="noStrike" dirty="0">
                          <a:solidFill>
                            <a:schemeClr val="tx1"/>
                          </a:solidFill>
                          <a:effectLst/>
                        </a:rPr>
                        <a:t> Factors</a:t>
                      </a:r>
                    </a:p>
                    <a:p>
                      <a:pPr algn="l" fontAlgn="ctr"/>
                      <a:endParaRPr lang="en-IN" sz="1400" b="1" i="0" u="none" strike="noStrike" dirty="0">
                        <a:solidFill>
                          <a:schemeClr val="tx1"/>
                        </a:solidFill>
                        <a:effectLst/>
                        <a:latin typeface="Calibri" panose="020F0502020204030204" pitchFamily="34" charset="0"/>
                      </a:endParaRPr>
                    </a:p>
                  </a:txBody>
                  <a:tcPr marL="8864" marR="8864" marT="8864" marB="0" anchor="ctr"/>
                </a:tc>
                <a:tc>
                  <a:txBody>
                    <a:bodyPr/>
                    <a:lstStyle/>
                    <a:p>
                      <a:pPr algn="ctr" fontAlgn="ctr"/>
                      <a:r>
                        <a:rPr lang="en-IN" sz="1400" b="1" u="none" strike="noStrike" dirty="0">
                          <a:solidFill>
                            <a:srgbClr val="262626"/>
                          </a:solidFill>
                          <a:effectLst/>
                        </a:rPr>
                        <a:t> Kg CO2 </a:t>
                      </a:r>
                      <a:r>
                        <a:rPr lang="en-IN" sz="1400" b="1" u="none" strike="noStrike" dirty="0" err="1">
                          <a:solidFill>
                            <a:srgbClr val="262626"/>
                          </a:solidFill>
                          <a:effectLst/>
                        </a:rPr>
                        <a:t>eq</a:t>
                      </a:r>
                      <a:r>
                        <a:rPr lang="en-IN" sz="1400" b="1" u="none" strike="noStrike" dirty="0">
                          <a:solidFill>
                            <a:srgbClr val="262626"/>
                          </a:solidFill>
                          <a:effectLst/>
                        </a:rPr>
                        <a:t>/ha </a:t>
                      </a:r>
                      <a:endParaRPr lang="en-IN" sz="1400" b="1" i="0" u="none" strike="noStrike" dirty="0">
                        <a:solidFill>
                          <a:srgbClr val="262626"/>
                        </a:solidFill>
                        <a:effectLst/>
                        <a:latin typeface="Calibri" panose="020F0502020204030204" pitchFamily="34" charset="0"/>
                      </a:endParaRPr>
                    </a:p>
                  </a:txBody>
                  <a:tcPr marL="8864" marR="8864" marT="8864" marB="0" anchor="ctr"/>
                </a:tc>
                <a:tc>
                  <a:txBody>
                    <a:bodyPr/>
                    <a:lstStyle/>
                    <a:p>
                      <a:pPr algn="l" fontAlgn="ctr"/>
                      <a:r>
                        <a:rPr lang="en-IN" sz="1400" b="1" u="none" strike="noStrike" dirty="0">
                          <a:solidFill>
                            <a:srgbClr val="262626"/>
                          </a:solidFill>
                          <a:effectLst/>
                        </a:rPr>
                        <a:t> Kg CO2 </a:t>
                      </a:r>
                      <a:r>
                        <a:rPr lang="en-IN" sz="1400" b="1" u="none" strike="noStrike" dirty="0" err="1">
                          <a:solidFill>
                            <a:srgbClr val="262626"/>
                          </a:solidFill>
                          <a:effectLst/>
                        </a:rPr>
                        <a:t>eq</a:t>
                      </a:r>
                      <a:r>
                        <a:rPr lang="en-IN" sz="1400" b="1" u="none" strike="noStrike" dirty="0">
                          <a:solidFill>
                            <a:srgbClr val="262626"/>
                          </a:solidFill>
                          <a:effectLst/>
                        </a:rPr>
                        <a:t>/ha </a:t>
                      </a:r>
                      <a:endParaRPr lang="en-IN" sz="1400" b="1" i="0" u="none" strike="noStrike" dirty="0">
                        <a:solidFill>
                          <a:srgbClr val="262626"/>
                        </a:solidFill>
                        <a:effectLst/>
                        <a:latin typeface="Calibri" panose="020F0502020204030204" pitchFamily="34" charset="0"/>
                      </a:endParaRPr>
                    </a:p>
                  </a:txBody>
                  <a:tcPr marL="8864" marR="8864" marT="8864" marB="0" anchor="ctr"/>
                </a:tc>
                <a:tc>
                  <a:txBody>
                    <a:bodyPr/>
                    <a:lstStyle/>
                    <a:p>
                      <a:pPr algn="ctr" fontAlgn="ctr"/>
                      <a:r>
                        <a:rPr lang="en-IN" sz="1400" b="1" u="none" strike="noStrike">
                          <a:solidFill>
                            <a:srgbClr val="000000"/>
                          </a:solidFill>
                          <a:effectLst/>
                        </a:rPr>
                        <a:t> Kg CO2 eq/ha </a:t>
                      </a:r>
                      <a:endParaRPr lang="en-IN" sz="1400" b="1" i="0" u="none" strike="noStrike">
                        <a:solidFill>
                          <a:srgbClr val="000000"/>
                        </a:solidFill>
                        <a:effectLst/>
                        <a:latin typeface="Calibri" panose="020F0502020204030204" pitchFamily="34" charset="0"/>
                      </a:endParaRPr>
                    </a:p>
                  </a:txBody>
                  <a:tcPr marL="8864" marR="8864" marT="8864" marB="0" anchor="ctr"/>
                </a:tc>
                <a:tc>
                  <a:txBody>
                    <a:bodyPr/>
                    <a:lstStyle/>
                    <a:p>
                      <a:pPr algn="ctr" fontAlgn="ctr"/>
                      <a:r>
                        <a:rPr lang="en-IN" sz="1400" b="1" u="none" strike="noStrike">
                          <a:solidFill>
                            <a:srgbClr val="000000"/>
                          </a:solidFill>
                          <a:effectLst/>
                        </a:rPr>
                        <a:t> Kg CO2 eq/ha </a:t>
                      </a:r>
                      <a:endParaRPr lang="en-IN" sz="1400" b="1" i="0" u="none" strike="noStrike">
                        <a:solidFill>
                          <a:srgbClr val="000000"/>
                        </a:solidFill>
                        <a:effectLst/>
                        <a:latin typeface="Calibri" panose="020F0502020204030204" pitchFamily="34" charset="0"/>
                      </a:endParaRPr>
                    </a:p>
                  </a:txBody>
                  <a:tcPr marL="8864" marR="8864" marT="8864" marB="0" anchor="ctr"/>
                </a:tc>
                <a:tc>
                  <a:txBody>
                    <a:bodyPr/>
                    <a:lstStyle/>
                    <a:p>
                      <a:pPr algn="ctr" fontAlgn="ctr"/>
                      <a:r>
                        <a:rPr lang="en-IN" sz="1400" b="1" u="none" strike="noStrike">
                          <a:solidFill>
                            <a:srgbClr val="000000"/>
                          </a:solidFill>
                          <a:effectLst/>
                        </a:rPr>
                        <a:t> Kg CO2 eq/ha </a:t>
                      </a:r>
                      <a:endParaRPr lang="en-IN" sz="1400" b="1" i="0" u="none" strike="noStrike">
                        <a:solidFill>
                          <a:srgbClr val="000000"/>
                        </a:solidFill>
                        <a:effectLst/>
                        <a:latin typeface="Calibri" panose="020F0502020204030204" pitchFamily="34" charset="0"/>
                      </a:endParaRPr>
                    </a:p>
                  </a:txBody>
                  <a:tcPr marL="8864" marR="8864" marT="8864" marB="0" anchor="ctr"/>
                </a:tc>
                <a:tc>
                  <a:txBody>
                    <a:bodyPr/>
                    <a:lstStyle/>
                    <a:p>
                      <a:pPr algn="ctr" fontAlgn="ctr"/>
                      <a:r>
                        <a:rPr lang="en-IN" sz="1400" b="1" u="none" strike="noStrike">
                          <a:solidFill>
                            <a:srgbClr val="000000"/>
                          </a:solidFill>
                          <a:effectLst/>
                        </a:rPr>
                        <a:t> Kg CO2 eq/ha </a:t>
                      </a:r>
                      <a:endParaRPr lang="en-IN" sz="1400" b="1" i="0" u="none" strike="noStrike">
                        <a:solidFill>
                          <a:srgbClr val="000000"/>
                        </a:solidFill>
                        <a:effectLst/>
                        <a:latin typeface="Calibri" panose="020F0502020204030204" pitchFamily="34" charset="0"/>
                      </a:endParaRPr>
                    </a:p>
                  </a:txBody>
                  <a:tcPr marL="8864" marR="8864" marT="8864" marB="0" anchor="ctr"/>
                </a:tc>
                <a:tc>
                  <a:txBody>
                    <a:bodyPr/>
                    <a:lstStyle/>
                    <a:p>
                      <a:pPr algn="l" fontAlgn="ctr"/>
                      <a:r>
                        <a:rPr lang="en-IN" sz="1400" b="1" u="none" strike="noStrike">
                          <a:solidFill>
                            <a:srgbClr val="000000"/>
                          </a:solidFill>
                          <a:effectLst/>
                        </a:rPr>
                        <a:t> Kg CO2 eq/ha </a:t>
                      </a:r>
                      <a:endParaRPr lang="en-IN" sz="1400" b="1" i="0" u="none" strike="noStrike">
                        <a:solidFill>
                          <a:srgbClr val="000000"/>
                        </a:solidFill>
                        <a:effectLst/>
                        <a:latin typeface="Calibri" panose="020F0502020204030204" pitchFamily="34" charset="0"/>
                      </a:endParaRPr>
                    </a:p>
                  </a:txBody>
                  <a:tcPr marL="8864" marR="8864" marT="8864" marB="0" anchor="ctr"/>
                </a:tc>
                <a:tc>
                  <a:txBody>
                    <a:bodyPr/>
                    <a:lstStyle/>
                    <a:p>
                      <a:pPr algn="l" fontAlgn="ctr"/>
                      <a:r>
                        <a:rPr lang="en-IN" sz="1400" b="1" u="none" strike="noStrike">
                          <a:solidFill>
                            <a:srgbClr val="000000"/>
                          </a:solidFill>
                          <a:effectLst/>
                        </a:rPr>
                        <a:t> Kg CO2 eq/ha </a:t>
                      </a:r>
                      <a:endParaRPr lang="en-IN" sz="1400" b="1" i="0" u="none" strike="noStrike">
                        <a:solidFill>
                          <a:srgbClr val="000000"/>
                        </a:solidFill>
                        <a:effectLst/>
                        <a:latin typeface="Calibri" panose="020F0502020204030204" pitchFamily="34" charset="0"/>
                      </a:endParaRPr>
                    </a:p>
                  </a:txBody>
                  <a:tcPr marL="8864" marR="8864" marT="8864" marB="0" anchor="ctr"/>
                </a:tc>
                <a:tc>
                  <a:txBody>
                    <a:bodyPr/>
                    <a:lstStyle/>
                    <a:p>
                      <a:pPr algn="ctr" fontAlgn="ctr"/>
                      <a:r>
                        <a:rPr lang="en-IN" sz="1400" b="1" u="none" strike="noStrike">
                          <a:solidFill>
                            <a:srgbClr val="000000"/>
                          </a:solidFill>
                          <a:effectLst/>
                        </a:rPr>
                        <a:t> Kg CO2 eq/ha </a:t>
                      </a:r>
                      <a:endParaRPr lang="en-IN" sz="1400" b="1" i="0" u="none" strike="noStrike">
                        <a:solidFill>
                          <a:srgbClr val="000000"/>
                        </a:solidFill>
                        <a:effectLst/>
                        <a:latin typeface="Calibri" panose="020F0502020204030204" pitchFamily="34" charset="0"/>
                      </a:endParaRPr>
                    </a:p>
                  </a:txBody>
                  <a:tcPr marL="8864" marR="8864" marT="8864" marB="0" anchor="ctr"/>
                </a:tc>
                <a:tc>
                  <a:txBody>
                    <a:bodyPr/>
                    <a:lstStyle/>
                    <a:p>
                      <a:pPr algn="ctr" fontAlgn="ctr"/>
                      <a:r>
                        <a:rPr lang="en-IN" sz="1400" b="1" u="none" strike="noStrike">
                          <a:solidFill>
                            <a:srgbClr val="000000"/>
                          </a:solidFill>
                          <a:effectLst/>
                        </a:rPr>
                        <a:t> Kg CO2 eq/ha </a:t>
                      </a:r>
                      <a:endParaRPr lang="en-IN" sz="1400" b="1" i="0" u="none" strike="noStrike">
                        <a:solidFill>
                          <a:srgbClr val="000000"/>
                        </a:solidFill>
                        <a:effectLst/>
                        <a:latin typeface="Calibri" panose="020F0502020204030204" pitchFamily="34" charset="0"/>
                      </a:endParaRPr>
                    </a:p>
                  </a:txBody>
                  <a:tcPr marL="8864" marR="8864" marT="8864" marB="0" anchor="ctr"/>
                </a:tc>
                <a:extLst>
                  <a:ext uri="{0D108BD9-81ED-4DB2-BD59-A6C34878D82A}">
                    <a16:rowId xmlns:a16="http://schemas.microsoft.com/office/drawing/2014/main" xmlns="" val="196337276"/>
                  </a:ext>
                </a:extLst>
              </a:tr>
              <a:tr h="388411">
                <a:tc>
                  <a:txBody>
                    <a:bodyPr/>
                    <a:lstStyle/>
                    <a:p>
                      <a:pPr algn="l" fontAlgn="ctr"/>
                      <a:r>
                        <a:rPr lang="en-IN" sz="1400" b="1" u="none" strike="noStrike" dirty="0">
                          <a:solidFill>
                            <a:schemeClr val="tx1"/>
                          </a:solidFill>
                          <a:effectLst/>
                        </a:rPr>
                        <a:t> fertiliser production </a:t>
                      </a:r>
                      <a:endParaRPr lang="en-IN" sz="1400" b="1" i="0" u="none" strike="noStrike" dirty="0">
                        <a:solidFill>
                          <a:schemeClr val="tx1"/>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262626"/>
                          </a:solidFill>
                          <a:effectLst/>
                        </a:rPr>
                        <a:t>       2,664.47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262626"/>
                          </a:solidFill>
                          <a:effectLst/>
                        </a:rPr>
                        <a:t>          657.79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000000"/>
                          </a:solidFill>
                          <a:effectLst/>
                        </a:rPr>
                        <a:t>            177.13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597.99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1,709.00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1,345.73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920.91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5,826.94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4,609.22 </a:t>
                      </a:r>
                      <a:endParaRPr lang="en-IN" sz="1400" b="0" i="0" u="none" strike="noStrike">
                        <a:solidFill>
                          <a:srgbClr val="000000"/>
                        </a:solidFill>
                        <a:effectLst/>
                        <a:latin typeface="Calibri" panose="020F0502020204030204" pitchFamily="34" charset="0"/>
                      </a:endParaRPr>
                    </a:p>
                  </a:txBody>
                  <a:tcPr marL="8864" marR="8864" marT="8864" marB="0" anchor="ctr"/>
                </a:tc>
                <a:extLst>
                  <a:ext uri="{0D108BD9-81ED-4DB2-BD59-A6C34878D82A}">
                    <a16:rowId xmlns:a16="http://schemas.microsoft.com/office/drawing/2014/main" xmlns="" val="2301666102"/>
                  </a:ext>
                </a:extLst>
              </a:tr>
              <a:tr h="582616">
                <a:tc>
                  <a:txBody>
                    <a:bodyPr/>
                    <a:lstStyle/>
                    <a:p>
                      <a:pPr algn="l" fontAlgn="ctr"/>
                      <a:r>
                        <a:rPr lang="en-IN" sz="1400" b="1" u="none" strike="noStrike" dirty="0">
                          <a:solidFill>
                            <a:schemeClr val="tx1"/>
                          </a:solidFill>
                          <a:effectLst/>
                        </a:rPr>
                        <a:t> direct and indirect field N2O </a:t>
                      </a:r>
                      <a:endParaRPr lang="en-IN" sz="1400" b="1" i="0" u="none" strike="noStrike" dirty="0">
                        <a:solidFill>
                          <a:schemeClr val="tx1"/>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262626"/>
                          </a:solidFill>
                          <a:effectLst/>
                        </a:rPr>
                        <a:t>       1,103.22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262626"/>
                          </a:solidFill>
                          <a:effectLst/>
                        </a:rPr>
                        <a:t>          116.43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000000"/>
                          </a:solidFill>
                          <a:effectLst/>
                        </a:rPr>
                        <a:t>            817.87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576.88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782.90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554.45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3,819.34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411.02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13,051.38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dirty="0">
                          <a:solidFill>
                            <a:srgbClr val="000000"/>
                          </a:solidFill>
                          <a:effectLst/>
                        </a:rPr>
                        <a:t>            734.55 </a:t>
                      </a:r>
                      <a:endParaRPr lang="en-IN" sz="1400" b="0" i="0" u="none" strike="noStrike" dirty="0">
                        <a:solidFill>
                          <a:srgbClr val="000000"/>
                        </a:solidFill>
                        <a:effectLst/>
                        <a:latin typeface="Calibri" panose="020F0502020204030204" pitchFamily="34" charset="0"/>
                      </a:endParaRPr>
                    </a:p>
                  </a:txBody>
                  <a:tcPr marL="8864" marR="8864" marT="8864" marB="0" anchor="ctr"/>
                </a:tc>
                <a:extLst>
                  <a:ext uri="{0D108BD9-81ED-4DB2-BD59-A6C34878D82A}">
                    <a16:rowId xmlns:a16="http://schemas.microsoft.com/office/drawing/2014/main" xmlns="" val="3286929914"/>
                  </a:ext>
                </a:extLst>
              </a:tr>
              <a:tr h="388411">
                <a:tc>
                  <a:txBody>
                    <a:bodyPr/>
                    <a:lstStyle/>
                    <a:p>
                      <a:pPr algn="l" fontAlgn="ctr"/>
                      <a:r>
                        <a:rPr lang="en-IN" sz="1400" b="1" u="none" strike="noStrike" dirty="0">
                          <a:solidFill>
                            <a:schemeClr val="tx1"/>
                          </a:solidFill>
                          <a:effectLst/>
                        </a:rPr>
                        <a:t> paddy methane </a:t>
                      </a:r>
                      <a:endParaRPr lang="en-IN" sz="1400" b="1" i="0" u="none" strike="noStrike" dirty="0">
                        <a:solidFill>
                          <a:schemeClr val="tx1"/>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262626"/>
                          </a:solidFill>
                          <a:effectLst/>
                        </a:rPr>
                        <a:t>    20,223.13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262626"/>
                          </a:solidFill>
                          <a:effectLst/>
                        </a:rPr>
                        <a:t>    12,580.91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l" fontAlgn="b"/>
                      <a:r>
                        <a:rPr lang="en-IN" sz="1400" b="0" u="none" strike="noStrike">
                          <a:solidFill>
                            <a:srgbClr val="000000"/>
                          </a:solidFill>
                          <a:effectLst/>
                        </a:rPr>
                        <a:t> </a:t>
                      </a:r>
                      <a:endParaRPr lang="en-IN" sz="1400" b="0" i="0" u="none" strike="noStrike">
                        <a:solidFill>
                          <a:srgbClr val="000000"/>
                        </a:solidFill>
                        <a:effectLst/>
                        <a:latin typeface="Calibri" panose="020F0502020204030204" pitchFamily="34" charset="0"/>
                      </a:endParaRPr>
                    </a:p>
                  </a:txBody>
                  <a:tcPr marL="8864" marR="8864" marT="8864" marB="0" anchor="b"/>
                </a:tc>
                <a:tc>
                  <a:txBody>
                    <a:bodyPr/>
                    <a:lstStyle/>
                    <a:p>
                      <a:pPr algn="l" fontAlgn="b"/>
                      <a:r>
                        <a:rPr lang="en-IN" sz="1400" b="0" u="none" strike="noStrike">
                          <a:solidFill>
                            <a:srgbClr val="000000"/>
                          </a:solidFill>
                          <a:effectLst/>
                        </a:rPr>
                        <a:t> </a:t>
                      </a:r>
                      <a:endParaRPr lang="en-IN" sz="1400" b="0" i="0" u="none" strike="noStrike">
                        <a:solidFill>
                          <a:srgbClr val="000000"/>
                        </a:solidFill>
                        <a:effectLst/>
                        <a:latin typeface="Calibri" panose="020F0502020204030204" pitchFamily="34" charset="0"/>
                      </a:endParaRPr>
                    </a:p>
                  </a:txBody>
                  <a:tcPr marL="8864" marR="8864" marT="8864" marB="0" anchor="b"/>
                </a:tc>
                <a:tc>
                  <a:txBody>
                    <a:bodyPr/>
                    <a:lstStyle/>
                    <a:p>
                      <a:pPr algn="l" fontAlgn="b"/>
                      <a:r>
                        <a:rPr lang="en-IN" sz="1400" b="0" u="none" strike="noStrike">
                          <a:solidFill>
                            <a:srgbClr val="000000"/>
                          </a:solidFill>
                          <a:effectLst/>
                        </a:rPr>
                        <a:t> </a:t>
                      </a:r>
                      <a:endParaRPr lang="en-IN" sz="1400" b="0" i="0" u="none" strike="noStrike">
                        <a:solidFill>
                          <a:srgbClr val="000000"/>
                        </a:solidFill>
                        <a:effectLst/>
                        <a:latin typeface="Calibri" panose="020F0502020204030204" pitchFamily="34" charset="0"/>
                      </a:endParaRPr>
                    </a:p>
                  </a:txBody>
                  <a:tcPr marL="8864" marR="8864" marT="8864" marB="0" anchor="b"/>
                </a:tc>
                <a:tc>
                  <a:txBody>
                    <a:bodyPr/>
                    <a:lstStyle/>
                    <a:p>
                      <a:pPr algn="l" fontAlgn="b"/>
                      <a:r>
                        <a:rPr lang="en-IN" sz="1400" b="0" u="none" strike="noStrike">
                          <a:solidFill>
                            <a:srgbClr val="000000"/>
                          </a:solidFill>
                          <a:effectLst/>
                        </a:rPr>
                        <a:t> </a:t>
                      </a:r>
                      <a:endParaRPr lang="en-IN" sz="1400" b="0" i="0" u="none" strike="noStrike">
                        <a:solidFill>
                          <a:srgbClr val="000000"/>
                        </a:solidFill>
                        <a:effectLst/>
                        <a:latin typeface="Calibri" panose="020F0502020204030204" pitchFamily="34" charset="0"/>
                      </a:endParaRPr>
                    </a:p>
                  </a:txBody>
                  <a:tcPr marL="8864" marR="8864" marT="8864" marB="0" anchor="b"/>
                </a:tc>
                <a:tc>
                  <a:txBody>
                    <a:bodyPr/>
                    <a:lstStyle/>
                    <a:p>
                      <a:pPr algn="l" fontAlgn="b"/>
                      <a:r>
                        <a:rPr lang="en-IN" sz="1400" b="0" u="none" strike="noStrike">
                          <a:solidFill>
                            <a:srgbClr val="000000"/>
                          </a:solidFill>
                          <a:effectLst/>
                        </a:rPr>
                        <a:t> </a:t>
                      </a:r>
                      <a:endParaRPr lang="en-IN" sz="1400" b="0" i="0" u="none" strike="noStrike">
                        <a:solidFill>
                          <a:srgbClr val="000000"/>
                        </a:solidFill>
                        <a:effectLst/>
                        <a:latin typeface="Calibri" panose="020F0502020204030204" pitchFamily="34" charset="0"/>
                      </a:endParaRPr>
                    </a:p>
                  </a:txBody>
                  <a:tcPr marL="8864" marR="8864" marT="8864" marB="0" anchor="b"/>
                </a:tc>
                <a:tc>
                  <a:txBody>
                    <a:bodyPr/>
                    <a:lstStyle/>
                    <a:p>
                      <a:pPr algn="l" fontAlgn="b"/>
                      <a:r>
                        <a:rPr lang="en-IN" sz="1400" b="0" u="none" strike="noStrike">
                          <a:solidFill>
                            <a:srgbClr val="000000"/>
                          </a:solidFill>
                          <a:effectLst/>
                        </a:rPr>
                        <a:t> </a:t>
                      </a:r>
                      <a:endParaRPr lang="en-IN" sz="1400" b="0" i="0" u="none" strike="noStrike">
                        <a:solidFill>
                          <a:srgbClr val="000000"/>
                        </a:solidFill>
                        <a:effectLst/>
                        <a:latin typeface="Calibri" panose="020F0502020204030204" pitchFamily="34" charset="0"/>
                      </a:endParaRPr>
                    </a:p>
                  </a:txBody>
                  <a:tcPr marL="8864" marR="8864" marT="8864" marB="0" anchor="b"/>
                </a:tc>
                <a:tc>
                  <a:txBody>
                    <a:bodyPr/>
                    <a:lstStyle/>
                    <a:p>
                      <a:pPr algn="l" fontAlgn="b"/>
                      <a:r>
                        <a:rPr lang="en-IN" sz="1400" b="0" u="none" strike="noStrike">
                          <a:solidFill>
                            <a:srgbClr val="000000"/>
                          </a:solidFill>
                          <a:effectLst/>
                        </a:rPr>
                        <a:t> </a:t>
                      </a:r>
                      <a:endParaRPr lang="en-IN" sz="1400" b="0" i="0" u="none" strike="noStrike">
                        <a:solidFill>
                          <a:srgbClr val="000000"/>
                        </a:solidFill>
                        <a:effectLst/>
                        <a:latin typeface="Calibri" panose="020F0502020204030204" pitchFamily="34" charset="0"/>
                      </a:endParaRPr>
                    </a:p>
                  </a:txBody>
                  <a:tcPr marL="8864" marR="8864" marT="8864" marB="0" anchor="b"/>
                </a:tc>
                <a:tc>
                  <a:txBody>
                    <a:bodyPr/>
                    <a:lstStyle/>
                    <a:p>
                      <a:pPr algn="l" fontAlgn="b"/>
                      <a:r>
                        <a:rPr lang="en-IN" sz="1400" b="0" u="none" strike="noStrike">
                          <a:solidFill>
                            <a:srgbClr val="000000"/>
                          </a:solidFill>
                          <a:effectLst/>
                        </a:rPr>
                        <a:t> </a:t>
                      </a:r>
                      <a:endParaRPr lang="en-IN" sz="1400" b="0" i="0" u="none" strike="noStrike">
                        <a:solidFill>
                          <a:srgbClr val="000000"/>
                        </a:solidFill>
                        <a:effectLst/>
                        <a:latin typeface="Calibri" panose="020F0502020204030204" pitchFamily="34" charset="0"/>
                      </a:endParaRPr>
                    </a:p>
                  </a:txBody>
                  <a:tcPr marL="8864" marR="8864" marT="8864" marB="0" anchor="b"/>
                </a:tc>
                <a:extLst>
                  <a:ext uri="{0D108BD9-81ED-4DB2-BD59-A6C34878D82A}">
                    <a16:rowId xmlns:a16="http://schemas.microsoft.com/office/drawing/2014/main" xmlns="" val="3682472081"/>
                  </a:ext>
                </a:extLst>
              </a:tr>
              <a:tr h="351512">
                <a:tc>
                  <a:txBody>
                    <a:bodyPr/>
                    <a:lstStyle/>
                    <a:p>
                      <a:pPr algn="l" fontAlgn="ctr"/>
                      <a:r>
                        <a:rPr lang="en-IN" sz="1400" b="1" u="none" strike="noStrike" dirty="0">
                          <a:solidFill>
                            <a:schemeClr val="tx1"/>
                          </a:solidFill>
                          <a:effectLst/>
                        </a:rPr>
                        <a:t> Pesticides </a:t>
                      </a:r>
                      <a:endParaRPr lang="en-IN" sz="1400" b="1" i="0" u="none" strike="noStrike" dirty="0">
                        <a:solidFill>
                          <a:schemeClr val="tx1"/>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262626"/>
                          </a:solidFill>
                          <a:effectLst/>
                        </a:rPr>
                        <a:t>             82.00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262626"/>
                          </a:solidFill>
                          <a:effectLst/>
                        </a:rPr>
                        <a:t>             20.50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000000"/>
                          </a:solidFill>
                          <a:effectLst/>
                        </a:rPr>
                        <a:t>               20.50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41.00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5.13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151.70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20.50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82.00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124.64 </a:t>
                      </a:r>
                      <a:endParaRPr lang="en-IN" sz="1400" b="0" i="0" u="none" strike="noStrike">
                        <a:solidFill>
                          <a:srgbClr val="000000"/>
                        </a:solidFill>
                        <a:effectLst/>
                        <a:latin typeface="Calibri" panose="020F0502020204030204" pitchFamily="34" charset="0"/>
                      </a:endParaRPr>
                    </a:p>
                  </a:txBody>
                  <a:tcPr marL="8864" marR="8864" marT="8864" marB="0" anchor="ctr"/>
                </a:tc>
                <a:extLst>
                  <a:ext uri="{0D108BD9-81ED-4DB2-BD59-A6C34878D82A}">
                    <a16:rowId xmlns:a16="http://schemas.microsoft.com/office/drawing/2014/main" xmlns="" val="3225963564"/>
                  </a:ext>
                </a:extLst>
              </a:tr>
              <a:tr h="388411">
                <a:tc>
                  <a:txBody>
                    <a:bodyPr/>
                    <a:lstStyle/>
                    <a:p>
                      <a:pPr algn="l" fontAlgn="ctr"/>
                      <a:r>
                        <a:rPr lang="en-IN" sz="1400" b="1" u="none" strike="noStrike" dirty="0">
                          <a:solidFill>
                            <a:schemeClr val="tx1"/>
                          </a:solidFill>
                          <a:effectLst/>
                        </a:rPr>
                        <a:t> crop residue management </a:t>
                      </a:r>
                      <a:endParaRPr lang="en-IN" sz="1400" b="1" i="0" u="none" strike="noStrike" dirty="0">
                        <a:solidFill>
                          <a:schemeClr val="tx1"/>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262626"/>
                          </a:solidFill>
                          <a:effectLst/>
                        </a:rPr>
                        <a:t>                     -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262626"/>
                          </a:solidFill>
                          <a:effectLst/>
                        </a:rPr>
                        <a:t>          226.69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000000"/>
                          </a:solidFill>
                          <a:effectLst/>
                        </a:rPr>
                        <a:t>                         -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162.93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200.69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285.27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1,763.67 </a:t>
                      </a:r>
                      <a:endParaRPr lang="en-IN" sz="1400" b="0" i="0" u="none" strike="noStrike">
                        <a:solidFill>
                          <a:srgbClr val="000000"/>
                        </a:solidFill>
                        <a:effectLst/>
                        <a:latin typeface="Calibri" panose="020F0502020204030204" pitchFamily="34" charset="0"/>
                      </a:endParaRPr>
                    </a:p>
                  </a:txBody>
                  <a:tcPr marL="8864" marR="8864" marT="8864" marB="0" anchor="ctr"/>
                </a:tc>
                <a:extLst>
                  <a:ext uri="{0D108BD9-81ED-4DB2-BD59-A6C34878D82A}">
                    <a16:rowId xmlns:a16="http://schemas.microsoft.com/office/drawing/2014/main" xmlns="" val="1662907679"/>
                  </a:ext>
                </a:extLst>
              </a:tr>
              <a:tr h="388411">
                <a:tc>
                  <a:txBody>
                    <a:bodyPr/>
                    <a:lstStyle/>
                    <a:p>
                      <a:pPr algn="l" fontAlgn="ctr"/>
                      <a:r>
                        <a:rPr lang="en-IN" sz="1400" b="1" u="none" strike="noStrike" dirty="0">
                          <a:solidFill>
                            <a:schemeClr val="tx1"/>
                          </a:solidFill>
                          <a:effectLst/>
                        </a:rPr>
                        <a:t> carbon stock changes </a:t>
                      </a:r>
                      <a:endParaRPr lang="en-IN" sz="1400" b="1" i="0" u="none" strike="noStrike" dirty="0">
                        <a:solidFill>
                          <a:schemeClr val="tx1"/>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262626"/>
                          </a:solidFill>
                          <a:effectLst/>
                        </a:rPr>
                        <a:t>                     -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262626"/>
                          </a:solidFill>
                          <a:effectLst/>
                        </a:rPr>
                        <a:t>        (248.99)</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000000"/>
                          </a:solidFill>
                          <a:effectLst/>
                        </a:rPr>
                        <a:t>                         -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(629.41)</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(219.27)</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(199.57)</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(1,218.33)</a:t>
                      </a:r>
                      <a:endParaRPr lang="en-IN" sz="1400" b="0" i="0" u="none" strike="noStrike">
                        <a:solidFill>
                          <a:srgbClr val="000000"/>
                        </a:solidFill>
                        <a:effectLst/>
                        <a:latin typeface="Calibri" panose="020F0502020204030204" pitchFamily="34" charset="0"/>
                      </a:endParaRPr>
                    </a:p>
                  </a:txBody>
                  <a:tcPr marL="8864" marR="8864" marT="8864" marB="0" anchor="ctr"/>
                </a:tc>
                <a:extLst>
                  <a:ext uri="{0D108BD9-81ED-4DB2-BD59-A6C34878D82A}">
                    <a16:rowId xmlns:a16="http://schemas.microsoft.com/office/drawing/2014/main" xmlns="" val="259637778"/>
                  </a:ext>
                </a:extLst>
              </a:tr>
              <a:tr h="388411">
                <a:tc>
                  <a:txBody>
                    <a:bodyPr/>
                    <a:lstStyle/>
                    <a:p>
                      <a:pPr algn="l" fontAlgn="ctr"/>
                      <a:r>
                        <a:rPr lang="en-IN" sz="1400" b="1" u="none" strike="noStrike" dirty="0">
                          <a:solidFill>
                            <a:schemeClr val="tx1"/>
                          </a:solidFill>
                          <a:effectLst/>
                        </a:rPr>
                        <a:t> field energy use </a:t>
                      </a:r>
                      <a:endParaRPr lang="en-IN" sz="1400" b="1" i="0" u="none" strike="noStrike" dirty="0">
                        <a:solidFill>
                          <a:schemeClr val="tx1"/>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262626"/>
                          </a:solidFill>
                          <a:effectLst/>
                        </a:rPr>
                        <a:t>       6,240.27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262626"/>
                          </a:solidFill>
                          <a:effectLst/>
                        </a:rPr>
                        <a:t>       4,159.70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000000"/>
                          </a:solidFill>
                          <a:effectLst/>
                        </a:rPr>
                        <a:t>        2,546.00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1,909.50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1,909.50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1,909.50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4,254.80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4,133.94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8,265.41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7,871.60 </a:t>
                      </a:r>
                      <a:endParaRPr lang="en-IN" sz="1400" b="0" i="0" u="none" strike="noStrike">
                        <a:solidFill>
                          <a:srgbClr val="000000"/>
                        </a:solidFill>
                        <a:effectLst/>
                        <a:latin typeface="Calibri" panose="020F0502020204030204" pitchFamily="34" charset="0"/>
                      </a:endParaRPr>
                    </a:p>
                  </a:txBody>
                  <a:tcPr marL="8864" marR="8864" marT="8864" marB="0" anchor="ctr"/>
                </a:tc>
                <a:extLst>
                  <a:ext uri="{0D108BD9-81ED-4DB2-BD59-A6C34878D82A}">
                    <a16:rowId xmlns:a16="http://schemas.microsoft.com/office/drawing/2014/main" xmlns="" val="1029743294"/>
                  </a:ext>
                </a:extLst>
              </a:tr>
              <a:tr h="388411">
                <a:tc>
                  <a:txBody>
                    <a:bodyPr/>
                    <a:lstStyle/>
                    <a:p>
                      <a:pPr algn="l" fontAlgn="ctr"/>
                      <a:r>
                        <a:rPr lang="en-IN" sz="1400" b="1" u="none" strike="noStrike" dirty="0">
                          <a:solidFill>
                            <a:schemeClr val="tx1"/>
                          </a:solidFill>
                          <a:effectLst/>
                        </a:rPr>
                        <a:t> primary processing </a:t>
                      </a:r>
                      <a:endParaRPr lang="en-IN" sz="1400" b="1" i="0" u="none" strike="noStrike" dirty="0">
                        <a:solidFill>
                          <a:schemeClr val="tx1"/>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262626"/>
                          </a:solidFill>
                          <a:effectLst/>
                        </a:rPr>
                        <a:t>             94.87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262626"/>
                          </a:solidFill>
                          <a:effectLst/>
                        </a:rPr>
                        <a:t>             94.87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000000"/>
                          </a:solidFill>
                          <a:effectLst/>
                        </a:rPr>
                        <a:t>               47.44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47.44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47.44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47.44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l" fontAlgn="b"/>
                      <a:r>
                        <a:rPr lang="en-IN" sz="1400" b="0" u="none" strike="noStrike">
                          <a:solidFill>
                            <a:srgbClr val="000000"/>
                          </a:solidFill>
                          <a:effectLst/>
                        </a:rPr>
                        <a:t> </a:t>
                      </a:r>
                      <a:endParaRPr lang="en-IN" sz="1400" b="0" i="0" u="none" strike="noStrike">
                        <a:solidFill>
                          <a:srgbClr val="000000"/>
                        </a:solidFill>
                        <a:effectLst/>
                        <a:latin typeface="Calibri" panose="020F0502020204030204" pitchFamily="34" charset="0"/>
                      </a:endParaRPr>
                    </a:p>
                  </a:txBody>
                  <a:tcPr marL="8864" marR="8864" marT="8864" marB="0" anchor="b"/>
                </a:tc>
                <a:tc>
                  <a:txBody>
                    <a:bodyPr/>
                    <a:lstStyle/>
                    <a:p>
                      <a:pPr algn="l" fontAlgn="b"/>
                      <a:r>
                        <a:rPr lang="en-IN" sz="1400" b="0" u="none" strike="noStrike">
                          <a:solidFill>
                            <a:srgbClr val="000000"/>
                          </a:solidFill>
                          <a:effectLst/>
                        </a:rPr>
                        <a:t> </a:t>
                      </a:r>
                      <a:endParaRPr lang="en-IN" sz="1400" b="0" i="0" u="none" strike="noStrike">
                        <a:solidFill>
                          <a:srgbClr val="000000"/>
                        </a:solidFill>
                        <a:effectLst/>
                        <a:latin typeface="Calibri" panose="020F0502020204030204" pitchFamily="34" charset="0"/>
                      </a:endParaRPr>
                    </a:p>
                  </a:txBody>
                  <a:tcPr marL="8864" marR="8864" marT="8864" marB="0" anchor="b"/>
                </a:tc>
                <a:tc>
                  <a:txBody>
                    <a:bodyPr/>
                    <a:lstStyle/>
                    <a:p>
                      <a:pPr algn="l" fontAlgn="b"/>
                      <a:r>
                        <a:rPr lang="en-IN" sz="1400" b="0" u="none" strike="noStrike">
                          <a:solidFill>
                            <a:srgbClr val="000000"/>
                          </a:solidFill>
                          <a:effectLst/>
                        </a:rPr>
                        <a:t> </a:t>
                      </a:r>
                      <a:endParaRPr lang="en-IN" sz="1400" b="0" i="0" u="none" strike="noStrike">
                        <a:solidFill>
                          <a:srgbClr val="000000"/>
                        </a:solidFill>
                        <a:effectLst/>
                        <a:latin typeface="Calibri" panose="020F0502020204030204" pitchFamily="34" charset="0"/>
                      </a:endParaRPr>
                    </a:p>
                  </a:txBody>
                  <a:tcPr marL="8864" marR="8864" marT="8864" marB="0" anchor="b"/>
                </a:tc>
                <a:tc>
                  <a:txBody>
                    <a:bodyPr/>
                    <a:lstStyle/>
                    <a:p>
                      <a:pPr algn="l" fontAlgn="b"/>
                      <a:r>
                        <a:rPr lang="en-IN" sz="1400" b="0" u="none" strike="noStrike">
                          <a:solidFill>
                            <a:srgbClr val="000000"/>
                          </a:solidFill>
                          <a:effectLst/>
                        </a:rPr>
                        <a:t> </a:t>
                      </a:r>
                      <a:endParaRPr lang="en-IN" sz="1400" b="0" i="0" u="none" strike="noStrike">
                        <a:solidFill>
                          <a:srgbClr val="000000"/>
                        </a:solidFill>
                        <a:effectLst/>
                        <a:latin typeface="Calibri" panose="020F0502020204030204" pitchFamily="34" charset="0"/>
                      </a:endParaRPr>
                    </a:p>
                  </a:txBody>
                  <a:tcPr marL="8864" marR="8864" marT="8864" marB="0" anchor="b"/>
                </a:tc>
                <a:extLst>
                  <a:ext uri="{0D108BD9-81ED-4DB2-BD59-A6C34878D82A}">
                    <a16:rowId xmlns:a16="http://schemas.microsoft.com/office/drawing/2014/main" xmlns="" val="3449454576"/>
                  </a:ext>
                </a:extLst>
              </a:tr>
              <a:tr h="388411">
                <a:tc>
                  <a:txBody>
                    <a:bodyPr/>
                    <a:lstStyle/>
                    <a:p>
                      <a:pPr algn="l" fontAlgn="ctr"/>
                      <a:r>
                        <a:rPr lang="en-IN" sz="1400" b="1" u="none" strike="noStrike" dirty="0">
                          <a:solidFill>
                            <a:schemeClr val="tx1"/>
                          </a:solidFill>
                          <a:effectLst/>
                        </a:rPr>
                        <a:t> off-farm transport </a:t>
                      </a:r>
                      <a:endParaRPr lang="en-IN" sz="1400" b="1" i="0" u="none" strike="noStrike" dirty="0">
                        <a:solidFill>
                          <a:schemeClr val="tx1"/>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262626"/>
                          </a:solidFill>
                          <a:effectLst/>
                        </a:rPr>
                        <a:t>          353.65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262626"/>
                          </a:solidFill>
                          <a:effectLst/>
                        </a:rPr>
                        <a:t>          353.65 </a:t>
                      </a:r>
                      <a:endParaRPr lang="en-IN" sz="1400" b="0"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0" u="none" strike="noStrike">
                          <a:solidFill>
                            <a:srgbClr val="000000"/>
                          </a:solidFill>
                          <a:effectLst/>
                        </a:rPr>
                        <a:t>            424.38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424.38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353.65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353.65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70.73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70.73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353.65 </a:t>
                      </a:r>
                      <a:endParaRPr lang="en-IN" sz="1400" b="0"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0" u="none" strike="noStrike">
                          <a:solidFill>
                            <a:srgbClr val="000000"/>
                          </a:solidFill>
                          <a:effectLst/>
                        </a:rPr>
                        <a:t>            353.65 </a:t>
                      </a:r>
                      <a:endParaRPr lang="en-IN" sz="1400" b="0" i="0" u="none" strike="noStrike">
                        <a:solidFill>
                          <a:srgbClr val="000000"/>
                        </a:solidFill>
                        <a:effectLst/>
                        <a:latin typeface="Calibri" panose="020F0502020204030204" pitchFamily="34" charset="0"/>
                      </a:endParaRPr>
                    </a:p>
                  </a:txBody>
                  <a:tcPr marL="8864" marR="8864" marT="8864" marB="0" anchor="ctr"/>
                </a:tc>
                <a:extLst>
                  <a:ext uri="{0D108BD9-81ED-4DB2-BD59-A6C34878D82A}">
                    <a16:rowId xmlns:a16="http://schemas.microsoft.com/office/drawing/2014/main" xmlns="" val="436040198"/>
                  </a:ext>
                </a:extLst>
              </a:tr>
              <a:tr h="207153">
                <a:tc>
                  <a:txBody>
                    <a:bodyPr/>
                    <a:lstStyle/>
                    <a:p>
                      <a:pPr algn="l" fontAlgn="ctr"/>
                      <a:r>
                        <a:rPr lang="en-IN" sz="1400" b="1" u="none" strike="noStrike" dirty="0">
                          <a:solidFill>
                            <a:schemeClr val="tx1"/>
                          </a:solidFill>
                          <a:effectLst/>
                        </a:rPr>
                        <a:t> Totals </a:t>
                      </a:r>
                      <a:endParaRPr lang="en-IN" sz="1400" b="1" i="0" u="none" strike="noStrike" dirty="0">
                        <a:solidFill>
                          <a:schemeClr val="tx1"/>
                        </a:solidFill>
                        <a:effectLst/>
                        <a:latin typeface="Calibri" panose="020F0502020204030204" pitchFamily="34" charset="0"/>
                      </a:endParaRPr>
                    </a:p>
                  </a:txBody>
                  <a:tcPr marL="8864" marR="8864" marT="8864" marB="0" anchor="ctr"/>
                </a:tc>
                <a:tc>
                  <a:txBody>
                    <a:bodyPr/>
                    <a:lstStyle/>
                    <a:p>
                      <a:pPr algn="r" fontAlgn="ctr"/>
                      <a:r>
                        <a:rPr lang="en-IN" sz="1400" b="1" u="none" strike="noStrike">
                          <a:solidFill>
                            <a:srgbClr val="262626"/>
                          </a:solidFill>
                          <a:effectLst/>
                        </a:rPr>
                        <a:t>    30,761.61 </a:t>
                      </a:r>
                      <a:endParaRPr lang="en-IN" sz="1400" b="1"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1" u="none" strike="noStrike">
                          <a:solidFill>
                            <a:srgbClr val="262626"/>
                          </a:solidFill>
                          <a:effectLst/>
                        </a:rPr>
                        <a:t>    17,961.56 </a:t>
                      </a:r>
                      <a:endParaRPr lang="en-IN" sz="1400" b="1" i="0" u="none" strike="noStrike">
                        <a:solidFill>
                          <a:srgbClr val="262626"/>
                        </a:solidFill>
                        <a:effectLst/>
                        <a:latin typeface="Calibri" panose="020F0502020204030204" pitchFamily="34" charset="0"/>
                      </a:endParaRPr>
                    </a:p>
                  </a:txBody>
                  <a:tcPr marL="8864" marR="79775" marT="8864" marB="0" anchor="ctr"/>
                </a:tc>
                <a:tc>
                  <a:txBody>
                    <a:bodyPr/>
                    <a:lstStyle/>
                    <a:p>
                      <a:pPr algn="r" fontAlgn="ctr"/>
                      <a:r>
                        <a:rPr lang="en-IN" sz="1400" b="1" u="none" strike="noStrike">
                          <a:solidFill>
                            <a:srgbClr val="000000"/>
                          </a:solidFill>
                          <a:effectLst/>
                        </a:rPr>
                        <a:t>        4,033.32 </a:t>
                      </a:r>
                      <a:endParaRPr lang="en-IN" sz="1400" b="1"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1" u="none" strike="noStrike">
                          <a:solidFill>
                            <a:srgbClr val="000000"/>
                          </a:solidFill>
                          <a:effectLst/>
                        </a:rPr>
                        <a:t>        3,089.72 </a:t>
                      </a:r>
                      <a:endParaRPr lang="en-IN" sz="1400" b="1"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1" u="none" strike="noStrike">
                          <a:solidFill>
                            <a:srgbClr val="000000"/>
                          </a:solidFill>
                          <a:effectLst/>
                        </a:rPr>
                        <a:t>        4,843.49 </a:t>
                      </a:r>
                      <a:endParaRPr lang="en-IN" sz="1400" b="1"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1" u="none" strike="noStrike">
                          <a:solidFill>
                            <a:srgbClr val="000000"/>
                          </a:solidFill>
                          <a:effectLst/>
                        </a:rPr>
                        <a:t>        2,851.59 </a:t>
                      </a:r>
                      <a:endParaRPr lang="en-IN" sz="1400" b="1"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1" u="none" strike="noStrike">
                          <a:solidFill>
                            <a:srgbClr val="000000"/>
                          </a:solidFill>
                          <a:effectLst/>
                        </a:rPr>
                        <a:t>        9,642.31 </a:t>
                      </a:r>
                      <a:endParaRPr lang="en-IN" sz="1400" b="1"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1" u="none" strike="noStrike">
                          <a:solidFill>
                            <a:srgbClr val="000000"/>
                          </a:solidFill>
                          <a:effectLst/>
                        </a:rPr>
                        <a:t>        5,642.81 </a:t>
                      </a:r>
                      <a:endParaRPr lang="en-IN" sz="1400" b="1"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1" u="none" strike="noStrike">
                          <a:solidFill>
                            <a:srgbClr val="000000"/>
                          </a:solidFill>
                          <a:effectLst/>
                        </a:rPr>
                        <a:t>     27,579.39 </a:t>
                      </a:r>
                      <a:endParaRPr lang="en-IN" sz="1400" b="1" i="0" u="none" strike="noStrike">
                        <a:solidFill>
                          <a:srgbClr val="000000"/>
                        </a:solidFill>
                        <a:effectLst/>
                        <a:latin typeface="Calibri" panose="020F0502020204030204" pitchFamily="34" charset="0"/>
                      </a:endParaRPr>
                    </a:p>
                  </a:txBody>
                  <a:tcPr marL="8864" marR="8864" marT="8864" marB="0" anchor="ctr"/>
                </a:tc>
                <a:tc>
                  <a:txBody>
                    <a:bodyPr/>
                    <a:lstStyle/>
                    <a:p>
                      <a:pPr algn="r" fontAlgn="ctr"/>
                      <a:r>
                        <a:rPr lang="en-IN" sz="1400" b="1" u="none" strike="noStrike">
                          <a:solidFill>
                            <a:srgbClr val="000000"/>
                          </a:solidFill>
                          <a:effectLst/>
                        </a:rPr>
                        <a:t>     14,238.99 </a:t>
                      </a:r>
                      <a:endParaRPr lang="en-IN" sz="1400" b="1" i="0" u="none" strike="noStrike">
                        <a:solidFill>
                          <a:srgbClr val="000000"/>
                        </a:solidFill>
                        <a:effectLst/>
                        <a:latin typeface="Calibri" panose="020F0502020204030204" pitchFamily="34" charset="0"/>
                      </a:endParaRPr>
                    </a:p>
                  </a:txBody>
                  <a:tcPr marL="8864" marR="8864" marT="8864" marB="0" anchor="ctr"/>
                </a:tc>
                <a:extLst>
                  <a:ext uri="{0D108BD9-81ED-4DB2-BD59-A6C34878D82A}">
                    <a16:rowId xmlns:a16="http://schemas.microsoft.com/office/drawing/2014/main" xmlns="" val="1320457696"/>
                  </a:ext>
                </a:extLst>
              </a:tr>
              <a:tr h="207153">
                <a:tc>
                  <a:txBody>
                    <a:bodyPr/>
                    <a:lstStyle/>
                    <a:p>
                      <a:pPr algn="l" fontAlgn="b"/>
                      <a:r>
                        <a:rPr lang="en-IN" sz="1400" b="0" u="none" strike="noStrike">
                          <a:solidFill>
                            <a:srgbClr val="000000"/>
                          </a:solidFill>
                          <a:effectLst/>
                        </a:rPr>
                        <a:t>% reduction</a:t>
                      </a:r>
                      <a:endParaRPr lang="en-IN" sz="1400" b="0" i="0" u="none" strike="noStrike">
                        <a:solidFill>
                          <a:srgbClr val="000000"/>
                        </a:solidFill>
                        <a:effectLst/>
                        <a:latin typeface="Calibri" panose="020F0502020204030204" pitchFamily="34" charset="0"/>
                      </a:endParaRPr>
                    </a:p>
                  </a:txBody>
                  <a:tcPr marL="8864" marR="8864" marT="8864" marB="0" anchor="b"/>
                </a:tc>
                <a:tc gridSpan="2">
                  <a:txBody>
                    <a:bodyPr/>
                    <a:lstStyle/>
                    <a:p>
                      <a:pPr algn="ctr" fontAlgn="b"/>
                      <a:r>
                        <a:rPr lang="en-IN" sz="1400" b="0" u="none" strike="noStrike">
                          <a:solidFill>
                            <a:srgbClr val="000000"/>
                          </a:solidFill>
                          <a:effectLst/>
                        </a:rPr>
                        <a:t>42%</a:t>
                      </a:r>
                      <a:endParaRPr lang="en-IN" sz="1400" b="0" i="0" u="none" strike="noStrike">
                        <a:solidFill>
                          <a:srgbClr val="000000"/>
                        </a:solidFill>
                        <a:effectLst/>
                        <a:latin typeface="Calibri" panose="020F0502020204030204" pitchFamily="34" charset="0"/>
                      </a:endParaRPr>
                    </a:p>
                  </a:txBody>
                  <a:tcPr marL="8864" marR="8864" marT="8864" marB="0" anchor="b"/>
                </a:tc>
                <a:tc hMerge="1">
                  <a:txBody>
                    <a:bodyPr/>
                    <a:lstStyle/>
                    <a:p>
                      <a:endParaRPr lang="en-US"/>
                    </a:p>
                  </a:txBody>
                  <a:tcPr/>
                </a:tc>
                <a:tc gridSpan="2">
                  <a:txBody>
                    <a:bodyPr/>
                    <a:lstStyle/>
                    <a:p>
                      <a:pPr algn="ctr" fontAlgn="b"/>
                      <a:r>
                        <a:rPr lang="en-IN" sz="1400" b="0" u="none" strike="noStrike">
                          <a:solidFill>
                            <a:srgbClr val="000000"/>
                          </a:solidFill>
                          <a:effectLst/>
                        </a:rPr>
                        <a:t>23%</a:t>
                      </a:r>
                      <a:endParaRPr lang="en-IN" sz="1400" b="0" i="0" u="none" strike="noStrike">
                        <a:solidFill>
                          <a:srgbClr val="000000"/>
                        </a:solidFill>
                        <a:effectLst/>
                        <a:latin typeface="Calibri" panose="020F0502020204030204" pitchFamily="34" charset="0"/>
                      </a:endParaRPr>
                    </a:p>
                  </a:txBody>
                  <a:tcPr marL="8864" marR="8864" marT="8864" marB="0" anchor="b"/>
                </a:tc>
                <a:tc hMerge="1">
                  <a:txBody>
                    <a:bodyPr/>
                    <a:lstStyle/>
                    <a:p>
                      <a:endParaRPr lang="en-US"/>
                    </a:p>
                  </a:txBody>
                  <a:tcPr/>
                </a:tc>
                <a:tc gridSpan="2">
                  <a:txBody>
                    <a:bodyPr/>
                    <a:lstStyle/>
                    <a:p>
                      <a:pPr algn="ctr" fontAlgn="b"/>
                      <a:r>
                        <a:rPr lang="en-IN" sz="1400" b="0" u="none" strike="noStrike">
                          <a:solidFill>
                            <a:srgbClr val="000000"/>
                          </a:solidFill>
                          <a:effectLst/>
                        </a:rPr>
                        <a:t>41%</a:t>
                      </a:r>
                      <a:endParaRPr lang="en-IN" sz="1400" b="0" i="0" u="none" strike="noStrike">
                        <a:solidFill>
                          <a:srgbClr val="000000"/>
                        </a:solidFill>
                        <a:effectLst/>
                        <a:latin typeface="Calibri" panose="020F0502020204030204" pitchFamily="34" charset="0"/>
                      </a:endParaRPr>
                    </a:p>
                  </a:txBody>
                  <a:tcPr marL="8864" marR="8864" marT="8864" marB="0" anchor="b"/>
                </a:tc>
                <a:tc hMerge="1">
                  <a:txBody>
                    <a:bodyPr/>
                    <a:lstStyle/>
                    <a:p>
                      <a:endParaRPr lang="en-US"/>
                    </a:p>
                  </a:txBody>
                  <a:tcPr/>
                </a:tc>
                <a:tc gridSpan="2">
                  <a:txBody>
                    <a:bodyPr/>
                    <a:lstStyle/>
                    <a:p>
                      <a:pPr algn="ctr" fontAlgn="b"/>
                      <a:r>
                        <a:rPr lang="en-IN" sz="1400" b="0" u="none" strike="noStrike">
                          <a:solidFill>
                            <a:srgbClr val="000000"/>
                          </a:solidFill>
                          <a:effectLst/>
                        </a:rPr>
                        <a:t>41%</a:t>
                      </a:r>
                      <a:endParaRPr lang="en-IN" sz="1400" b="0" i="0" u="none" strike="noStrike">
                        <a:solidFill>
                          <a:srgbClr val="000000"/>
                        </a:solidFill>
                        <a:effectLst/>
                        <a:latin typeface="Calibri" panose="020F0502020204030204" pitchFamily="34" charset="0"/>
                      </a:endParaRPr>
                    </a:p>
                  </a:txBody>
                  <a:tcPr marL="8864" marR="8864" marT="8864" marB="0" anchor="b"/>
                </a:tc>
                <a:tc hMerge="1">
                  <a:txBody>
                    <a:bodyPr/>
                    <a:lstStyle/>
                    <a:p>
                      <a:endParaRPr lang="en-US"/>
                    </a:p>
                  </a:txBody>
                  <a:tcPr/>
                </a:tc>
                <a:tc gridSpan="2">
                  <a:txBody>
                    <a:bodyPr/>
                    <a:lstStyle/>
                    <a:p>
                      <a:pPr algn="ctr" fontAlgn="b"/>
                      <a:r>
                        <a:rPr lang="en-IN" sz="1400" b="0" u="none" strike="noStrike" dirty="0">
                          <a:solidFill>
                            <a:srgbClr val="000000"/>
                          </a:solidFill>
                          <a:effectLst/>
                        </a:rPr>
                        <a:t>48%</a:t>
                      </a:r>
                      <a:endParaRPr lang="en-IN" sz="1400" b="0" i="0" u="none" strike="noStrike" dirty="0">
                        <a:solidFill>
                          <a:srgbClr val="000000"/>
                        </a:solidFill>
                        <a:effectLst/>
                        <a:latin typeface="Calibri" panose="020F0502020204030204" pitchFamily="34" charset="0"/>
                      </a:endParaRPr>
                    </a:p>
                  </a:txBody>
                  <a:tcPr marL="8864" marR="8864" marT="8864" marB="0" anchor="b"/>
                </a:tc>
                <a:tc hMerge="1">
                  <a:txBody>
                    <a:bodyPr/>
                    <a:lstStyle/>
                    <a:p>
                      <a:endParaRPr lang="en-US"/>
                    </a:p>
                  </a:txBody>
                  <a:tcPr/>
                </a:tc>
                <a:extLst>
                  <a:ext uri="{0D108BD9-81ED-4DB2-BD59-A6C34878D82A}">
                    <a16:rowId xmlns:a16="http://schemas.microsoft.com/office/drawing/2014/main" xmlns="" val="192272777"/>
                  </a:ext>
                </a:extLst>
              </a:tr>
            </a:tbl>
          </a:graphicData>
        </a:graphic>
      </p:graphicFrame>
    </p:spTree>
    <p:extLst>
      <p:ext uri="{BB962C8B-B14F-4D97-AF65-F5344CB8AC3E}">
        <p14:creationId xmlns:p14="http://schemas.microsoft.com/office/powerpoint/2010/main" val="587561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9807" y="197323"/>
            <a:ext cx="11878974" cy="6164915"/>
            <a:chOff x="239807" y="197323"/>
            <a:chExt cx="11878974" cy="6164915"/>
          </a:xfrm>
        </p:grpSpPr>
        <p:sp>
          <p:nvSpPr>
            <p:cNvPr id="8" name="Oval 7">
              <a:extLst>
                <a:ext uri="{FF2B5EF4-FFF2-40B4-BE49-F238E27FC236}">
                  <a16:creationId xmlns:a16="http://schemas.microsoft.com/office/drawing/2014/main" xmlns="" id="{940F8F9B-1F3C-47E8-9BAF-616CE919EFC2}"/>
                </a:ext>
              </a:extLst>
            </p:cNvPr>
            <p:cNvSpPr/>
            <p:nvPr/>
          </p:nvSpPr>
          <p:spPr>
            <a:xfrm>
              <a:off x="304800" y="1811130"/>
              <a:ext cx="9986681" cy="3530809"/>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bg1"/>
                </a:solidFill>
              </a:endParaRPr>
            </a:p>
          </p:txBody>
        </p:sp>
        <p:sp>
          <p:nvSpPr>
            <p:cNvPr id="6" name="Oval 5">
              <a:extLst>
                <a:ext uri="{FF2B5EF4-FFF2-40B4-BE49-F238E27FC236}">
                  <a16:creationId xmlns:a16="http://schemas.microsoft.com/office/drawing/2014/main" xmlns="" id="{E2AE1917-D6CE-4048-9F77-6B7CFE7AF044}"/>
                </a:ext>
              </a:extLst>
            </p:cNvPr>
            <p:cNvSpPr/>
            <p:nvPr/>
          </p:nvSpPr>
          <p:spPr>
            <a:xfrm>
              <a:off x="475130" y="2255524"/>
              <a:ext cx="5325033" cy="264202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bg1"/>
                </a:solidFill>
              </a:endParaRPr>
            </a:p>
          </p:txBody>
        </p:sp>
        <p:sp>
          <p:nvSpPr>
            <p:cNvPr id="4" name="Oval 3">
              <a:extLst>
                <a:ext uri="{FF2B5EF4-FFF2-40B4-BE49-F238E27FC236}">
                  <a16:creationId xmlns:a16="http://schemas.microsoft.com/office/drawing/2014/main" xmlns="" id="{A77E0F51-A9BA-4D0F-B1AC-C29BF78B99E9}"/>
                </a:ext>
              </a:extLst>
            </p:cNvPr>
            <p:cNvSpPr/>
            <p:nvPr/>
          </p:nvSpPr>
          <p:spPr>
            <a:xfrm>
              <a:off x="618566" y="2884338"/>
              <a:ext cx="1909482" cy="138439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Local rural markets</a:t>
              </a:r>
            </a:p>
          </p:txBody>
        </p:sp>
        <p:sp>
          <p:nvSpPr>
            <p:cNvPr id="5" name="TextBox 4">
              <a:extLst>
                <a:ext uri="{FF2B5EF4-FFF2-40B4-BE49-F238E27FC236}">
                  <a16:creationId xmlns:a16="http://schemas.microsoft.com/office/drawing/2014/main" xmlns="" id="{832A4A8C-F3E4-48D6-A9E2-39DF710B9581}"/>
                </a:ext>
              </a:extLst>
            </p:cNvPr>
            <p:cNvSpPr txBox="1"/>
            <p:nvPr/>
          </p:nvSpPr>
          <p:spPr>
            <a:xfrm>
              <a:off x="3935506" y="3114869"/>
              <a:ext cx="1264023" cy="923330"/>
            </a:xfrm>
            <a:prstGeom prst="rect">
              <a:avLst/>
            </a:prstGeom>
            <a:noFill/>
          </p:spPr>
          <p:txBody>
            <a:bodyPr wrap="square" rtlCol="0">
              <a:spAutoFit/>
            </a:bodyPr>
            <a:lstStyle/>
            <a:p>
              <a:r>
                <a:rPr lang="en-IN" b="1" dirty="0"/>
                <a:t>Domestic Urban Markets</a:t>
              </a:r>
            </a:p>
          </p:txBody>
        </p:sp>
        <p:sp>
          <p:nvSpPr>
            <p:cNvPr id="7" name="TextBox 6">
              <a:extLst>
                <a:ext uri="{FF2B5EF4-FFF2-40B4-BE49-F238E27FC236}">
                  <a16:creationId xmlns:a16="http://schemas.microsoft.com/office/drawing/2014/main" xmlns="" id="{D4467593-C015-4BDE-9B66-2DB49CB4D298}"/>
                </a:ext>
              </a:extLst>
            </p:cNvPr>
            <p:cNvSpPr txBox="1"/>
            <p:nvPr/>
          </p:nvSpPr>
          <p:spPr>
            <a:xfrm>
              <a:off x="8181818" y="3391868"/>
              <a:ext cx="1645130" cy="369332"/>
            </a:xfrm>
            <a:prstGeom prst="rect">
              <a:avLst/>
            </a:prstGeom>
            <a:noFill/>
          </p:spPr>
          <p:txBody>
            <a:bodyPr wrap="none" rtlCol="0">
              <a:spAutoFit/>
            </a:bodyPr>
            <a:lstStyle/>
            <a:p>
              <a:r>
                <a:rPr lang="en-IN" b="1" dirty="0"/>
                <a:t>Global Markets</a:t>
              </a:r>
            </a:p>
          </p:txBody>
        </p:sp>
        <p:sp>
          <p:nvSpPr>
            <p:cNvPr id="9" name="TextBox 8">
              <a:extLst>
                <a:ext uri="{FF2B5EF4-FFF2-40B4-BE49-F238E27FC236}">
                  <a16:creationId xmlns:a16="http://schemas.microsoft.com/office/drawing/2014/main" xmlns="" id="{A2AA3E6A-F795-4394-ABDD-B556D13DC65E}"/>
                </a:ext>
              </a:extLst>
            </p:cNvPr>
            <p:cNvSpPr txBox="1"/>
            <p:nvPr/>
          </p:nvSpPr>
          <p:spPr>
            <a:xfrm>
              <a:off x="618567" y="197323"/>
              <a:ext cx="5591211" cy="584775"/>
            </a:xfrm>
            <a:prstGeom prst="rect">
              <a:avLst/>
            </a:prstGeom>
            <a:noFill/>
          </p:spPr>
          <p:txBody>
            <a:bodyPr wrap="none" rtlCol="0">
              <a:spAutoFit/>
            </a:bodyPr>
            <a:lstStyle/>
            <a:p>
              <a:r>
                <a:rPr lang="en-IN" sz="3200" i="1" dirty="0">
                  <a:solidFill>
                    <a:schemeClr val="tx2"/>
                  </a:solidFill>
                  <a:latin typeface="+mj-lt"/>
                  <a:ea typeface="+mj-ea"/>
                  <a:cs typeface="+mj-cs"/>
                </a:rPr>
                <a:t>Local vs domestic vs global markets</a:t>
              </a:r>
            </a:p>
          </p:txBody>
        </p:sp>
        <p:sp>
          <p:nvSpPr>
            <p:cNvPr id="10" name="Arrow: Right 9">
              <a:extLst>
                <a:ext uri="{FF2B5EF4-FFF2-40B4-BE49-F238E27FC236}">
                  <a16:creationId xmlns:a16="http://schemas.microsoft.com/office/drawing/2014/main" xmlns="" id="{88B1DFFC-9F09-4061-BF1C-39529BF49DB8}"/>
                </a:ext>
              </a:extLst>
            </p:cNvPr>
            <p:cNvSpPr/>
            <p:nvPr/>
          </p:nvSpPr>
          <p:spPr>
            <a:xfrm>
              <a:off x="304800" y="5526484"/>
              <a:ext cx="10103224" cy="503673"/>
            </a:xfrm>
            <a:prstGeom prst="rightArrow">
              <a:avLst>
                <a:gd name="adj1" fmla="val 50000"/>
                <a:gd name="adj2" fmla="val 21908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a:extLst>
                <a:ext uri="{FF2B5EF4-FFF2-40B4-BE49-F238E27FC236}">
                  <a16:creationId xmlns:a16="http://schemas.microsoft.com/office/drawing/2014/main" xmlns="" id="{2A583CAB-2240-4556-A41F-70067F931A35}"/>
                </a:ext>
              </a:extLst>
            </p:cNvPr>
            <p:cNvSpPr txBox="1"/>
            <p:nvPr/>
          </p:nvSpPr>
          <p:spPr>
            <a:xfrm>
              <a:off x="239807" y="5992906"/>
              <a:ext cx="5279972" cy="369332"/>
            </a:xfrm>
            <a:prstGeom prst="rect">
              <a:avLst/>
            </a:prstGeom>
            <a:noFill/>
          </p:spPr>
          <p:txBody>
            <a:bodyPr wrap="none" rtlCol="0">
              <a:spAutoFit/>
            </a:bodyPr>
            <a:lstStyle/>
            <a:p>
              <a:r>
                <a:rPr lang="en-IN" dirty="0"/>
                <a:t>Logistics, quality requirements, premium, competition</a:t>
              </a:r>
            </a:p>
          </p:txBody>
        </p:sp>
        <p:sp>
          <p:nvSpPr>
            <p:cNvPr id="12" name="TextBox 11">
              <a:extLst>
                <a:ext uri="{FF2B5EF4-FFF2-40B4-BE49-F238E27FC236}">
                  <a16:creationId xmlns:a16="http://schemas.microsoft.com/office/drawing/2014/main" xmlns="" id="{A98AA029-1CCF-4EC2-A38F-25AFD561E25E}"/>
                </a:ext>
              </a:extLst>
            </p:cNvPr>
            <p:cNvSpPr txBox="1"/>
            <p:nvPr/>
          </p:nvSpPr>
          <p:spPr>
            <a:xfrm>
              <a:off x="475131" y="1118936"/>
              <a:ext cx="1999129" cy="923330"/>
            </a:xfrm>
            <a:prstGeom prst="rect">
              <a:avLst/>
            </a:prstGeom>
            <a:noFill/>
          </p:spPr>
          <p:txBody>
            <a:bodyPr wrap="square" rtlCol="0">
              <a:spAutoFit/>
            </a:bodyPr>
            <a:lstStyle/>
            <a:p>
              <a:r>
                <a:rPr lang="en-IN" dirty="0"/>
                <a:t>Mainly staple food with little or no organic premium</a:t>
              </a:r>
            </a:p>
          </p:txBody>
        </p:sp>
        <p:sp>
          <p:nvSpPr>
            <p:cNvPr id="14" name="TextBox 13">
              <a:extLst>
                <a:ext uri="{FF2B5EF4-FFF2-40B4-BE49-F238E27FC236}">
                  <a16:creationId xmlns:a16="http://schemas.microsoft.com/office/drawing/2014/main" xmlns="" id="{E1FE65AE-51BA-4E83-AE32-F241A3A7F5C7}"/>
                </a:ext>
              </a:extLst>
            </p:cNvPr>
            <p:cNvSpPr txBox="1"/>
            <p:nvPr/>
          </p:nvSpPr>
          <p:spPr>
            <a:xfrm>
              <a:off x="3027113" y="827961"/>
              <a:ext cx="5065059" cy="646331"/>
            </a:xfrm>
            <a:prstGeom prst="rect">
              <a:avLst/>
            </a:prstGeom>
            <a:noFill/>
          </p:spPr>
          <p:txBody>
            <a:bodyPr wrap="square" rtlCol="0">
              <a:spAutoFit/>
            </a:bodyPr>
            <a:lstStyle/>
            <a:p>
              <a:r>
                <a:rPr lang="en-IN" dirty="0"/>
                <a:t>Mainly fresh produce and processed foods for urban centres; possibly with some organic premium</a:t>
              </a:r>
            </a:p>
          </p:txBody>
        </p:sp>
        <p:sp>
          <p:nvSpPr>
            <p:cNvPr id="15" name="TextBox 14">
              <a:extLst>
                <a:ext uri="{FF2B5EF4-FFF2-40B4-BE49-F238E27FC236}">
                  <a16:creationId xmlns:a16="http://schemas.microsoft.com/office/drawing/2014/main" xmlns="" id="{08F12879-51A1-4D30-9B28-154154CC3F1C}"/>
                </a:ext>
              </a:extLst>
            </p:cNvPr>
            <p:cNvSpPr txBox="1"/>
            <p:nvPr/>
          </p:nvSpPr>
          <p:spPr>
            <a:xfrm>
              <a:off x="8697266" y="1012627"/>
              <a:ext cx="3421515" cy="923330"/>
            </a:xfrm>
            <a:prstGeom prst="rect">
              <a:avLst/>
            </a:prstGeom>
            <a:noFill/>
          </p:spPr>
          <p:txBody>
            <a:bodyPr wrap="square" rtlCol="0">
              <a:spAutoFit/>
            </a:bodyPr>
            <a:lstStyle/>
            <a:p>
              <a:r>
                <a:rPr lang="en-IN" dirty="0"/>
                <a:t>Mainly commodities, with formal certification, organic and/or Fairtrade premium</a:t>
              </a:r>
            </a:p>
          </p:txBody>
        </p:sp>
        <p:cxnSp>
          <p:nvCxnSpPr>
            <p:cNvPr id="16" name="Straight Arrow Connector 15">
              <a:extLst>
                <a:ext uri="{FF2B5EF4-FFF2-40B4-BE49-F238E27FC236}">
                  <a16:creationId xmlns:a16="http://schemas.microsoft.com/office/drawing/2014/main" xmlns="" id="{7A40E198-405B-4041-892E-D4C15DC21609}"/>
                </a:ext>
              </a:extLst>
            </p:cNvPr>
            <p:cNvCxnSpPr>
              <a:stCxn id="4" idx="0"/>
              <a:endCxn id="12" idx="2"/>
            </p:cNvCxnSpPr>
            <p:nvPr/>
          </p:nvCxnSpPr>
          <p:spPr>
            <a:xfrm flipH="1" flipV="1">
              <a:off x="1474696" y="2042266"/>
              <a:ext cx="98611" cy="842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EC0BB695-0BE3-4D33-AA38-33FF3BAF6685}"/>
                </a:ext>
              </a:extLst>
            </p:cNvPr>
            <p:cNvCxnSpPr>
              <a:endCxn id="14" idx="2"/>
            </p:cNvCxnSpPr>
            <p:nvPr/>
          </p:nvCxnSpPr>
          <p:spPr>
            <a:xfrm flipV="1">
              <a:off x="5002306" y="1474292"/>
              <a:ext cx="557337" cy="11254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C04B9166-87D7-4759-9D6D-D2122384A039}"/>
                </a:ext>
              </a:extLst>
            </p:cNvPr>
            <p:cNvCxnSpPr>
              <a:stCxn id="8" idx="7"/>
              <a:endCxn id="15" idx="2"/>
            </p:cNvCxnSpPr>
            <p:nvPr/>
          </p:nvCxnSpPr>
          <p:spPr>
            <a:xfrm flipV="1">
              <a:off x="8828965" y="1935957"/>
              <a:ext cx="1579059" cy="3922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3384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DB2A0A-E312-434F-819E-55C072050E26}"/>
              </a:ext>
            </a:extLst>
          </p:cNvPr>
          <p:cNvSpPr>
            <a:spLocks noGrp="1"/>
          </p:cNvSpPr>
          <p:nvPr>
            <p:ph type="title" idx="4294967295"/>
          </p:nvPr>
        </p:nvSpPr>
        <p:spPr>
          <a:xfrm>
            <a:off x="546100" y="199714"/>
            <a:ext cx="11303000" cy="1141412"/>
          </a:xfrm>
        </p:spPr>
        <p:txBody>
          <a:bodyPr>
            <a:normAutofit fontScale="90000"/>
          </a:bodyPr>
          <a:lstStyle/>
          <a:p>
            <a:r>
              <a:rPr lang="en-IN" dirty="0"/>
              <a:t>Organic Export  and Domestic Market in India </a:t>
            </a:r>
            <a:br>
              <a:rPr lang="en-IN" dirty="0"/>
            </a:br>
            <a:r>
              <a:rPr lang="en-IN" dirty="0"/>
              <a:t>2015-2020 (in INR Crores)</a:t>
            </a:r>
          </a:p>
        </p:txBody>
      </p:sp>
      <p:graphicFrame>
        <p:nvGraphicFramePr>
          <p:cNvPr id="8" name="Chart 7">
            <a:extLst>
              <a:ext uri="{FF2B5EF4-FFF2-40B4-BE49-F238E27FC236}">
                <a16:creationId xmlns:a16="http://schemas.microsoft.com/office/drawing/2014/main" xmlns="" id="{DC675AA2-57D6-48B8-ADB1-AA07355FFFA9}"/>
              </a:ext>
            </a:extLst>
          </p:cNvPr>
          <p:cNvGraphicFramePr/>
          <p:nvPr/>
        </p:nvGraphicFramePr>
        <p:xfrm>
          <a:off x="441960" y="1362635"/>
          <a:ext cx="11301984" cy="5295651"/>
        </p:xfrm>
        <a:graphic>
          <a:graphicData uri="http://schemas.openxmlformats.org/drawingml/2006/chart">
            <c:chart xmlns:c="http://schemas.openxmlformats.org/drawingml/2006/chart" xmlns:r="http://schemas.openxmlformats.org/officeDocument/2006/relationships" r:id="rId2"/>
          </a:graphicData>
        </a:graphic>
      </p:graphicFrame>
      <p:grpSp>
        <p:nvGrpSpPr>
          <p:cNvPr id="15" name="Group 14">
            <a:extLst>
              <a:ext uri="{FF2B5EF4-FFF2-40B4-BE49-F238E27FC236}">
                <a16:creationId xmlns:a16="http://schemas.microsoft.com/office/drawing/2014/main" xmlns="" id="{8B70B5B3-CDB4-4844-9ED8-344729E17E0F}"/>
              </a:ext>
            </a:extLst>
          </p:cNvPr>
          <p:cNvGrpSpPr/>
          <p:nvPr/>
        </p:nvGrpSpPr>
        <p:grpSpPr>
          <a:xfrm>
            <a:off x="1511720" y="1440033"/>
            <a:ext cx="5159444" cy="1785251"/>
            <a:chOff x="7140995" y="-316041"/>
            <a:chExt cx="5159444" cy="4519934"/>
          </a:xfrm>
        </p:grpSpPr>
        <p:sp>
          <p:nvSpPr>
            <p:cNvPr id="13" name="Rectangle 12">
              <a:extLst>
                <a:ext uri="{FF2B5EF4-FFF2-40B4-BE49-F238E27FC236}">
                  <a16:creationId xmlns:a16="http://schemas.microsoft.com/office/drawing/2014/main" xmlns="" id="{40DB037D-4977-470B-8E8A-110E207D65DF}"/>
                </a:ext>
              </a:extLst>
            </p:cNvPr>
            <p:cNvSpPr/>
            <p:nvPr/>
          </p:nvSpPr>
          <p:spPr>
            <a:xfrm>
              <a:off x="7140995" y="-316041"/>
              <a:ext cx="5051005" cy="4121289"/>
            </a:xfrm>
            <a:prstGeom prst="rect">
              <a:avLst/>
            </a:prstGeom>
            <a:solidFill>
              <a:srgbClr val="FFC000">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extBox 13">
              <a:extLst>
                <a:ext uri="{FF2B5EF4-FFF2-40B4-BE49-F238E27FC236}">
                  <a16:creationId xmlns:a16="http://schemas.microsoft.com/office/drawing/2014/main" xmlns="" id="{DA8D6548-C052-4C76-BF07-A6394C25B47C}"/>
                </a:ext>
              </a:extLst>
            </p:cNvPr>
            <p:cNvSpPr txBox="1"/>
            <p:nvPr/>
          </p:nvSpPr>
          <p:spPr>
            <a:xfrm>
              <a:off x="7473462" y="-237744"/>
              <a:ext cx="4826977" cy="4441637"/>
            </a:xfrm>
            <a:prstGeom prst="rect">
              <a:avLst/>
            </a:prstGeom>
            <a:noFill/>
          </p:spPr>
          <p:txBody>
            <a:bodyPr wrap="square" rtlCol="0">
              <a:spAutoFit/>
            </a:bodyPr>
            <a:lstStyle/>
            <a:p>
              <a:pPr marL="285750" indent="-285750">
                <a:buFont typeface="Arial" panose="020B0604020202020204" pitchFamily="34" charset="0"/>
                <a:buChar char="•"/>
              </a:pPr>
              <a:r>
                <a:rPr lang="en-IN" dirty="0"/>
                <a:t>Export market: Rs. 11050 Cr</a:t>
              </a:r>
            </a:p>
            <a:p>
              <a:pPr marL="285750" indent="-285750">
                <a:buFont typeface="Arial" panose="020B0604020202020204" pitchFamily="34" charset="0"/>
                <a:buChar char="•"/>
              </a:pPr>
              <a:r>
                <a:rPr lang="en-IN" dirty="0"/>
                <a:t>Growth rate of exports: 23.35% (CAGR)</a:t>
              </a:r>
            </a:p>
            <a:p>
              <a:pPr marL="285750" indent="-285750">
                <a:buFont typeface="Arial" panose="020B0604020202020204" pitchFamily="34" charset="0"/>
                <a:buChar char="•"/>
              </a:pPr>
              <a:r>
                <a:rPr lang="en-IN" dirty="0"/>
                <a:t>Organised Domestic Market: Rs. 2000 Cr</a:t>
              </a:r>
            </a:p>
            <a:p>
              <a:pPr marL="285750" indent="-285750">
                <a:buFont typeface="Arial" panose="020B0604020202020204" pitchFamily="34" charset="0"/>
                <a:buChar char="•"/>
              </a:pPr>
              <a:r>
                <a:rPr lang="en-IN" dirty="0"/>
                <a:t>Farmers Markets: Rs. 1800 Cr</a:t>
              </a:r>
            </a:p>
            <a:p>
              <a:pPr marL="285750" indent="-285750">
                <a:buFont typeface="Arial" panose="020B0604020202020204" pitchFamily="34" charset="0"/>
                <a:buChar char="•"/>
              </a:pPr>
              <a:r>
                <a:rPr lang="en-IN" dirty="0"/>
                <a:t>Growth of domestic markets: 20-28% (CAGR)</a:t>
              </a:r>
            </a:p>
            <a:p>
              <a:pPr marL="285750" indent="-285750">
                <a:buFont typeface="Arial" panose="020B0604020202020204" pitchFamily="34" charset="0"/>
                <a:buChar char="•"/>
              </a:pPr>
              <a:endParaRPr lang="en-IN" dirty="0"/>
            </a:p>
          </p:txBody>
        </p:sp>
      </p:grpSp>
    </p:spTree>
    <p:extLst>
      <p:ext uri="{BB962C8B-B14F-4D97-AF65-F5344CB8AC3E}">
        <p14:creationId xmlns:p14="http://schemas.microsoft.com/office/powerpoint/2010/main" val="362065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C90B92-9D4F-4F54-AD85-28CA26D940B5}"/>
              </a:ext>
            </a:extLst>
          </p:cNvPr>
          <p:cNvSpPr>
            <a:spLocks noGrp="1"/>
          </p:cNvSpPr>
          <p:nvPr>
            <p:ph type="title"/>
          </p:nvPr>
        </p:nvSpPr>
        <p:spPr>
          <a:xfrm>
            <a:off x="450744" y="0"/>
            <a:ext cx="10515600" cy="1325563"/>
          </a:xfrm>
        </p:spPr>
        <p:txBody>
          <a:bodyPr/>
          <a:lstStyle/>
          <a:p>
            <a:r>
              <a:rPr lang="en-IN" dirty="0"/>
              <a:t>India’s Organic Agribusiness potential by 2025</a:t>
            </a:r>
          </a:p>
        </p:txBody>
      </p:sp>
      <p:sp>
        <p:nvSpPr>
          <p:cNvPr id="3" name="Content Placeholder 2">
            <a:extLst>
              <a:ext uri="{FF2B5EF4-FFF2-40B4-BE49-F238E27FC236}">
                <a16:creationId xmlns:a16="http://schemas.microsoft.com/office/drawing/2014/main" xmlns="" id="{A73F6DE3-C9C6-4A7C-B53B-6C666DC7A22F}"/>
              </a:ext>
            </a:extLst>
          </p:cNvPr>
          <p:cNvSpPr>
            <a:spLocks noGrp="1"/>
          </p:cNvSpPr>
          <p:nvPr>
            <p:ph idx="1"/>
          </p:nvPr>
        </p:nvSpPr>
        <p:spPr>
          <a:xfrm>
            <a:off x="327619" y="1042535"/>
            <a:ext cx="11271482" cy="5410040"/>
          </a:xfrm>
        </p:spPr>
        <p:txBody>
          <a:bodyPr>
            <a:normAutofit lnSpcReduction="10000"/>
          </a:bodyPr>
          <a:lstStyle/>
          <a:p>
            <a:r>
              <a:rPr lang="en-IN" dirty="0"/>
              <a:t>Demand side: Current Market size in 2021</a:t>
            </a:r>
          </a:p>
          <a:p>
            <a:pPr lvl="1"/>
            <a:r>
              <a:rPr lang="en-IN" dirty="0"/>
              <a:t>Exports value: Rs. 11,050 Cr</a:t>
            </a:r>
          </a:p>
          <a:p>
            <a:pPr lvl="1"/>
            <a:r>
              <a:rPr lang="en-IN" dirty="0"/>
              <a:t>Domestic markets (Organised): Rs 2,000 </a:t>
            </a:r>
            <a:r>
              <a:rPr lang="en-IN" dirty="0" err="1"/>
              <a:t>cr</a:t>
            </a:r>
            <a:endParaRPr lang="en-IN" dirty="0"/>
          </a:p>
          <a:p>
            <a:pPr lvl="1"/>
            <a:r>
              <a:rPr lang="en-IN" dirty="0"/>
              <a:t>Domestic markets (unorganised): Rs. 1800 Cr</a:t>
            </a:r>
          </a:p>
          <a:p>
            <a:pPr lvl="1"/>
            <a:r>
              <a:rPr lang="en-IN" dirty="0"/>
              <a:t>Total: Rs. 14,850 Cr</a:t>
            </a:r>
          </a:p>
          <a:p>
            <a:pPr lvl="1"/>
            <a:r>
              <a:rPr lang="en-IN" dirty="0"/>
              <a:t>World Organic trade at $ 110 bn (approx. Rs. 8.25 lakh Cr) which is 1.35% share</a:t>
            </a:r>
          </a:p>
          <a:p>
            <a:pPr lvl="1"/>
            <a:endParaRPr lang="en-IN" dirty="0"/>
          </a:p>
          <a:p>
            <a:r>
              <a:rPr lang="en-IN" dirty="0"/>
              <a:t>Supply side: Currently the value of produce from certified farms</a:t>
            </a:r>
          </a:p>
          <a:p>
            <a:pPr lvl="1"/>
            <a:r>
              <a:rPr lang="en-IN" dirty="0"/>
              <a:t>Estimated value of approx. Rs. 25,000-35,000 Cr</a:t>
            </a:r>
          </a:p>
          <a:p>
            <a:pPr lvl="1"/>
            <a:r>
              <a:rPr lang="en-IN" dirty="0"/>
              <a:t>With a growth rate of 25-30% per annum</a:t>
            </a:r>
          </a:p>
          <a:p>
            <a:r>
              <a:rPr lang="en-IN" dirty="0"/>
              <a:t>Promising Future</a:t>
            </a:r>
          </a:p>
          <a:p>
            <a:pPr lvl="1"/>
            <a:r>
              <a:rPr lang="en-IN" dirty="0"/>
              <a:t>World trade to cross $ 150 bn in 4-5 years</a:t>
            </a:r>
          </a:p>
          <a:p>
            <a:pPr lvl="1"/>
            <a:r>
              <a:rPr lang="en-IN" dirty="0"/>
              <a:t>Even if India targets 2% of global trade we will have $ 3 bn (Rs. 25,000 Cr) market</a:t>
            </a:r>
          </a:p>
        </p:txBody>
      </p:sp>
    </p:spTree>
    <p:extLst>
      <p:ext uri="{BB962C8B-B14F-4D97-AF65-F5344CB8AC3E}">
        <p14:creationId xmlns:p14="http://schemas.microsoft.com/office/powerpoint/2010/main" val="2297815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7659" y="321563"/>
            <a:ext cx="3449320" cy="4107179"/>
            <a:chOff x="327659" y="321563"/>
            <a:chExt cx="3449320" cy="4107179"/>
          </a:xfrm>
        </p:grpSpPr>
        <p:sp>
          <p:nvSpPr>
            <p:cNvPr id="3" name="object 3"/>
            <p:cNvSpPr/>
            <p:nvPr/>
          </p:nvSpPr>
          <p:spPr>
            <a:xfrm>
              <a:off x="762761" y="826769"/>
              <a:ext cx="0" cy="914400"/>
            </a:xfrm>
            <a:custGeom>
              <a:avLst/>
              <a:gdLst/>
              <a:ahLst/>
              <a:cxnLst/>
              <a:rect l="l" t="t" r="r" b="b"/>
              <a:pathLst>
                <a:path h="914400">
                  <a:moveTo>
                    <a:pt x="0" y="914400"/>
                  </a:moveTo>
                  <a:lnTo>
                    <a:pt x="0" y="0"/>
                  </a:lnTo>
                </a:path>
              </a:pathLst>
            </a:custGeom>
            <a:ln w="19050">
              <a:solidFill>
                <a:srgbClr val="4471C4"/>
              </a:solidFill>
            </a:ln>
          </p:spPr>
          <p:txBody>
            <a:bodyPr wrap="square" lIns="0" tIns="0" rIns="0" bIns="0" rtlCol="0"/>
            <a:lstStyle/>
            <a:p>
              <a:endParaRPr/>
            </a:p>
          </p:txBody>
        </p:sp>
        <p:sp>
          <p:nvSpPr>
            <p:cNvPr id="4" name="object 4"/>
            <p:cNvSpPr/>
            <p:nvPr/>
          </p:nvSpPr>
          <p:spPr>
            <a:xfrm>
              <a:off x="327659" y="321563"/>
              <a:ext cx="3448812" cy="4107179"/>
            </a:xfrm>
            <a:prstGeom prst="rect">
              <a:avLst/>
            </a:prstGeom>
            <a:blipFill>
              <a:blip r:embed="rId2" cstate="print"/>
              <a:stretch>
                <a:fillRect/>
              </a:stretch>
            </a:blipFill>
          </p:spPr>
          <p:txBody>
            <a:bodyPr wrap="square" lIns="0" tIns="0" rIns="0" bIns="0" rtlCol="0"/>
            <a:lstStyle/>
            <a:p>
              <a:endParaRPr/>
            </a:p>
          </p:txBody>
        </p:sp>
      </p:grpSp>
      <p:grpSp>
        <p:nvGrpSpPr>
          <p:cNvPr id="5" name="object 5"/>
          <p:cNvGrpSpPr/>
          <p:nvPr/>
        </p:nvGrpSpPr>
        <p:grpSpPr>
          <a:xfrm>
            <a:off x="3925823" y="321563"/>
            <a:ext cx="3447415" cy="4107179"/>
            <a:chOff x="3925823" y="321563"/>
            <a:chExt cx="3447415" cy="4107179"/>
          </a:xfrm>
        </p:grpSpPr>
        <p:sp>
          <p:nvSpPr>
            <p:cNvPr id="6" name="object 6"/>
            <p:cNvSpPr/>
            <p:nvPr/>
          </p:nvSpPr>
          <p:spPr>
            <a:xfrm>
              <a:off x="3925823" y="321563"/>
              <a:ext cx="3447287" cy="4107053"/>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4034027" y="487679"/>
              <a:ext cx="1339596" cy="1339596"/>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943600" y="2967228"/>
              <a:ext cx="1228344" cy="1228344"/>
            </a:xfrm>
            <a:prstGeom prst="rect">
              <a:avLst/>
            </a:prstGeom>
            <a:blipFill>
              <a:blip r:embed="rId5" cstate="print"/>
              <a:stretch>
                <a:fillRect/>
              </a:stretch>
            </a:blipFill>
          </p:spPr>
          <p:txBody>
            <a:bodyPr wrap="square" lIns="0" tIns="0" rIns="0" bIns="0" rtlCol="0"/>
            <a:lstStyle/>
            <a:p>
              <a:endParaRPr/>
            </a:p>
          </p:txBody>
        </p:sp>
      </p:grpSp>
      <p:sp>
        <p:nvSpPr>
          <p:cNvPr id="9" name="object 9"/>
          <p:cNvSpPr txBox="1"/>
          <p:nvPr/>
        </p:nvSpPr>
        <p:spPr>
          <a:xfrm>
            <a:off x="7534656" y="321563"/>
            <a:ext cx="4335780" cy="6215380"/>
          </a:xfrm>
          <a:prstGeom prst="rect">
            <a:avLst/>
          </a:prstGeom>
          <a:solidFill>
            <a:srgbClr val="404040"/>
          </a:solidFill>
        </p:spPr>
        <p:txBody>
          <a:bodyPr vert="horz" wrap="square" lIns="0" tIns="230504" rIns="0" bIns="0" rtlCol="0">
            <a:spAutoFit/>
          </a:bodyPr>
          <a:lstStyle/>
          <a:p>
            <a:pPr marL="58419">
              <a:lnSpc>
                <a:spcPct val="100000"/>
              </a:lnSpc>
              <a:spcBef>
                <a:spcPts val="1814"/>
              </a:spcBef>
            </a:pPr>
            <a:r>
              <a:rPr sz="3200" spc="-25" dirty="0">
                <a:solidFill>
                  <a:srgbClr val="FFFFFF"/>
                </a:solidFill>
                <a:latin typeface="Carlito"/>
                <a:cs typeface="Carlito"/>
              </a:rPr>
              <a:t>Parameters</a:t>
            </a:r>
            <a:r>
              <a:rPr sz="3200" spc="-35" dirty="0">
                <a:solidFill>
                  <a:srgbClr val="FFFFFF"/>
                </a:solidFill>
                <a:latin typeface="Carlito"/>
                <a:cs typeface="Carlito"/>
              </a:rPr>
              <a:t> </a:t>
            </a:r>
            <a:r>
              <a:rPr sz="3200" spc="-5" dirty="0">
                <a:solidFill>
                  <a:srgbClr val="FFFFFF"/>
                </a:solidFill>
                <a:latin typeface="Carlito"/>
                <a:cs typeface="Carlito"/>
              </a:rPr>
              <a:t>measured</a:t>
            </a:r>
            <a:endParaRPr sz="3200">
              <a:latin typeface="Carlito"/>
              <a:cs typeface="Carlito"/>
            </a:endParaRPr>
          </a:p>
          <a:p>
            <a:pPr marL="241300" indent="-183515">
              <a:lnSpc>
                <a:spcPct val="100000"/>
              </a:lnSpc>
              <a:spcBef>
                <a:spcPts val="434"/>
              </a:spcBef>
              <a:buClr>
                <a:srgbClr val="4471C4"/>
              </a:buClr>
              <a:buFont typeface="Arial"/>
              <a:buChar char="•"/>
              <a:tabLst>
                <a:tab pos="241935" algn="l"/>
              </a:tabLst>
            </a:pPr>
            <a:r>
              <a:rPr sz="2000" dirty="0">
                <a:solidFill>
                  <a:srgbClr val="FFFFFF"/>
                </a:solidFill>
                <a:latin typeface="Carlito"/>
                <a:cs typeface="Carlito"/>
              </a:rPr>
              <a:t>pH</a:t>
            </a:r>
            <a:endParaRPr sz="2000">
              <a:latin typeface="Carlito"/>
              <a:cs typeface="Carlito"/>
            </a:endParaRPr>
          </a:p>
          <a:p>
            <a:pPr marL="241300" indent="-183515">
              <a:lnSpc>
                <a:spcPct val="100000"/>
              </a:lnSpc>
              <a:spcBef>
                <a:spcPts val="360"/>
              </a:spcBef>
              <a:buClr>
                <a:srgbClr val="4471C4"/>
              </a:buClr>
              <a:buFont typeface="Arial"/>
              <a:buChar char="•"/>
              <a:tabLst>
                <a:tab pos="241935" algn="l"/>
              </a:tabLst>
            </a:pPr>
            <a:r>
              <a:rPr sz="2000" dirty="0">
                <a:solidFill>
                  <a:srgbClr val="FFFFFF"/>
                </a:solidFill>
                <a:latin typeface="Carlito"/>
                <a:cs typeface="Carlito"/>
              </a:rPr>
              <a:t>Conductivity</a:t>
            </a:r>
            <a:r>
              <a:rPr sz="2000" spc="-35" dirty="0">
                <a:solidFill>
                  <a:srgbClr val="FFFFFF"/>
                </a:solidFill>
                <a:latin typeface="Carlito"/>
                <a:cs typeface="Carlito"/>
              </a:rPr>
              <a:t> </a:t>
            </a:r>
            <a:r>
              <a:rPr sz="2000" spc="-10" dirty="0">
                <a:solidFill>
                  <a:srgbClr val="FFFFFF"/>
                </a:solidFill>
                <a:latin typeface="Carlito"/>
                <a:cs typeface="Carlito"/>
              </a:rPr>
              <a:t>(EC)</a:t>
            </a:r>
            <a:endParaRPr sz="2000">
              <a:latin typeface="Carlito"/>
              <a:cs typeface="Carlito"/>
            </a:endParaRPr>
          </a:p>
          <a:p>
            <a:pPr marL="241300" indent="-183515">
              <a:lnSpc>
                <a:spcPct val="100000"/>
              </a:lnSpc>
              <a:spcBef>
                <a:spcPts val="360"/>
              </a:spcBef>
              <a:buClr>
                <a:srgbClr val="4471C4"/>
              </a:buClr>
              <a:buFont typeface="Arial"/>
              <a:buChar char="•"/>
              <a:tabLst>
                <a:tab pos="241935" algn="l"/>
              </a:tabLst>
            </a:pPr>
            <a:r>
              <a:rPr sz="2000" spc="-10" dirty="0">
                <a:solidFill>
                  <a:srgbClr val="FFFFFF"/>
                </a:solidFill>
                <a:latin typeface="Carlito"/>
                <a:cs typeface="Carlito"/>
              </a:rPr>
              <a:t>Organic </a:t>
            </a:r>
            <a:r>
              <a:rPr sz="2000" spc="-5" dirty="0">
                <a:solidFill>
                  <a:srgbClr val="FFFFFF"/>
                </a:solidFill>
                <a:latin typeface="Carlito"/>
                <a:cs typeface="Carlito"/>
              </a:rPr>
              <a:t>Carbon</a:t>
            </a:r>
            <a:r>
              <a:rPr sz="2000" spc="-40" dirty="0">
                <a:solidFill>
                  <a:srgbClr val="FFFFFF"/>
                </a:solidFill>
                <a:latin typeface="Carlito"/>
                <a:cs typeface="Carlito"/>
              </a:rPr>
              <a:t> </a:t>
            </a:r>
            <a:r>
              <a:rPr sz="2000" dirty="0">
                <a:solidFill>
                  <a:srgbClr val="FFFFFF"/>
                </a:solidFill>
                <a:latin typeface="Carlito"/>
                <a:cs typeface="Carlito"/>
              </a:rPr>
              <a:t>(OC)</a:t>
            </a:r>
            <a:endParaRPr sz="2000">
              <a:latin typeface="Carlito"/>
              <a:cs typeface="Carlito"/>
            </a:endParaRPr>
          </a:p>
          <a:p>
            <a:pPr marL="241300" indent="-183515">
              <a:lnSpc>
                <a:spcPct val="100000"/>
              </a:lnSpc>
              <a:spcBef>
                <a:spcPts val="360"/>
              </a:spcBef>
              <a:buClr>
                <a:srgbClr val="4471C4"/>
              </a:buClr>
              <a:buFont typeface="Arial"/>
              <a:buChar char="•"/>
              <a:tabLst>
                <a:tab pos="241935" algn="l"/>
              </a:tabLst>
            </a:pPr>
            <a:r>
              <a:rPr sz="2000" spc="-10" dirty="0">
                <a:solidFill>
                  <a:srgbClr val="FFFFFF"/>
                </a:solidFill>
                <a:latin typeface="Carlito"/>
                <a:cs typeface="Carlito"/>
              </a:rPr>
              <a:t>Nitrogen</a:t>
            </a:r>
            <a:r>
              <a:rPr sz="2000" spc="-25" dirty="0">
                <a:solidFill>
                  <a:srgbClr val="FFFFFF"/>
                </a:solidFill>
                <a:latin typeface="Carlito"/>
                <a:cs typeface="Carlito"/>
              </a:rPr>
              <a:t> </a:t>
            </a:r>
            <a:r>
              <a:rPr sz="2000" dirty="0">
                <a:solidFill>
                  <a:srgbClr val="FFFFFF"/>
                </a:solidFill>
                <a:latin typeface="Carlito"/>
                <a:cs typeface="Carlito"/>
              </a:rPr>
              <a:t>(N)</a:t>
            </a:r>
            <a:endParaRPr sz="2000">
              <a:latin typeface="Carlito"/>
              <a:cs typeface="Carlito"/>
            </a:endParaRPr>
          </a:p>
          <a:p>
            <a:pPr marL="241300" indent="-183515">
              <a:lnSpc>
                <a:spcPct val="100000"/>
              </a:lnSpc>
              <a:spcBef>
                <a:spcPts val="360"/>
              </a:spcBef>
              <a:buClr>
                <a:srgbClr val="4471C4"/>
              </a:buClr>
              <a:buFont typeface="Arial"/>
              <a:buChar char="•"/>
              <a:tabLst>
                <a:tab pos="241935" algn="l"/>
              </a:tabLst>
            </a:pPr>
            <a:r>
              <a:rPr sz="2000" spc="-5" dirty="0">
                <a:solidFill>
                  <a:srgbClr val="FFFFFF"/>
                </a:solidFill>
                <a:latin typeface="Carlito"/>
                <a:cs typeface="Carlito"/>
              </a:rPr>
              <a:t>Phosphorous</a:t>
            </a:r>
            <a:r>
              <a:rPr sz="2000" spc="-30" dirty="0">
                <a:solidFill>
                  <a:srgbClr val="FFFFFF"/>
                </a:solidFill>
                <a:latin typeface="Carlito"/>
                <a:cs typeface="Carlito"/>
              </a:rPr>
              <a:t> </a:t>
            </a:r>
            <a:r>
              <a:rPr sz="2000" spc="-5" dirty="0">
                <a:solidFill>
                  <a:srgbClr val="FFFFFF"/>
                </a:solidFill>
                <a:latin typeface="Carlito"/>
                <a:cs typeface="Carlito"/>
              </a:rPr>
              <a:t>(P)</a:t>
            </a:r>
            <a:endParaRPr sz="2000">
              <a:latin typeface="Carlito"/>
              <a:cs typeface="Carlito"/>
            </a:endParaRPr>
          </a:p>
          <a:p>
            <a:pPr marL="241300" indent="-183515">
              <a:lnSpc>
                <a:spcPct val="100000"/>
              </a:lnSpc>
              <a:spcBef>
                <a:spcPts val="360"/>
              </a:spcBef>
              <a:buClr>
                <a:srgbClr val="4471C4"/>
              </a:buClr>
              <a:buFont typeface="Arial"/>
              <a:buChar char="•"/>
              <a:tabLst>
                <a:tab pos="241935" algn="l"/>
              </a:tabLst>
            </a:pPr>
            <a:r>
              <a:rPr sz="2000" spc="-10" dirty="0">
                <a:solidFill>
                  <a:srgbClr val="FFFFFF"/>
                </a:solidFill>
                <a:latin typeface="Carlito"/>
                <a:cs typeface="Carlito"/>
              </a:rPr>
              <a:t>Potassium</a:t>
            </a:r>
            <a:r>
              <a:rPr sz="2000" dirty="0">
                <a:solidFill>
                  <a:srgbClr val="FFFFFF"/>
                </a:solidFill>
                <a:latin typeface="Carlito"/>
                <a:cs typeface="Carlito"/>
              </a:rPr>
              <a:t> </a:t>
            </a:r>
            <a:r>
              <a:rPr sz="2000" spc="-5" dirty="0">
                <a:solidFill>
                  <a:srgbClr val="FFFFFF"/>
                </a:solidFill>
                <a:latin typeface="Carlito"/>
                <a:cs typeface="Carlito"/>
              </a:rPr>
              <a:t>(K)</a:t>
            </a:r>
            <a:endParaRPr sz="2000">
              <a:latin typeface="Carlito"/>
              <a:cs typeface="Carlito"/>
            </a:endParaRPr>
          </a:p>
          <a:p>
            <a:pPr marL="241300" indent="-183515">
              <a:lnSpc>
                <a:spcPct val="100000"/>
              </a:lnSpc>
              <a:spcBef>
                <a:spcPts val="360"/>
              </a:spcBef>
              <a:buClr>
                <a:srgbClr val="4471C4"/>
              </a:buClr>
              <a:buFont typeface="Arial"/>
              <a:buChar char="•"/>
              <a:tabLst>
                <a:tab pos="241935" algn="l"/>
              </a:tabLst>
            </a:pPr>
            <a:r>
              <a:rPr sz="2000" spc="-5" dirty="0">
                <a:solidFill>
                  <a:srgbClr val="FFFFFF"/>
                </a:solidFill>
                <a:latin typeface="Carlito"/>
                <a:cs typeface="Carlito"/>
              </a:rPr>
              <a:t>Zinc</a:t>
            </a:r>
            <a:r>
              <a:rPr sz="2000" spc="-10" dirty="0">
                <a:solidFill>
                  <a:srgbClr val="FFFFFF"/>
                </a:solidFill>
                <a:latin typeface="Carlito"/>
                <a:cs typeface="Carlito"/>
              </a:rPr>
              <a:t> </a:t>
            </a:r>
            <a:r>
              <a:rPr sz="2000" spc="-5" dirty="0">
                <a:solidFill>
                  <a:srgbClr val="FFFFFF"/>
                </a:solidFill>
                <a:latin typeface="Carlito"/>
                <a:cs typeface="Carlito"/>
              </a:rPr>
              <a:t>(Zn)</a:t>
            </a:r>
            <a:endParaRPr sz="2000">
              <a:latin typeface="Carlito"/>
              <a:cs typeface="Carlito"/>
            </a:endParaRPr>
          </a:p>
          <a:p>
            <a:pPr marL="241300" indent="-183515">
              <a:lnSpc>
                <a:spcPct val="100000"/>
              </a:lnSpc>
              <a:spcBef>
                <a:spcPts val="365"/>
              </a:spcBef>
              <a:buClr>
                <a:srgbClr val="4471C4"/>
              </a:buClr>
              <a:buFont typeface="Arial"/>
              <a:buChar char="•"/>
              <a:tabLst>
                <a:tab pos="241935" algn="l"/>
              </a:tabLst>
            </a:pPr>
            <a:r>
              <a:rPr sz="2000" dirty="0">
                <a:solidFill>
                  <a:srgbClr val="FFFFFF"/>
                </a:solidFill>
                <a:latin typeface="Carlito"/>
                <a:cs typeface="Carlito"/>
              </a:rPr>
              <a:t>Sulphur</a:t>
            </a:r>
            <a:r>
              <a:rPr sz="2000" spc="-30" dirty="0">
                <a:solidFill>
                  <a:srgbClr val="FFFFFF"/>
                </a:solidFill>
                <a:latin typeface="Carlito"/>
                <a:cs typeface="Carlito"/>
              </a:rPr>
              <a:t> </a:t>
            </a:r>
            <a:r>
              <a:rPr sz="2000" dirty="0">
                <a:solidFill>
                  <a:srgbClr val="FFFFFF"/>
                </a:solidFill>
                <a:latin typeface="Carlito"/>
                <a:cs typeface="Carlito"/>
              </a:rPr>
              <a:t>(S)</a:t>
            </a:r>
            <a:endParaRPr sz="2000">
              <a:latin typeface="Carlito"/>
              <a:cs typeface="Carlito"/>
            </a:endParaRPr>
          </a:p>
          <a:p>
            <a:pPr marL="241300" indent="-183515">
              <a:lnSpc>
                <a:spcPct val="100000"/>
              </a:lnSpc>
              <a:spcBef>
                <a:spcPts val="360"/>
              </a:spcBef>
              <a:buClr>
                <a:srgbClr val="4471C4"/>
              </a:buClr>
              <a:buFont typeface="Arial"/>
              <a:buChar char="•"/>
              <a:tabLst>
                <a:tab pos="241935" algn="l"/>
              </a:tabLst>
            </a:pPr>
            <a:r>
              <a:rPr sz="2000" spc="-10" dirty="0">
                <a:solidFill>
                  <a:srgbClr val="FFFFFF"/>
                </a:solidFill>
                <a:latin typeface="Carlito"/>
                <a:cs typeface="Carlito"/>
              </a:rPr>
              <a:t>Boron</a:t>
            </a:r>
            <a:r>
              <a:rPr sz="2000" spc="-25" dirty="0">
                <a:solidFill>
                  <a:srgbClr val="FFFFFF"/>
                </a:solidFill>
                <a:latin typeface="Carlito"/>
                <a:cs typeface="Carlito"/>
              </a:rPr>
              <a:t> </a:t>
            </a:r>
            <a:r>
              <a:rPr sz="2000" spc="-5" dirty="0">
                <a:solidFill>
                  <a:srgbClr val="FFFFFF"/>
                </a:solidFill>
                <a:latin typeface="Carlito"/>
                <a:cs typeface="Carlito"/>
              </a:rPr>
              <a:t>(B)</a:t>
            </a:r>
            <a:endParaRPr sz="2000">
              <a:latin typeface="Carlito"/>
              <a:cs typeface="Carlito"/>
            </a:endParaRPr>
          </a:p>
          <a:p>
            <a:pPr marL="241300" indent="-183515">
              <a:lnSpc>
                <a:spcPct val="100000"/>
              </a:lnSpc>
              <a:spcBef>
                <a:spcPts val="359"/>
              </a:spcBef>
              <a:buClr>
                <a:srgbClr val="4471C4"/>
              </a:buClr>
              <a:buFont typeface="Arial"/>
              <a:buChar char="•"/>
              <a:tabLst>
                <a:tab pos="241935" algn="l"/>
              </a:tabLst>
            </a:pPr>
            <a:r>
              <a:rPr sz="2000" spc="-10" dirty="0">
                <a:solidFill>
                  <a:srgbClr val="FFFFFF"/>
                </a:solidFill>
                <a:latin typeface="Carlito"/>
                <a:cs typeface="Carlito"/>
              </a:rPr>
              <a:t>Iron (Fe)</a:t>
            </a:r>
            <a:endParaRPr sz="2000">
              <a:latin typeface="Carlito"/>
              <a:cs typeface="Carlito"/>
            </a:endParaRPr>
          </a:p>
          <a:p>
            <a:pPr marL="241300" indent="-183515">
              <a:lnSpc>
                <a:spcPct val="100000"/>
              </a:lnSpc>
              <a:spcBef>
                <a:spcPts val="360"/>
              </a:spcBef>
              <a:buClr>
                <a:srgbClr val="4471C4"/>
              </a:buClr>
              <a:buFont typeface="Arial"/>
              <a:buChar char="•"/>
              <a:tabLst>
                <a:tab pos="241935" algn="l"/>
              </a:tabLst>
            </a:pPr>
            <a:r>
              <a:rPr sz="2000" spc="-5" dirty="0">
                <a:solidFill>
                  <a:srgbClr val="FFFFFF"/>
                </a:solidFill>
                <a:latin typeface="Carlito"/>
                <a:cs typeface="Carlito"/>
              </a:rPr>
              <a:t>Manganese</a:t>
            </a:r>
            <a:r>
              <a:rPr sz="2000" spc="-20" dirty="0">
                <a:solidFill>
                  <a:srgbClr val="FFFFFF"/>
                </a:solidFill>
                <a:latin typeface="Carlito"/>
                <a:cs typeface="Carlito"/>
              </a:rPr>
              <a:t> </a:t>
            </a:r>
            <a:r>
              <a:rPr sz="2000" spc="-5" dirty="0">
                <a:solidFill>
                  <a:srgbClr val="FFFFFF"/>
                </a:solidFill>
                <a:latin typeface="Carlito"/>
                <a:cs typeface="Carlito"/>
              </a:rPr>
              <a:t>(Mn)</a:t>
            </a:r>
            <a:endParaRPr sz="2000">
              <a:latin typeface="Carlito"/>
              <a:cs typeface="Carlito"/>
            </a:endParaRPr>
          </a:p>
          <a:p>
            <a:pPr marL="241300" indent="-183515">
              <a:lnSpc>
                <a:spcPct val="100000"/>
              </a:lnSpc>
              <a:spcBef>
                <a:spcPts val="360"/>
              </a:spcBef>
              <a:buClr>
                <a:srgbClr val="4471C4"/>
              </a:buClr>
              <a:buFont typeface="Arial"/>
              <a:buChar char="•"/>
              <a:tabLst>
                <a:tab pos="241935" algn="l"/>
              </a:tabLst>
            </a:pPr>
            <a:r>
              <a:rPr sz="2000" dirty="0">
                <a:solidFill>
                  <a:srgbClr val="FFFFFF"/>
                </a:solidFill>
                <a:latin typeface="Carlito"/>
                <a:cs typeface="Carlito"/>
              </a:rPr>
              <a:t>Copper</a:t>
            </a:r>
            <a:r>
              <a:rPr sz="2000" spc="-30" dirty="0">
                <a:solidFill>
                  <a:srgbClr val="FFFFFF"/>
                </a:solidFill>
                <a:latin typeface="Carlito"/>
                <a:cs typeface="Carlito"/>
              </a:rPr>
              <a:t> </a:t>
            </a:r>
            <a:r>
              <a:rPr sz="2000" dirty="0">
                <a:solidFill>
                  <a:srgbClr val="FFFFFF"/>
                </a:solidFill>
                <a:latin typeface="Carlito"/>
                <a:cs typeface="Carlito"/>
              </a:rPr>
              <a:t>(Cu)</a:t>
            </a:r>
            <a:endParaRPr sz="2000">
              <a:latin typeface="Carlito"/>
              <a:cs typeface="Carlito"/>
            </a:endParaRPr>
          </a:p>
          <a:p>
            <a:pPr marL="241300" indent="-183515">
              <a:lnSpc>
                <a:spcPct val="100000"/>
              </a:lnSpc>
              <a:spcBef>
                <a:spcPts val="360"/>
              </a:spcBef>
              <a:buClr>
                <a:srgbClr val="4471C4"/>
              </a:buClr>
              <a:buFont typeface="Arial"/>
              <a:buChar char="•"/>
              <a:tabLst>
                <a:tab pos="241935" algn="l"/>
              </a:tabLst>
            </a:pPr>
            <a:r>
              <a:rPr sz="2000" spc="-5" dirty="0">
                <a:solidFill>
                  <a:srgbClr val="FFFFFF"/>
                </a:solidFill>
                <a:latin typeface="Carlito"/>
                <a:cs typeface="Carlito"/>
              </a:rPr>
              <a:t>Lime </a:t>
            </a:r>
            <a:r>
              <a:rPr sz="2000" spc="-10" dirty="0">
                <a:solidFill>
                  <a:srgbClr val="FFFFFF"/>
                </a:solidFill>
                <a:latin typeface="Carlito"/>
                <a:cs typeface="Carlito"/>
              </a:rPr>
              <a:t>requirement </a:t>
            </a:r>
            <a:r>
              <a:rPr sz="2000" spc="-15" dirty="0">
                <a:solidFill>
                  <a:srgbClr val="FFFFFF"/>
                </a:solidFill>
                <a:latin typeface="Carlito"/>
                <a:cs typeface="Carlito"/>
              </a:rPr>
              <a:t>for </a:t>
            </a:r>
            <a:r>
              <a:rPr sz="2000" dirty="0">
                <a:solidFill>
                  <a:srgbClr val="FFFFFF"/>
                </a:solidFill>
                <a:latin typeface="Carlito"/>
                <a:cs typeface="Carlito"/>
              </a:rPr>
              <a:t>Acidic</a:t>
            </a:r>
            <a:r>
              <a:rPr sz="2000" spc="10" dirty="0">
                <a:solidFill>
                  <a:srgbClr val="FFFFFF"/>
                </a:solidFill>
                <a:latin typeface="Carlito"/>
                <a:cs typeface="Carlito"/>
              </a:rPr>
              <a:t> </a:t>
            </a:r>
            <a:r>
              <a:rPr sz="2000" spc="-5" dirty="0">
                <a:solidFill>
                  <a:srgbClr val="FFFFFF"/>
                </a:solidFill>
                <a:latin typeface="Carlito"/>
                <a:cs typeface="Carlito"/>
              </a:rPr>
              <a:t>Soils</a:t>
            </a:r>
            <a:endParaRPr sz="2000">
              <a:latin typeface="Carlito"/>
              <a:cs typeface="Carlito"/>
            </a:endParaRPr>
          </a:p>
          <a:p>
            <a:pPr marL="241300" marR="668655" indent="-182880">
              <a:lnSpc>
                <a:spcPts val="2160"/>
              </a:lnSpc>
              <a:spcBef>
                <a:spcPts val="635"/>
              </a:spcBef>
              <a:buClr>
                <a:srgbClr val="4471C4"/>
              </a:buClr>
              <a:buFont typeface="Arial"/>
              <a:buChar char="•"/>
              <a:tabLst>
                <a:tab pos="241935" algn="l"/>
              </a:tabLst>
            </a:pPr>
            <a:r>
              <a:rPr sz="2000" spc="-10" dirty="0">
                <a:solidFill>
                  <a:srgbClr val="FFFFFF"/>
                </a:solidFill>
                <a:latin typeface="Carlito"/>
                <a:cs typeface="Carlito"/>
              </a:rPr>
              <a:t>Gypsum requirement </a:t>
            </a:r>
            <a:r>
              <a:rPr sz="2000" spc="-15" dirty="0">
                <a:solidFill>
                  <a:srgbClr val="FFFFFF"/>
                </a:solidFill>
                <a:latin typeface="Carlito"/>
                <a:cs typeface="Carlito"/>
              </a:rPr>
              <a:t>for </a:t>
            </a:r>
            <a:r>
              <a:rPr sz="2000" spc="-10" dirty="0">
                <a:solidFill>
                  <a:srgbClr val="FFFFFF"/>
                </a:solidFill>
                <a:latin typeface="Carlito"/>
                <a:cs typeface="Carlito"/>
              </a:rPr>
              <a:t>Alkaline  </a:t>
            </a:r>
            <a:r>
              <a:rPr sz="2000" spc="-5" dirty="0">
                <a:solidFill>
                  <a:srgbClr val="FFFFFF"/>
                </a:solidFill>
                <a:latin typeface="Carlito"/>
                <a:cs typeface="Carlito"/>
              </a:rPr>
              <a:t>Soils</a:t>
            </a:r>
            <a:endParaRPr sz="2000">
              <a:latin typeface="Carlito"/>
              <a:cs typeface="Carlito"/>
            </a:endParaRPr>
          </a:p>
        </p:txBody>
      </p:sp>
      <p:sp>
        <p:nvSpPr>
          <p:cNvPr id="10" name="object 10"/>
          <p:cNvSpPr txBox="1"/>
          <p:nvPr/>
        </p:nvSpPr>
        <p:spPr>
          <a:xfrm>
            <a:off x="327659" y="4572000"/>
            <a:ext cx="7058025" cy="1964689"/>
          </a:xfrm>
          <a:prstGeom prst="rect">
            <a:avLst/>
          </a:prstGeom>
          <a:solidFill>
            <a:srgbClr val="77483C"/>
          </a:solidFill>
        </p:spPr>
        <p:txBody>
          <a:bodyPr vert="horz" wrap="square" lIns="0" tIns="0" rIns="0" bIns="0" rtlCol="0">
            <a:spAutoFit/>
          </a:bodyPr>
          <a:lstStyle/>
          <a:p>
            <a:pPr marL="81915" algn="ctr">
              <a:lnSpc>
                <a:spcPts val="7175"/>
              </a:lnSpc>
              <a:tabLst>
                <a:tab pos="2008505" algn="l"/>
              </a:tabLst>
            </a:pPr>
            <a:r>
              <a:rPr sz="6000" dirty="0">
                <a:solidFill>
                  <a:srgbClr val="FFFFFF"/>
                </a:solidFill>
                <a:latin typeface="Carlito"/>
                <a:cs typeface="Carlito"/>
              </a:rPr>
              <a:t>Rapid	</a:t>
            </a:r>
            <a:r>
              <a:rPr sz="6000" spc="-5" dirty="0">
                <a:solidFill>
                  <a:srgbClr val="FFFFFF"/>
                </a:solidFill>
                <a:latin typeface="Carlito"/>
                <a:cs typeface="Carlito"/>
              </a:rPr>
              <a:t>Soil</a:t>
            </a:r>
            <a:r>
              <a:rPr sz="6000" spc="-20" dirty="0">
                <a:solidFill>
                  <a:srgbClr val="FFFFFF"/>
                </a:solidFill>
                <a:latin typeface="Carlito"/>
                <a:cs typeface="Carlito"/>
              </a:rPr>
              <a:t> </a:t>
            </a:r>
            <a:r>
              <a:rPr sz="6000" spc="-85" dirty="0">
                <a:solidFill>
                  <a:srgbClr val="FFFFFF"/>
                </a:solidFill>
                <a:latin typeface="Carlito"/>
                <a:cs typeface="Carlito"/>
              </a:rPr>
              <a:t>Testing</a:t>
            </a:r>
            <a:endParaRPr sz="6000">
              <a:latin typeface="Carlito"/>
              <a:cs typeface="Carlito"/>
            </a:endParaRPr>
          </a:p>
          <a:p>
            <a:pPr marL="136525" algn="ctr">
              <a:lnSpc>
                <a:spcPct val="100000"/>
              </a:lnSpc>
              <a:spcBef>
                <a:spcPts val="180"/>
              </a:spcBef>
            </a:pPr>
            <a:r>
              <a:rPr sz="3200" spc="-15" dirty="0">
                <a:solidFill>
                  <a:srgbClr val="FFFFFF"/>
                </a:solidFill>
                <a:latin typeface="Carlito"/>
                <a:cs typeface="Carlito"/>
              </a:rPr>
              <a:t>Organic </a:t>
            </a:r>
            <a:r>
              <a:rPr sz="3200" spc="-30" dirty="0">
                <a:solidFill>
                  <a:srgbClr val="FFFFFF"/>
                </a:solidFill>
                <a:latin typeface="Carlito"/>
                <a:cs typeface="Carlito"/>
              </a:rPr>
              <a:t>Transition</a:t>
            </a:r>
            <a:r>
              <a:rPr sz="3200" spc="25" dirty="0">
                <a:solidFill>
                  <a:srgbClr val="FFFFFF"/>
                </a:solidFill>
                <a:latin typeface="Carlito"/>
                <a:cs typeface="Carlito"/>
              </a:rPr>
              <a:t> </a:t>
            </a:r>
            <a:r>
              <a:rPr sz="3200" dirty="0">
                <a:solidFill>
                  <a:srgbClr val="FFFFFF"/>
                </a:solidFill>
                <a:latin typeface="Carlito"/>
                <a:cs typeface="Carlito"/>
              </a:rPr>
              <a:t>Plans</a:t>
            </a:r>
            <a:endParaRPr sz="3200">
              <a:latin typeface="Carlito"/>
              <a:cs typeface="Carli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861815"/>
            <a:ext cx="5875019" cy="2868168"/>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5903976" y="3855720"/>
            <a:ext cx="6288405" cy="2891155"/>
            <a:chOff x="5903976" y="3855720"/>
            <a:chExt cx="6288405" cy="2891155"/>
          </a:xfrm>
        </p:grpSpPr>
        <p:sp>
          <p:nvSpPr>
            <p:cNvPr id="4" name="object 4"/>
            <p:cNvSpPr/>
            <p:nvPr/>
          </p:nvSpPr>
          <p:spPr>
            <a:xfrm>
              <a:off x="9631679" y="3861814"/>
              <a:ext cx="2560320" cy="288493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903976" y="3855720"/>
              <a:ext cx="3697224" cy="2866644"/>
            </a:xfrm>
            <a:prstGeom prst="rect">
              <a:avLst/>
            </a:prstGeom>
            <a:blipFill>
              <a:blip r:embed="rId4" cstate="print"/>
              <a:stretch>
                <a:fillRect/>
              </a:stretch>
            </a:blipFill>
          </p:spPr>
          <p:txBody>
            <a:bodyPr wrap="square" lIns="0" tIns="0" rIns="0" bIns="0" rtlCol="0"/>
            <a:lstStyle/>
            <a:p>
              <a:endParaRPr/>
            </a:p>
          </p:txBody>
        </p:sp>
      </p:grpSp>
      <p:sp>
        <p:nvSpPr>
          <p:cNvPr id="6" name="object 6"/>
          <p:cNvSpPr txBox="1"/>
          <p:nvPr/>
        </p:nvSpPr>
        <p:spPr>
          <a:xfrm>
            <a:off x="9753981" y="5929376"/>
            <a:ext cx="1297940" cy="757555"/>
          </a:xfrm>
          <a:prstGeom prst="rect">
            <a:avLst/>
          </a:prstGeom>
        </p:spPr>
        <p:txBody>
          <a:bodyPr vert="horz" wrap="square" lIns="0" tIns="12700" rIns="0" bIns="0" rtlCol="0">
            <a:spAutoFit/>
          </a:bodyPr>
          <a:lstStyle/>
          <a:p>
            <a:pPr marL="12700">
              <a:lnSpc>
                <a:spcPct val="100000"/>
              </a:lnSpc>
              <a:spcBef>
                <a:spcPts val="100"/>
              </a:spcBef>
            </a:pPr>
            <a:r>
              <a:rPr sz="2400" spc="-15" dirty="0">
                <a:solidFill>
                  <a:srgbClr val="FFFFFF"/>
                </a:solidFill>
                <a:latin typeface="Carlito"/>
                <a:cs typeface="Carlito"/>
              </a:rPr>
              <a:t>Farm</a:t>
            </a:r>
            <a:r>
              <a:rPr sz="2400" spc="-95" dirty="0">
                <a:solidFill>
                  <a:srgbClr val="FFFFFF"/>
                </a:solidFill>
                <a:latin typeface="Carlito"/>
                <a:cs typeface="Carlito"/>
              </a:rPr>
              <a:t> </a:t>
            </a:r>
            <a:r>
              <a:rPr sz="2400" spc="-10" dirty="0">
                <a:solidFill>
                  <a:srgbClr val="FFFFFF"/>
                </a:solidFill>
                <a:latin typeface="Carlito"/>
                <a:cs typeface="Carlito"/>
              </a:rPr>
              <a:t>level</a:t>
            </a:r>
            <a:endParaRPr sz="2400">
              <a:latin typeface="Carlito"/>
              <a:cs typeface="Carlito"/>
            </a:endParaRPr>
          </a:p>
          <a:p>
            <a:pPr marL="12700">
              <a:lnSpc>
                <a:spcPct val="100000"/>
              </a:lnSpc>
              <a:spcBef>
                <a:spcPts val="5"/>
              </a:spcBef>
            </a:pPr>
            <a:r>
              <a:rPr sz="2400" dirty="0">
                <a:solidFill>
                  <a:srgbClr val="FFFFFF"/>
                </a:solidFill>
                <a:latin typeface="Carlito"/>
                <a:cs typeface="Carlito"/>
              </a:rPr>
              <a:t>Bioinputs</a:t>
            </a:r>
            <a:endParaRPr sz="2400">
              <a:latin typeface="Carlito"/>
              <a:cs typeface="Carlito"/>
            </a:endParaRPr>
          </a:p>
        </p:txBody>
      </p:sp>
      <p:sp>
        <p:nvSpPr>
          <p:cNvPr id="7" name="object 7"/>
          <p:cNvSpPr txBox="1"/>
          <p:nvPr/>
        </p:nvSpPr>
        <p:spPr>
          <a:xfrm>
            <a:off x="243941" y="6225032"/>
            <a:ext cx="1967864"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latin typeface="Carlito"/>
                <a:cs typeface="Carlito"/>
              </a:rPr>
              <a:t>BioEnterprise</a:t>
            </a:r>
            <a:endParaRPr sz="2800">
              <a:latin typeface="Carlito"/>
              <a:cs typeface="Carlito"/>
            </a:endParaRPr>
          </a:p>
        </p:txBody>
      </p:sp>
      <p:sp>
        <p:nvSpPr>
          <p:cNvPr id="8" name="object 8"/>
          <p:cNvSpPr txBox="1"/>
          <p:nvPr/>
        </p:nvSpPr>
        <p:spPr>
          <a:xfrm>
            <a:off x="6152134" y="6211315"/>
            <a:ext cx="138366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FFFFFF"/>
                </a:solidFill>
                <a:latin typeface="Carlito"/>
                <a:cs typeface="Carlito"/>
              </a:rPr>
              <a:t>Bioinputs</a:t>
            </a:r>
            <a:endParaRPr sz="2800">
              <a:latin typeface="Carlito"/>
              <a:cs typeface="Carlito"/>
            </a:endParaRPr>
          </a:p>
        </p:txBody>
      </p:sp>
      <p:sp>
        <p:nvSpPr>
          <p:cNvPr id="9" name="object 9"/>
          <p:cNvSpPr/>
          <p:nvPr/>
        </p:nvSpPr>
        <p:spPr>
          <a:xfrm>
            <a:off x="5338571" y="0"/>
            <a:ext cx="6853428" cy="3820668"/>
          </a:xfrm>
          <a:prstGeom prst="rect">
            <a:avLst/>
          </a:prstGeom>
          <a:blipFill>
            <a:blip r:embed="rId5" cstate="print"/>
            <a:stretch>
              <a:fillRect/>
            </a:stretch>
          </a:blipFill>
        </p:spPr>
        <p:txBody>
          <a:bodyPr wrap="square" lIns="0" tIns="0" rIns="0" bIns="0" rtlCol="0"/>
          <a:lstStyle/>
          <a:p>
            <a:endParaRPr/>
          </a:p>
        </p:txBody>
      </p:sp>
      <p:sp>
        <p:nvSpPr>
          <p:cNvPr id="10" name="object 10"/>
          <p:cNvSpPr txBox="1">
            <a:spLocks noGrp="1"/>
          </p:cNvSpPr>
          <p:nvPr>
            <p:ph type="ctrTitle"/>
          </p:nvPr>
        </p:nvSpPr>
        <p:spPr>
          <a:prstGeom prst="rect">
            <a:avLst/>
          </a:prstGeom>
        </p:spPr>
        <p:txBody>
          <a:bodyPr vert="horz" wrap="square" lIns="0" tIns="12065" rIns="0" bIns="0" rtlCol="0">
            <a:spAutoFit/>
          </a:bodyPr>
          <a:lstStyle/>
          <a:p>
            <a:pPr marL="3554095">
              <a:lnSpc>
                <a:spcPct val="100000"/>
              </a:lnSpc>
              <a:spcBef>
                <a:spcPts val="95"/>
              </a:spcBef>
            </a:pPr>
            <a:r>
              <a:rPr spc="-5" dirty="0"/>
              <a:t>Mother</a:t>
            </a:r>
            <a:r>
              <a:rPr spc="-45" dirty="0"/>
              <a:t> </a:t>
            </a:r>
            <a:r>
              <a:rPr spc="-10" dirty="0"/>
              <a:t>cultures</a:t>
            </a:r>
          </a:p>
        </p:txBody>
      </p:sp>
      <p:grpSp>
        <p:nvGrpSpPr>
          <p:cNvPr id="11" name="object 11"/>
          <p:cNvGrpSpPr/>
          <p:nvPr/>
        </p:nvGrpSpPr>
        <p:grpSpPr>
          <a:xfrm>
            <a:off x="0" y="0"/>
            <a:ext cx="11871960" cy="3820795"/>
            <a:chOff x="0" y="0"/>
            <a:chExt cx="11871960" cy="3820795"/>
          </a:xfrm>
        </p:grpSpPr>
        <p:sp>
          <p:nvSpPr>
            <p:cNvPr id="12" name="object 12"/>
            <p:cNvSpPr/>
            <p:nvPr/>
          </p:nvSpPr>
          <p:spPr>
            <a:xfrm>
              <a:off x="9951719" y="0"/>
              <a:ext cx="1920239" cy="1115567"/>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0" y="0"/>
              <a:ext cx="5308091" cy="3820668"/>
            </a:xfrm>
            <a:prstGeom prst="rect">
              <a:avLst/>
            </a:prstGeom>
            <a:blipFill>
              <a:blip r:embed="rId7" cstate="print"/>
              <a:stretch>
                <a:fillRect/>
              </a:stretch>
            </a:blipFill>
          </p:spPr>
          <p:txBody>
            <a:bodyPr wrap="square" lIns="0" tIns="0" rIns="0" bIns="0" rtlCol="0"/>
            <a:lstStyle/>
            <a:p>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F310EA1-C6CF-4A72-B466-BB57ADD6E623}"/>
              </a:ext>
            </a:extLst>
          </p:cNvPr>
          <p:cNvSpPr>
            <a:spLocks noGrp="1"/>
          </p:cNvSpPr>
          <p:nvPr>
            <p:ph type="sldNum" sz="quarter" idx="12"/>
          </p:nvPr>
        </p:nvSpPr>
        <p:spPr>
          <a:prstGeom prst="rect">
            <a:avLst/>
          </a:prstGeom>
        </p:spPr>
        <p:txBody>
          <a:bodyPr vert="horz" lIns="91416" tIns="45708" rIns="91416" bIns="45708" rtlCol="0" anchor="ctr"/>
          <a:lstStyle>
            <a:defPPr>
              <a:defRPr lang="ru-RU"/>
            </a:defPPr>
            <a:lvl1pPr marL="0" algn="ctr" defTabSz="914126" rtl="0" eaLnBrk="1" latinLnBrk="0" hangingPunct="1">
              <a:defRPr sz="1000"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fld id="{F470E458-E7C2-4395-B75D-476A174CEE45}" type="slidenum">
              <a:rPr lang="en-US" smtClean="0"/>
              <a:pPr/>
              <a:t>29</a:t>
            </a:fld>
            <a:endParaRPr lang="en-US" noProof="0" dirty="0"/>
          </a:p>
        </p:txBody>
      </p:sp>
      <p:sp>
        <p:nvSpPr>
          <p:cNvPr id="5" name="Title 4">
            <a:extLst>
              <a:ext uri="{FF2B5EF4-FFF2-40B4-BE49-F238E27FC236}">
                <a16:creationId xmlns:a16="http://schemas.microsoft.com/office/drawing/2014/main" xmlns="" id="{DCFAE1CF-5DA2-4162-BF71-571562C9D6B4}"/>
              </a:ext>
            </a:extLst>
          </p:cNvPr>
          <p:cNvSpPr>
            <a:spLocks noGrp="1"/>
          </p:cNvSpPr>
          <p:nvPr>
            <p:ph type="title" idx="4294967295"/>
          </p:nvPr>
        </p:nvSpPr>
        <p:spPr>
          <a:xfrm>
            <a:off x="2441575" y="80423"/>
            <a:ext cx="9750425" cy="1295401"/>
          </a:xfrm>
        </p:spPr>
        <p:txBody>
          <a:bodyPr>
            <a:normAutofit/>
          </a:bodyPr>
          <a:lstStyle/>
          <a:p>
            <a:r>
              <a:rPr lang="en-IN" sz="2799" dirty="0"/>
              <a:t>PGS Regional Council</a:t>
            </a:r>
          </a:p>
        </p:txBody>
      </p:sp>
      <p:pic>
        <p:nvPicPr>
          <p:cNvPr id="17" name="Picture Placeholder 16">
            <a:extLst>
              <a:ext uri="{FF2B5EF4-FFF2-40B4-BE49-F238E27FC236}">
                <a16:creationId xmlns:a16="http://schemas.microsoft.com/office/drawing/2014/main" xmlns="" id="{ABC14F7A-54F1-4583-ABF6-A588B95DBF07}"/>
              </a:ext>
            </a:extLst>
          </p:cNvPr>
          <p:cNvPicPr>
            <a:picLocks noGrp="1" noChangeAspect="1"/>
          </p:cNvPicPr>
          <p:nvPr>
            <p:ph type="pic" idx="4294967295"/>
          </p:nvPr>
        </p:nvPicPr>
        <p:blipFill>
          <a:blip r:embed="rId2"/>
          <a:srcRect l="2508" r="2508"/>
          <a:stretch>
            <a:fillRect/>
          </a:stretch>
        </p:blipFill>
        <p:spPr>
          <a:xfrm>
            <a:off x="8930661" y="1083949"/>
            <a:ext cx="3155189" cy="2491365"/>
          </a:xfrm>
        </p:spPr>
      </p:pic>
      <p:pic>
        <p:nvPicPr>
          <p:cNvPr id="3" name="Picture 2">
            <a:extLst>
              <a:ext uri="{FF2B5EF4-FFF2-40B4-BE49-F238E27FC236}">
                <a16:creationId xmlns:a16="http://schemas.microsoft.com/office/drawing/2014/main" xmlns="" id="{6E51BE14-A5F6-4904-8BAA-A722985F2BE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79601" y="218984"/>
            <a:ext cx="1177028" cy="1177028"/>
          </a:xfrm>
          <a:prstGeom prst="rect">
            <a:avLst/>
          </a:prstGeom>
          <a:noFill/>
        </p:spPr>
      </p:pic>
      <p:pic>
        <p:nvPicPr>
          <p:cNvPr id="11" name="Picture 10" descr="Graphical user interface, application, website&#10;&#10;Description automatically generated">
            <a:extLst>
              <a:ext uri="{FF2B5EF4-FFF2-40B4-BE49-F238E27FC236}">
                <a16:creationId xmlns:a16="http://schemas.microsoft.com/office/drawing/2014/main" xmlns="" id="{147BE2A0-9704-4C0B-B7F9-F881FAAD5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23" y="1331535"/>
            <a:ext cx="8574192" cy="4809606"/>
          </a:xfrm>
          <a:prstGeom prst="rect">
            <a:avLst/>
          </a:prstGeom>
        </p:spPr>
      </p:pic>
      <p:pic>
        <p:nvPicPr>
          <p:cNvPr id="4" name="Picture 3">
            <a:extLst>
              <a:ext uri="{FF2B5EF4-FFF2-40B4-BE49-F238E27FC236}">
                <a16:creationId xmlns:a16="http://schemas.microsoft.com/office/drawing/2014/main" xmlns="" id="{134DEBD2-E680-4C5F-A2A8-43F4BD466659}"/>
              </a:ext>
            </a:extLst>
          </p:cNvPr>
          <p:cNvPicPr>
            <a:picLocks noChangeAspect="1"/>
          </p:cNvPicPr>
          <p:nvPr/>
        </p:nvPicPr>
        <p:blipFill>
          <a:blip r:embed="rId5">
            <a:lum bright="70000" contrast="-70000"/>
          </a:blip>
          <a:stretch>
            <a:fillRect/>
          </a:stretch>
        </p:blipFill>
        <p:spPr>
          <a:xfrm>
            <a:off x="9264353" y="-172817"/>
            <a:ext cx="3137659" cy="3137659"/>
          </a:xfrm>
          <a:prstGeom prst="rect">
            <a:avLst/>
          </a:prstGeom>
          <a:noFill/>
        </p:spPr>
      </p:pic>
      <p:grpSp>
        <p:nvGrpSpPr>
          <p:cNvPr id="8" name="Group 7">
            <a:extLst>
              <a:ext uri="{FF2B5EF4-FFF2-40B4-BE49-F238E27FC236}">
                <a16:creationId xmlns:a16="http://schemas.microsoft.com/office/drawing/2014/main" xmlns="" id="{722CB5B3-FDCD-4F3D-86A5-299059848A0D}"/>
              </a:ext>
            </a:extLst>
          </p:cNvPr>
          <p:cNvGrpSpPr/>
          <p:nvPr/>
        </p:nvGrpSpPr>
        <p:grpSpPr>
          <a:xfrm>
            <a:off x="9003412" y="3125509"/>
            <a:ext cx="2917065" cy="4532719"/>
            <a:chOff x="1765385" y="1341438"/>
            <a:chExt cx="2917825" cy="4533900"/>
          </a:xfrm>
        </p:grpSpPr>
        <p:pic>
          <p:nvPicPr>
            <p:cNvPr id="9" name="Picture 2" descr="Phone in hand PNG">
              <a:extLst>
                <a:ext uri="{FF2B5EF4-FFF2-40B4-BE49-F238E27FC236}">
                  <a16:creationId xmlns:a16="http://schemas.microsoft.com/office/drawing/2014/main" xmlns="" id="{23A9B420-EEC8-4FFE-8BD6-6ADB5C7849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00604">
              <a:off x="1765385" y="1341438"/>
              <a:ext cx="291782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053FFBB5-8024-484E-BC0A-3AB4F23720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01353">
              <a:off x="1990774" y="1718697"/>
              <a:ext cx="1657431" cy="3314862"/>
            </a:xfrm>
            <a:prstGeom prst="rect">
              <a:avLst/>
            </a:prstGeom>
          </p:spPr>
        </p:pic>
      </p:grpSp>
    </p:spTree>
    <p:extLst>
      <p:ext uri="{BB962C8B-B14F-4D97-AF65-F5344CB8AC3E}">
        <p14:creationId xmlns:p14="http://schemas.microsoft.com/office/powerpoint/2010/main" val="1930606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E89B3F7-6A60-4FED-8EF9-004428DE2277}"/>
              </a:ext>
            </a:extLst>
          </p:cNvPr>
          <p:cNvPicPr>
            <a:picLocks noChangeAspect="1"/>
          </p:cNvPicPr>
          <p:nvPr/>
        </p:nvPicPr>
        <p:blipFill>
          <a:blip r:embed="rId2"/>
          <a:stretch>
            <a:fillRect/>
          </a:stretch>
        </p:blipFill>
        <p:spPr>
          <a:xfrm>
            <a:off x="0" y="0"/>
            <a:ext cx="7809250" cy="6858000"/>
          </a:xfrm>
          <a:prstGeom prst="rect">
            <a:avLst/>
          </a:prstGeom>
        </p:spPr>
      </p:pic>
      <p:sp>
        <p:nvSpPr>
          <p:cNvPr id="4" name="TextBox 3">
            <a:extLst>
              <a:ext uri="{FF2B5EF4-FFF2-40B4-BE49-F238E27FC236}">
                <a16:creationId xmlns:a16="http://schemas.microsoft.com/office/drawing/2014/main" xmlns="" id="{AE14F15A-809E-4A6E-BDB2-F7F4E7B7D3E5}"/>
              </a:ext>
            </a:extLst>
          </p:cNvPr>
          <p:cNvSpPr txBox="1"/>
          <p:nvPr/>
        </p:nvSpPr>
        <p:spPr>
          <a:xfrm>
            <a:off x="4047002" y="142875"/>
            <a:ext cx="3762247" cy="923330"/>
          </a:xfrm>
          <a:prstGeom prst="rect">
            <a:avLst/>
          </a:prstGeom>
          <a:noFill/>
        </p:spPr>
        <p:txBody>
          <a:bodyPr wrap="none" rtlCol="0">
            <a:spAutoFit/>
          </a:bodyPr>
          <a:lstStyle/>
          <a:p>
            <a:pPr algn="ctr"/>
            <a:r>
              <a:rPr lang="en-IN" dirty="0"/>
              <a:t>Development Clusters</a:t>
            </a:r>
          </a:p>
          <a:p>
            <a:pPr algn="ctr"/>
            <a:r>
              <a:rPr lang="en-IN" dirty="0"/>
              <a:t>FPOs promoted and supported by CSA</a:t>
            </a:r>
          </a:p>
          <a:p>
            <a:pPr algn="ctr"/>
            <a:r>
              <a:rPr lang="en-IN" dirty="0"/>
              <a:t>(AP, Telangana, Maharashtra)</a:t>
            </a:r>
          </a:p>
        </p:txBody>
      </p:sp>
      <p:sp>
        <p:nvSpPr>
          <p:cNvPr id="11" name="TextBox 10">
            <a:extLst>
              <a:ext uri="{FF2B5EF4-FFF2-40B4-BE49-F238E27FC236}">
                <a16:creationId xmlns:a16="http://schemas.microsoft.com/office/drawing/2014/main" xmlns="" id="{6C8CEDE2-D929-416B-8D48-E2DCC898C21F}"/>
              </a:ext>
            </a:extLst>
          </p:cNvPr>
          <p:cNvSpPr txBox="1"/>
          <p:nvPr/>
        </p:nvSpPr>
        <p:spPr>
          <a:xfrm>
            <a:off x="7830668" y="9618"/>
            <a:ext cx="4382750" cy="1200329"/>
          </a:xfrm>
          <a:prstGeom prst="rect">
            <a:avLst/>
          </a:prstGeom>
          <a:solidFill>
            <a:schemeClr val="accent6">
              <a:lumMod val="20000"/>
              <a:lumOff val="80000"/>
            </a:schemeClr>
          </a:solidFill>
        </p:spPr>
        <p:txBody>
          <a:bodyPr wrap="square" rtlCol="0">
            <a:spAutoFit/>
          </a:bodyPr>
          <a:lstStyle/>
          <a:p>
            <a:r>
              <a:rPr lang="en-IN" sz="1200" b="1" dirty="0"/>
              <a:t>Coastal Andhra Pradesh, Vijayawada, AP</a:t>
            </a:r>
          </a:p>
          <a:p>
            <a:r>
              <a:rPr lang="en-IN" sz="1200" dirty="0"/>
              <a:t>(Vijayanagaram, </a:t>
            </a:r>
            <a:r>
              <a:rPr lang="en-IN" sz="1200" dirty="0" err="1"/>
              <a:t>Vishakapatnam</a:t>
            </a:r>
            <a:r>
              <a:rPr lang="en-IN" sz="1200" dirty="0"/>
              <a:t>, Krishna </a:t>
            </a:r>
            <a:r>
              <a:rPr lang="en-IN" sz="1200" dirty="0" err="1"/>
              <a:t>dists</a:t>
            </a:r>
            <a:r>
              <a:rPr lang="en-IN" sz="1200" dirty="0"/>
              <a:t>)</a:t>
            </a:r>
          </a:p>
          <a:p>
            <a:pPr marL="285750" indent="-285750">
              <a:buFont typeface="Arial" panose="020B0604020202020204" pitchFamily="34" charset="0"/>
              <a:buChar char="•"/>
            </a:pPr>
            <a:r>
              <a:rPr lang="en-IN" sz="1200" dirty="0"/>
              <a:t>7 FPOs (1 POPI, 1 CSA promoted, 5 CBBO)</a:t>
            </a:r>
          </a:p>
          <a:p>
            <a:pPr marL="285750" indent="-285750">
              <a:buFont typeface="Arial" panose="020B0604020202020204" pitchFamily="34" charset="0"/>
              <a:buChar char="•"/>
            </a:pPr>
            <a:r>
              <a:rPr lang="en-IN" sz="1200" dirty="0"/>
              <a:t>2 Food hub</a:t>
            </a:r>
          </a:p>
          <a:p>
            <a:pPr marL="285750" indent="-285750">
              <a:buFont typeface="Arial" panose="020B0604020202020204" pitchFamily="34" charset="0"/>
              <a:buChar char="•"/>
            </a:pPr>
            <a:r>
              <a:rPr lang="en-IN" sz="1200" dirty="0"/>
              <a:t>2 stores</a:t>
            </a:r>
          </a:p>
          <a:p>
            <a:pPr marL="285750" indent="-285750">
              <a:buFont typeface="Arial" panose="020B0604020202020204" pitchFamily="34" charset="0"/>
              <a:buChar char="•"/>
            </a:pPr>
            <a:r>
              <a:rPr lang="en-IN" sz="1200" dirty="0"/>
              <a:t>Focus: Organic exports, tribal areas, Capital area</a:t>
            </a:r>
          </a:p>
        </p:txBody>
      </p:sp>
      <p:sp>
        <p:nvSpPr>
          <p:cNvPr id="12" name="TextBox 11">
            <a:extLst>
              <a:ext uri="{FF2B5EF4-FFF2-40B4-BE49-F238E27FC236}">
                <a16:creationId xmlns:a16="http://schemas.microsoft.com/office/drawing/2014/main" xmlns="" id="{518A2D3C-2790-4EE4-AD31-9FC5D42C2C70}"/>
              </a:ext>
            </a:extLst>
          </p:cNvPr>
          <p:cNvSpPr txBox="1"/>
          <p:nvPr/>
        </p:nvSpPr>
        <p:spPr>
          <a:xfrm>
            <a:off x="7830668" y="5850482"/>
            <a:ext cx="4382750" cy="1015663"/>
          </a:xfrm>
          <a:prstGeom prst="rect">
            <a:avLst/>
          </a:prstGeom>
          <a:solidFill>
            <a:schemeClr val="accent5">
              <a:lumMod val="20000"/>
              <a:lumOff val="80000"/>
            </a:schemeClr>
          </a:solidFill>
        </p:spPr>
        <p:txBody>
          <a:bodyPr wrap="square" rtlCol="0">
            <a:spAutoFit/>
          </a:bodyPr>
          <a:lstStyle/>
          <a:p>
            <a:r>
              <a:rPr lang="en-IN" sz="1200" b="1" dirty="0" err="1"/>
              <a:t>Vidharba</a:t>
            </a:r>
            <a:r>
              <a:rPr lang="en-IN" sz="1200" b="1" dirty="0"/>
              <a:t> Cluster, Wardha, Maharashtra</a:t>
            </a:r>
            <a:endParaRPr lang="en-IN" sz="1200" dirty="0"/>
          </a:p>
          <a:p>
            <a:r>
              <a:rPr lang="en-IN" sz="1200" dirty="0"/>
              <a:t>(</a:t>
            </a:r>
            <a:r>
              <a:rPr lang="en-IN" sz="1200" dirty="0" err="1"/>
              <a:t>Yavatmal</a:t>
            </a:r>
            <a:r>
              <a:rPr lang="en-IN" sz="1200" dirty="0"/>
              <a:t>, Wardha, Aurangabad)</a:t>
            </a:r>
          </a:p>
          <a:p>
            <a:pPr marL="285750" indent="-285750">
              <a:buFont typeface="Arial" panose="020B0604020202020204" pitchFamily="34" charset="0"/>
              <a:buChar char="•"/>
            </a:pPr>
            <a:r>
              <a:rPr lang="en-IN" sz="1200" dirty="0"/>
              <a:t>2 FPOs (2 Organic)</a:t>
            </a:r>
          </a:p>
          <a:p>
            <a:pPr marL="285750" indent="-285750">
              <a:buFont typeface="Arial" panose="020B0604020202020204" pitchFamily="34" charset="0"/>
              <a:buChar char="•"/>
            </a:pPr>
            <a:r>
              <a:rPr lang="en-IN" sz="1200" dirty="0"/>
              <a:t>Potential for Food hub</a:t>
            </a:r>
          </a:p>
          <a:p>
            <a:pPr marL="285750" indent="-285750">
              <a:buFont typeface="Arial" panose="020B0604020202020204" pitchFamily="34" charset="0"/>
              <a:buChar char="•"/>
            </a:pPr>
            <a:r>
              <a:rPr lang="en-IN" sz="1200" dirty="0"/>
              <a:t>Potential for stores</a:t>
            </a:r>
          </a:p>
        </p:txBody>
      </p:sp>
      <p:sp>
        <p:nvSpPr>
          <p:cNvPr id="13" name="TextBox 12">
            <a:extLst>
              <a:ext uri="{FF2B5EF4-FFF2-40B4-BE49-F238E27FC236}">
                <a16:creationId xmlns:a16="http://schemas.microsoft.com/office/drawing/2014/main" xmlns="" id="{61BAA384-4C7D-457F-9011-D18018CE5291}"/>
              </a:ext>
            </a:extLst>
          </p:cNvPr>
          <p:cNvSpPr txBox="1"/>
          <p:nvPr/>
        </p:nvSpPr>
        <p:spPr>
          <a:xfrm>
            <a:off x="7830668" y="1423668"/>
            <a:ext cx="4382750" cy="1200329"/>
          </a:xfrm>
          <a:prstGeom prst="rect">
            <a:avLst/>
          </a:prstGeom>
          <a:solidFill>
            <a:schemeClr val="accent4">
              <a:lumMod val="40000"/>
              <a:lumOff val="60000"/>
            </a:schemeClr>
          </a:solidFill>
        </p:spPr>
        <p:txBody>
          <a:bodyPr wrap="square" rtlCol="0">
            <a:spAutoFit/>
          </a:bodyPr>
          <a:lstStyle/>
          <a:p>
            <a:r>
              <a:rPr lang="en-IN" sz="1200" b="1" dirty="0"/>
              <a:t>Rayalaseema Cluster, </a:t>
            </a:r>
            <a:r>
              <a:rPr lang="en-IN" sz="1200" b="1" dirty="0" err="1"/>
              <a:t>Pulivendula</a:t>
            </a:r>
            <a:r>
              <a:rPr lang="en-IN" sz="1200" b="1" dirty="0"/>
              <a:t>, Kadapa, AP</a:t>
            </a:r>
            <a:endParaRPr lang="en-IN" sz="1200" dirty="0"/>
          </a:p>
          <a:p>
            <a:r>
              <a:rPr lang="en-IN" sz="1200" dirty="0"/>
              <a:t>(Kadapa, Anantapur, Kurnool)</a:t>
            </a:r>
          </a:p>
          <a:p>
            <a:pPr marL="285750" indent="-285750">
              <a:buFont typeface="Arial" panose="020B0604020202020204" pitchFamily="34" charset="0"/>
              <a:buChar char="•"/>
            </a:pPr>
            <a:r>
              <a:rPr lang="en-IN" sz="1200" dirty="0"/>
              <a:t>14 FPOs (5 CBBO 8 POPI and 1 CSA)</a:t>
            </a:r>
          </a:p>
          <a:p>
            <a:pPr marL="285750" indent="-285750">
              <a:buFont typeface="Arial" panose="020B0604020202020204" pitchFamily="34" charset="0"/>
              <a:buChar char="•"/>
            </a:pPr>
            <a:r>
              <a:rPr lang="en-IN" sz="1200" dirty="0"/>
              <a:t>All organic and part of APCNF program</a:t>
            </a:r>
          </a:p>
          <a:p>
            <a:pPr marL="285750" indent="-285750">
              <a:buFont typeface="Arial" panose="020B0604020202020204" pitchFamily="34" charset="0"/>
              <a:buChar char="•"/>
            </a:pPr>
            <a:r>
              <a:rPr lang="en-IN" sz="1200" dirty="0"/>
              <a:t>Potential for Food hub and stores</a:t>
            </a:r>
          </a:p>
          <a:p>
            <a:pPr marL="285750" indent="-285750">
              <a:buFont typeface="Arial" panose="020B0604020202020204" pitchFamily="34" charset="0"/>
              <a:buChar char="•"/>
            </a:pPr>
            <a:r>
              <a:rPr lang="en-IN" sz="1200" dirty="0"/>
              <a:t>Focus: all  crops, rainfed clusters</a:t>
            </a:r>
          </a:p>
        </p:txBody>
      </p:sp>
      <p:sp>
        <p:nvSpPr>
          <p:cNvPr id="14" name="TextBox 13">
            <a:extLst>
              <a:ext uri="{FF2B5EF4-FFF2-40B4-BE49-F238E27FC236}">
                <a16:creationId xmlns:a16="http://schemas.microsoft.com/office/drawing/2014/main" xmlns="" id="{F3713C6E-A2E2-42B9-B543-A1015DC7F7C7}"/>
              </a:ext>
            </a:extLst>
          </p:cNvPr>
          <p:cNvSpPr txBox="1"/>
          <p:nvPr/>
        </p:nvSpPr>
        <p:spPr>
          <a:xfrm>
            <a:off x="7830668" y="4251768"/>
            <a:ext cx="4382750" cy="1384995"/>
          </a:xfrm>
          <a:prstGeom prst="rect">
            <a:avLst/>
          </a:prstGeom>
          <a:solidFill>
            <a:schemeClr val="accent2">
              <a:lumMod val="20000"/>
              <a:lumOff val="80000"/>
            </a:schemeClr>
          </a:solidFill>
        </p:spPr>
        <p:txBody>
          <a:bodyPr wrap="square" rtlCol="0">
            <a:spAutoFit/>
          </a:bodyPr>
          <a:lstStyle/>
          <a:p>
            <a:r>
              <a:rPr lang="en-IN" sz="1200" b="1" dirty="0"/>
              <a:t>Southern Telangana Cluster, </a:t>
            </a:r>
            <a:r>
              <a:rPr lang="en-IN" sz="1200" b="1" dirty="0" err="1"/>
              <a:t>Mahaboobnagar</a:t>
            </a:r>
            <a:r>
              <a:rPr lang="en-IN" sz="1200" b="1" dirty="0"/>
              <a:t>, Telangana</a:t>
            </a:r>
            <a:endParaRPr lang="en-IN" sz="1200" dirty="0"/>
          </a:p>
          <a:p>
            <a:r>
              <a:rPr lang="en-IN" sz="1200" dirty="0"/>
              <a:t>(</a:t>
            </a:r>
            <a:r>
              <a:rPr lang="en-IN" sz="1200" dirty="0" err="1"/>
              <a:t>Gadwal</a:t>
            </a:r>
            <a:r>
              <a:rPr lang="en-IN" sz="1200" dirty="0"/>
              <a:t>, </a:t>
            </a:r>
            <a:r>
              <a:rPr lang="en-IN" sz="1200" dirty="0" err="1"/>
              <a:t>Mahabubnagar</a:t>
            </a:r>
            <a:r>
              <a:rPr lang="en-IN" sz="1200" dirty="0"/>
              <a:t>, </a:t>
            </a:r>
            <a:r>
              <a:rPr lang="en-IN" sz="1200" dirty="0" err="1"/>
              <a:t>Nagarkurnool</a:t>
            </a:r>
            <a:r>
              <a:rPr lang="en-IN" sz="1200" dirty="0"/>
              <a:t>, Vikarabad, Nalgonda, </a:t>
            </a:r>
            <a:r>
              <a:rPr lang="en-IN" sz="1200" dirty="0" err="1"/>
              <a:t>Jangoan</a:t>
            </a:r>
            <a:r>
              <a:rPr lang="en-IN" sz="1200" dirty="0"/>
              <a:t>, </a:t>
            </a:r>
            <a:r>
              <a:rPr lang="en-IN" sz="1200" dirty="0" err="1"/>
              <a:t>Yadadri</a:t>
            </a:r>
            <a:r>
              <a:rPr lang="en-IN" sz="1200" dirty="0"/>
              <a:t> </a:t>
            </a:r>
            <a:r>
              <a:rPr lang="en-IN" sz="1200" dirty="0" err="1"/>
              <a:t>Bhongir</a:t>
            </a:r>
            <a:r>
              <a:rPr lang="en-IN" sz="1200" dirty="0"/>
              <a:t>, </a:t>
            </a:r>
            <a:r>
              <a:rPr lang="en-IN" sz="1200" dirty="0" err="1"/>
              <a:t>siddipet</a:t>
            </a:r>
            <a:r>
              <a:rPr lang="en-IN" sz="1200" dirty="0"/>
              <a:t>)</a:t>
            </a:r>
          </a:p>
          <a:p>
            <a:pPr marL="285750" indent="-285750">
              <a:buFont typeface="Arial" panose="020B0604020202020204" pitchFamily="34" charset="0"/>
              <a:buChar char="•"/>
            </a:pPr>
            <a:r>
              <a:rPr lang="en-IN" sz="1200" dirty="0"/>
              <a:t>20 FPOs (18 CBBO 2 POPI)</a:t>
            </a:r>
          </a:p>
          <a:p>
            <a:pPr marL="285750" indent="-285750">
              <a:buFont typeface="Arial" panose="020B0604020202020204" pitchFamily="34" charset="0"/>
              <a:buChar char="•"/>
            </a:pPr>
            <a:r>
              <a:rPr lang="en-IN" sz="1200" dirty="0"/>
              <a:t>Potential for Food hubs and stores</a:t>
            </a:r>
          </a:p>
          <a:p>
            <a:pPr marL="285750" indent="-285750">
              <a:buFont typeface="Arial" panose="020B0604020202020204" pitchFamily="34" charset="0"/>
              <a:buChar char="•"/>
            </a:pPr>
            <a:r>
              <a:rPr lang="en-IN" sz="1200" dirty="0"/>
              <a:t>Potential for stores and processing facilities</a:t>
            </a:r>
          </a:p>
          <a:p>
            <a:pPr marL="285750" indent="-285750">
              <a:buFont typeface="Arial" panose="020B0604020202020204" pitchFamily="34" charset="0"/>
              <a:buChar char="•"/>
            </a:pPr>
            <a:r>
              <a:rPr lang="en-IN" sz="1200" dirty="0"/>
              <a:t>Focus: Organic food, cotton, processed food, seeds</a:t>
            </a:r>
          </a:p>
        </p:txBody>
      </p:sp>
      <p:sp>
        <p:nvSpPr>
          <p:cNvPr id="15" name="TextBox 14">
            <a:extLst>
              <a:ext uri="{FF2B5EF4-FFF2-40B4-BE49-F238E27FC236}">
                <a16:creationId xmlns:a16="http://schemas.microsoft.com/office/drawing/2014/main" xmlns="" id="{9E936176-1D97-448F-AEF8-BCAA311DE16B}"/>
              </a:ext>
            </a:extLst>
          </p:cNvPr>
          <p:cNvSpPr txBox="1"/>
          <p:nvPr/>
        </p:nvSpPr>
        <p:spPr>
          <a:xfrm>
            <a:off x="7830668" y="2837718"/>
            <a:ext cx="4382750" cy="1200329"/>
          </a:xfrm>
          <a:prstGeom prst="rect">
            <a:avLst/>
          </a:prstGeom>
          <a:solidFill>
            <a:schemeClr val="accent5">
              <a:lumMod val="20000"/>
              <a:lumOff val="80000"/>
            </a:schemeClr>
          </a:solidFill>
        </p:spPr>
        <p:txBody>
          <a:bodyPr wrap="square" rtlCol="0">
            <a:spAutoFit/>
          </a:bodyPr>
          <a:lstStyle/>
          <a:p>
            <a:r>
              <a:rPr lang="en-IN" sz="1200" b="1" dirty="0"/>
              <a:t>North Telangana Cluster, Warangal, Telangana</a:t>
            </a:r>
            <a:endParaRPr lang="en-IN" sz="1200" dirty="0"/>
          </a:p>
          <a:p>
            <a:r>
              <a:rPr lang="en-IN" sz="1200" dirty="0"/>
              <a:t>(Adilabad, Mancherial, Karimnagar, </a:t>
            </a:r>
            <a:r>
              <a:rPr lang="en-IN" sz="1200" dirty="0" err="1"/>
              <a:t>Siricilla</a:t>
            </a:r>
            <a:r>
              <a:rPr lang="en-IN" sz="1200" dirty="0"/>
              <a:t>, </a:t>
            </a:r>
            <a:r>
              <a:rPr lang="en-IN" sz="1200" dirty="0" err="1"/>
              <a:t>Bhupalpalli</a:t>
            </a:r>
            <a:r>
              <a:rPr lang="en-IN" sz="1200" dirty="0"/>
              <a:t> , </a:t>
            </a:r>
            <a:r>
              <a:rPr lang="en-IN" sz="1200" dirty="0" err="1"/>
              <a:t>sangareddy</a:t>
            </a:r>
            <a:r>
              <a:rPr lang="en-IN" sz="1200" dirty="0"/>
              <a:t>, </a:t>
            </a:r>
            <a:r>
              <a:rPr lang="en-IN" sz="1200" dirty="0" err="1"/>
              <a:t>medak</a:t>
            </a:r>
            <a:r>
              <a:rPr lang="en-IN" sz="1200" dirty="0"/>
              <a:t>,)</a:t>
            </a:r>
          </a:p>
          <a:p>
            <a:pPr marL="285750" indent="-285750">
              <a:buFont typeface="Arial" panose="020B0604020202020204" pitchFamily="34" charset="0"/>
              <a:buChar char="•"/>
            </a:pPr>
            <a:r>
              <a:rPr lang="en-IN" sz="1200" dirty="0"/>
              <a:t>18 FPOs (11 CBBO 8 POPI)</a:t>
            </a:r>
          </a:p>
          <a:p>
            <a:pPr marL="285750" indent="-285750">
              <a:buFont typeface="Arial" panose="020B0604020202020204" pitchFamily="34" charset="0"/>
              <a:buChar char="•"/>
            </a:pPr>
            <a:r>
              <a:rPr lang="en-IN" sz="1200" dirty="0"/>
              <a:t>1 Food hub, 1 distribution hub and 3 organic stores</a:t>
            </a:r>
          </a:p>
          <a:p>
            <a:pPr marL="285750" indent="-285750">
              <a:buFont typeface="Arial" panose="020B0604020202020204" pitchFamily="34" charset="0"/>
              <a:buChar char="•"/>
            </a:pPr>
            <a:r>
              <a:rPr lang="en-IN" sz="1200" dirty="0"/>
              <a:t>Focus: Organic, Tribal areas, Chillies, Turmeric</a:t>
            </a:r>
          </a:p>
        </p:txBody>
      </p:sp>
      <p:pic>
        <p:nvPicPr>
          <p:cNvPr id="17" name="Graphic 16" descr="Marker with solid fill">
            <a:extLst>
              <a:ext uri="{FF2B5EF4-FFF2-40B4-BE49-F238E27FC236}">
                <a16:creationId xmlns:a16="http://schemas.microsoft.com/office/drawing/2014/main" xmlns="" id="{04ED18B3-E1C0-4D7F-8036-B6621557FB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591050" y="5190154"/>
            <a:ext cx="457200" cy="457200"/>
          </a:xfrm>
          <a:prstGeom prst="rect">
            <a:avLst/>
          </a:prstGeom>
        </p:spPr>
      </p:pic>
      <p:sp>
        <p:nvSpPr>
          <p:cNvPr id="18" name="TextBox 17">
            <a:extLst>
              <a:ext uri="{FF2B5EF4-FFF2-40B4-BE49-F238E27FC236}">
                <a16:creationId xmlns:a16="http://schemas.microsoft.com/office/drawing/2014/main" xmlns="" id="{D40D3650-5EF9-439C-8E4F-E9E8D55838FB}"/>
              </a:ext>
            </a:extLst>
          </p:cNvPr>
          <p:cNvSpPr txBox="1"/>
          <p:nvPr/>
        </p:nvSpPr>
        <p:spPr>
          <a:xfrm flipH="1">
            <a:off x="4962524" y="5234088"/>
            <a:ext cx="2873256" cy="369332"/>
          </a:xfrm>
          <a:prstGeom prst="rect">
            <a:avLst/>
          </a:prstGeom>
          <a:noFill/>
        </p:spPr>
        <p:txBody>
          <a:bodyPr wrap="square" rtlCol="0">
            <a:spAutoFit/>
          </a:bodyPr>
          <a:lstStyle/>
          <a:p>
            <a:r>
              <a:rPr lang="en-IN" dirty="0"/>
              <a:t>Resource Support Agency</a:t>
            </a:r>
          </a:p>
        </p:txBody>
      </p:sp>
      <p:pic>
        <p:nvPicPr>
          <p:cNvPr id="20" name="Graphic 19" descr="Marker with solid fill">
            <a:extLst>
              <a:ext uri="{FF2B5EF4-FFF2-40B4-BE49-F238E27FC236}">
                <a16:creationId xmlns:a16="http://schemas.microsoft.com/office/drawing/2014/main" xmlns="" id="{F5E70725-C2A5-4DD5-9A90-CFDD3EF6AA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600575" y="5603420"/>
            <a:ext cx="457200" cy="457200"/>
          </a:xfrm>
          <a:prstGeom prst="rect">
            <a:avLst/>
          </a:prstGeom>
        </p:spPr>
      </p:pic>
      <p:sp>
        <p:nvSpPr>
          <p:cNvPr id="21" name="TextBox 20">
            <a:extLst>
              <a:ext uri="{FF2B5EF4-FFF2-40B4-BE49-F238E27FC236}">
                <a16:creationId xmlns:a16="http://schemas.microsoft.com/office/drawing/2014/main" xmlns="" id="{5DA5E692-1D08-40FA-A71F-4E1C190BFA9E}"/>
              </a:ext>
            </a:extLst>
          </p:cNvPr>
          <p:cNvSpPr txBox="1"/>
          <p:nvPr/>
        </p:nvSpPr>
        <p:spPr>
          <a:xfrm flipH="1">
            <a:off x="4962524" y="5638435"/>
            <a:ext cx="2640331" cy="369332"/>
          </a:xfrm>
          <a:prstGeom prst="rect">
            <a:avLst/>
          </a:prstGeom>
          <a:noFill/>
        </p:spPr>
        <p:txBody>
          <a:bodyPr wrap="square" rtlCol="0">
            <a:spAutoFit/>
          </a:bodyPr>
          <a:lstStyle/>
          <a:p>
            <a:r>
              <a:rPr lang="en-IN" dirty="0"/>
              <a:t>CBBOs</a:t>
            </a:r>
          </a:p>
        </p:txBody>
      </p:sp>
      <p:pic>
        <p:nvPicPr>
          <p:cNvPr id="22" name="Graphic 21" descr="Marker with solid fill">
            <a:extLst>
              <a:ext uri="{FF2B5EF4-FFF2-40B4-BE49-F238E27FC236}">
                <a16:creationId xmlns:a16="http://schemas.microsoft.com/office/drawing/2014/main" xmlns="" id="{CABAF8C2-5956-4B32-BC03-0171B87FE1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610100" y="6002110"/>
            <a:ext cx="457200" cy="457200"/>
          </a:xfrm>
          <a:prstGeom prst="rect">
            <a:avLst/>
          </a:prstGeom>
        </p:spPr>
      </p:pic>
      <p:sp>
        <p:nvSpPr>
          <p:cNvPr id="23" name="TextBox 22">
            <a:extLst>
              <a:ext uri="{FF2B5EF4-FFF2-40B4-BE49-F238E27FC236}">
                <a16:creationId xmlns:a16="http://schemas.microsoft.com/office/drawing/2014/main" xmlns="" id="{7BED4F05-3834-46E5-88CA-7DD4AC986323}"/>
              </a:ext>
            </a:extLst>
          </p:cNvPr>
          <p:cNvSpPr txBox="1"/>
          <p:nvPr/>
        </p:nvSpPr>
        <p:spPr>
          <a:xfrm flipH="1">
            <a:off x="4962524" y="6089978"/>
            <a:ext cx="2640331" cy="369332"/>
          </a:xfrm>
          <a:prstGeom prst="rect">
            <a:avLst/>
          </a:prstGeom>
          <a:noFill/>
        </p:spPr>
        <p:txBody>
          <a:bodyPr wrap="square" rtlCol="0">
            <a:spAutoFit/>
          </a:bodyPr>
          <a:lstStyle/>
          <a:p>
            <a:r>
              <a:rPr lang="en-IN" dirty="0"/>
              <a:t>POPI/Promoter</a:t>
            </a:r>
          </a:p>
        </p:txBody>
      </p:sp>
      <p:pic>
        <p:nvPicPr>
          <p:cNvPr id="24" name="Graphic 23" descr="Marker with solid fill">
            <a:extLst>
              <a:ext uri="{FF2B5EF4-FFF2-40B4-BE49-F238E27FC236}">
                <a16:creationId xmlns:a16="http://schemas.microsoft.com/office/drawing/2014/main" xmlns="" id="{1DBAA33C-DE52-4981-8AB6-3D4638235E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848475" y="1601560"/>
            <a:ext cx="457200" cy="457200"/>
          </a:xfrm>
          <a:prstGeom prst="rect">
            <a:avLst/>
          </a:prstGeom>
        </p:spPr>
      </p:pic>
      <p:pic>
        <p:nvPicPr>
          <p:cNvPr id="25" name="Graphic 24" descr="Marker with solid fill">
            <a:extLst>
              <a:ext uri="{FF2B5EF4-FFF2-40B4-BE49-F238E27FC236}">
                <a16:creationId xmlns:a16="http://schemas.microsoft.com/office/drawing/2014/main" xmlns="" id="{8DABC525-1F68-4252-9C6A-A3673D7C2B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630727" y="6392821"/>
            <a:ext cx="457200" cy="457200"/>
          </a:xfrm>
          <a:prstGeom prst="rect">
            <a:avLst/>
          </a:prstGeom>
        </p:spPr>
      </p:pic>
      <p:sp>
        <p:nvSpPr>
          <p:cNvPr id="26" name="TextBox 25">
            <a:extLst>
              <a:ext uri="{FF2B5EF4-FFF2-40B4-BE49-F238E27FC236}">
                <a16:creationId xmlns:a16="http://schemas.microsoft.com/office/drawing/2014/main" xmlns="" id="{03A9E44B-C886-419A-8EB5-07FB804382E4}"/>
              </a:ext>
            </a:extLst>
          </p:cNvPr>
          <p:cNvSpPr txBox="1"/>
          <p:nvPr/>
        </p:nvSpPr>
        <p:spPr>
          <a:xfrm flipH="1">
            <a:off x="4962524" y="6470978"/>
            <a:ext cx="2640331" cy="369332"/>
          </a:xfrm>
          <a:prstGeom prst="rect">
            <a:avLst/>
          </a:prstGeom>
          <a:noFill/>
        </p:spPr>
        <p:txBody>
          <a:bodyPr wrap="square" rtlCol="0">
            <a:spAutoFit/>
          </a:bodyPr>
          <a:lstStyle/>
          <a:p>
            <a:r>
              <a:rPr lang="en-IN" dirty="0"/>
              <a:t>Foodhubs</a:t>
            </a:r>
          </a:p>
        </p:txBody>
      </p:sp>
      <p:pic>
        <p:nvPicPr>
          <p:cNvPr id="27" name="Graphic 26" descr="Marker with solid fill">
            <a:extLst>
              <a:ext uri="{FF2B5EF4-FFF2-40B4-BE49-F238E27FC236}">
                <a16:creationId xmlns:a16="http://schemas.microsoft.com/office/drawing/2014/main" xmlns="" id="{65BDB5EF-55D6-4EBC-8227-234D41E9F2A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200275" y="5486398"/>
            <a:ext cx="457200" cy="457200"/>
          </a:xfrm>
          <a:prstGeom prst="rect">
            <a:avLst/>
          </a:prstGeom>
        </p:spPr>
      </p:pic>
      <p:pic>
        <p:nvPicPr>
          <p:cNvPr id="28" name="Graphic 27" descr="Marker with solid fill">
            <a:extLst>
              <a:ext uri="{FF2B5EF4-FFF2-40B4-BE49-F238E27FC236}">
                <a16:creationId xmlns:a16="http://schemas.microsoft.com/office/drawing/2014/main" xmlns="" id="{4D6214B6-3305-496B-B5A6-4C19AF7D0B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495864" y="3123720"/>
            <a:ext cx="457200" cy="457200"/>
          </a:xfrm>
          <a:prstGeom prst="rect">
            <a:avLst/>
          </a:prstGeom>
        </p:spPr>
      </p:pic>
      <p:pic>
        <p:nvPicPr>
          <p:cNvPr id="29" name="Graphic 28" descr="Marker with solid fill">
            <a:extLst>
              <a:ext uri="{FF2B5EF4-FFF2-40B4-BE49-F238E27FC236}">
                <a16:creationId xmlns:a16="http://schemas.microsoft.com/office/drawing/2014/main" xmlns="" id="{BE17DE26-81E6-4D9F-B1D6-2D73F76B0B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657475" y="2040314"/>
            <a:ext cx="457200" cy="457200"/>
          </a:xfrm>
          <a:prstGeom prst="rect">
            <a:avLst/>
          </a:prstGeom>
        </p:spPr>
      </p:pic>
      <p:pic>
        <p:nvPicPr>
          <p:cNvPr id="30" name="Graphic 29" descr="Marker with solid fill">
            <a:extLst>
              <a:ext uri="{FF2B5EF4-FFF2-40B4-BE49-F238E27FC236}">
                <a16:creationId xmlns:a16="http://schemas.microsoft.com/office/drawing/2014/main" xmlns="" id="{0E7AC82C-CCD8-4BB0-994D-D21167DE66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279787" y="3123720"/>
            <a:ext cx="457200" cy="457200"/>
          </a:xfrm>
          <a:prstGeom prst="rect">
            <a:avLst/>
          </a:prstGeom>
        </p:spPr>
      </p:pic>
      <p:sp>
        <p:nvSpPr>
          <p:cNvPr id="32" name="Oval 31">
            <a:extLst>
              <a:ext uri="{FF2B5EF4-FFF2-40B4-BE49-F238E27FC236}">
                <a16:creationId xmlns:a16="http://schemas.microsoft.com/office/drawing/2014/main" xmlns="" id="{EC672E2C-B6ED-4B53-B404-CBA699147BA2}"/>
              </a:ext>
            </a:extLst>
          </p:cNvPr>
          <p:cNvSpPr/>
          <p:nvPr/>
        </p:nvSpPr>
        <p:spPr>
          <a:xfrm>
            <a:off x="4536922" y="4290330"/>
            <a:ext cx="610825" cy="457200"/>
          </a:xfrm>
          <a:prstGeom prst="ellipse">
            <a:avLst/>
          </a:prstGeom>
          <a:solidFill>
            <a:schemeClr val="accent6">
              <a:lumMod val="75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IN" sz="1400" b="1" dirty="0">
                <a:latin typeface="Arial Black" panose="020B0A04020102020204" pitchFamily="34" charset="0"/>
              </a:rPr>
              <a:t>30</a:t>
            </a:r>
          </a:p>
        </p:txBody>
      </p:sp>
      <p:sp>
        <p:nvSpPr>
          <p:cNvPr id="33" name="TextBox 32">
            <a:extLst>
              <a:ext uri="{FF2B5EF4-FFF2-40B4-BE49-F238E27FC236}">
                <a16:creationId xmlns:a16="http://schemas.microsoft.com/office/drawing/2014/main" xmlns="" id="{56175CE6-A270-4B32-B1B9-5EDCFAA6A6E5}"/>
              </a:ext>
            </a:extLst>
          </p:cNvPr>
          <p:cNvSpPr txBox="1"/>
          <p:nvPr/>
        </p:nvSpPr>
        <p:spPr>
          <a:xfrm flipH="1">
            <a:off x="5158332" y="4070395"/>
            <a:ext cx="2650916" cy="707886"/>
          </a:xfrm>
          <a:prstGeom prst="rect">
            <a:avLst/>
          </a:prstGeom>
          <a:noFill/>
        </p:spPr>
        <p:txBody>
          <a:bodyPr wrap="square" rtlCol="0">
            <a:spAutoFit/>
          </a:bodyPr>
          <a:lstStyle/>
          <a:p>
            <a:r>
              <a:rPr lang="en-IN" sz="1600" dirty="0"/>
              <a:t>Exclusive Organic FPOs</a:t>
            </a:r>
          </a:p>
          <a:p>
            <a:r>
              <a:rPr lang="en-IN" sz="1200" dirty="0"/>
              <a:t>Paddy, Mango, Banana, Chillies, Turmeric, Coffee, Vegetables</a:t>
            </a:r>
          </a:p>
        </p:txBody>
      </p:sp>
      <p:sp>
        <p:nvSpPr>
          <p:cNvPr id="34" name="Oval 33">
            <a:extLst>
              <a:ext uri="{FF2B5EF4-FFF2-40B4-BE49-F238E27FC236}">
                <a16:creationId xmlns:a16="http://schemas.microsoft.com/office/drawing/2014/main" xmlns="" id="{B808C76F-FA44-474C-A6B7-E57C85EEEEED}"/>
              </a:ext>
            </a:extLst>
          </p:cNvPr>
          <p:cNvSpPr/>
          <p:nvPr/>
        </p:nvSpPr>
        <p:spPr>
          <a:xfrm>
            <a:off x="4564519" y="4761181"/>
            <a:ext cx="610825" cy="457200"/>
          </a:xfrm>
          <a:prstGeom prst="ellipse">
            <a:avLst/>
          </a:prstGeom>
          <a:solidFill>
            <a:srgbClr val="FFC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IN" sz="1400" b="1" dirty="0">
                <a:latin typeface="Arial Black" panose="020B0A04020102020204" pitchFamily="34" charset="0"/>
              </a:rPr>
              <a:t>29</a:t>
            </a:r>
          </a:p>
        </p:txBody>
      </p:sp>
      <p:sp>
        <p:nvSpPr>
          <p:cNvPr id="35" name="TextBox 34">
            <a:extLst>
              <a:ext uri="{FF2B5EF4-FFF2-40B4-BE49-F238E27FC236}">
                <a16:creationId xmlns:a16="http://schemas.microsoft.com/office/drawing/2014/main" xmlns="" id="{76D9774B-60A9-44AD-88D4-2EA3E4E5C83C}"/>
              </a:ext>
            </a:extLst>
          </p:cNvPr>
          <p:cNvSpPr txBox="1"/>
          <p:nvPr/>
        </p:nvSpPr>
        <p:spPr>
          <a:xfrm flipH="1">
            <a:off x="5185929" y="4674416"/>
            <a:ext cx="2650916" cy="707886"/>
          </a:xfrm>
          <a:prstGeom prst="rect">
            <a:avLst/>
          </a:prstGeom>
          <a:noFill/>
        </p:spPr>
        <p:txBody>
          <a:bodyPr wrap="square" rtlCol="0">
            <a:spAutoFit/>
          </a:bodyPr>
          <a:lstStyle/>
          <a:p>
            <a:r>
              <a:rPr lang="en-IN" sz="1600" dirty="0"/>
              <a:t>Mixed FPOs</a:t>
            </a:r>
          </a:p>
          <a:p>
            <a:r>
              <a:rPr lang="en-IN" sz="1200" dirty="0"/>
              <a:t>Cereals, pulses, Oilseeds, spices, Fruits and Vegetables</a:t>
            </a:r>
          </a:p>
        </p:txBody>
      </p:sp>
      <p:pic>
        <p:nvPicPr>
          <p:cNvPr id="1026" name="Picture 2" descr="Andhra Pradesh Map Icons - Download Free Vector Icons | Noun Project">
            <a:extLst>
              <a:ext uri="{FF2B5EF4-FFF2-40B4-BE49-F238E27FC236}">
                <a16:creationId xmlns:a16="http://schemas.microsoft.com/office/drawing/2014/main" xmlns="" id="{E83324A0-911C-464D-A056-9D61BCB2F597}"/>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6826" y="3140046"/>
            <a:ext cx="980497" cy="9804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langana Icons - Download Free Vector Icons | Noun Project">
            <a:extLst>
              <a:ext uri="{FF2B5EF4-FFF2-40B4-BE49-F238E27FC236}">
                <a16:creationId xmlns:a16="http://schemas.microsoft.com/office/drawing/2014/main" xmlns="" id="{D403B4FB-45FA-4C2F-BEC5-7E42996B03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97788" y="2922408"/>
            <a:ext cx="707887" cy="7078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B2A2C76-C3F9-4C23-AD96-F30993AA9F19}"/>
              </a:ext>
            </a:extLst>
          </p:cNvPr>
          <p:cNvSpPr txBox="1"/>
          <p:nvPr/>
        </p:nvSpPr>
        <p:spPr>
          <a:xfrm>
            <a:off x="6983679" y="3657826"/>
            <a:ext cx="418704" cy="369332"/>
          </a:xfrm>
          <a:prstGeom prst="rect">
            <a:avLst/>
          </a:prstGeom>
          <a:noFill/>
        </p:spPr>
        <p:txBody>
          <a:bodyPr wrap="none" rtlCol="0">
            <a:spAutoFit/>
          </a:bodyPr>
          <a:lstStyle/>
          <a:p>
            <a:r>
              <a:rPr lang="en-IN" dirty="0"/>
              <a:t>21</a:t>
            </a:r>
          </a:p>
        </p:txBody>
      </p:sp>
      <p:sp>
        <p:nvSpPr>
          <p:cNvPr id="36" name="TextBox 35">
            <a:extLst>
              <a:ext uri="{FF2B5EF4-FFF2-40B4-BE49-F238E27FC236}">
                <a16:creationId xmlns:a16="http://schemas.microsoft.com/office/drawing/2014/main" xmlns="" id="{BB7AC573-3485-4749-B2EC-FD0428E89EE1}"/>
              </a:ext>
            </a:extLst>
          </p:cNvPr>
          <p:cNvSpPr txBox="1"/>
          <p:nvPr/>
        </p:nvSpPr>
        <p:spPr>
          <a:xfrm>
            <a:off x="6779443" y="2666424"/>
            <a:ext cx="418704" cy="369332"/>
          </a:xfrm>
          <a:prstGeom prst="rect">
            <a:avLst/>
          </a:prstGeom>
          <a:noFill/>
        </p:spPr>
        <p:txBody>
          <a:bodyPr wrap="none" rtlCol="0">
            <a:spAutoFit/>
          </a:bodyPr>
          <a:lstStyle/>
          <a:p>
            <a:r>
              <a:rPr lang="en-GB" dirty="0"/>
              <a:t>38</a:t>
            </a:r>
            <a:endParaRPr lang="en-IN" dirty="0"/>
          </a:p>
        </p:txBody>
      </p:sp>
      <p:sp>
        <p:nvSpPr>
          <p:cNvPr id="5" name="Oval 4">
            <a:extLst>
              <a:ext uri="{FF2B5EF4-FFF2-40B4-BE49-F238E27FC236}">
                <a16:creationId xmlns:a16="http://schemas.microsoft.com/office/drawing/2014/main" xmlns="" id="{095BC4B3-3088-4A74-9033-4A0E5C19B6A9}"/>
              </a:ext>
            </a:extLst>
          </p:cNvPr>
          <p:cNvSpPr/>
          <p:nvPr/>
        </p:nvSpPr>
        <p:spPr>
          <a:xfrm>
            <a:off x="803691" y="0"/>
            <a:ext cx="478879" cy="49467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7" name="Graphic 36" descr="Marker with solid fill">
            <a:extLst>
              <a:ext uri="{FF2B5EF4-FFF2-40B4-BE49-F238E27FC236}">
                <a16:creationId xmlns:a16="http://schemas.microsoft.com/office/drawing/2014/main" xmlns="" id="{9D201A91-FC1D-47A5-B8B8-23D59C0831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803691" y="9618"/>
            <a:ext cx="365542" cy="365542"/>
          </a:xfrm>
          <a:prstGeom prst="rect">
            <a:avLst/>
          </a:prstGeom>
        </p:spPr>
      </p:pic>
      <p:pic>
        <p:nvPicPr>
          <p:cNvPr id="38" name="Graphic 37" descr="Marker with solid fill">
            <a:extLst>
              <a:ext uri="{FF2B5EF4-FFF2-40B4-BE49-F238E27FC236}">
                <a16:creationId xmlns:a16="http://schemas.microsoft.com/office/drawing/2014/main" xmlns="" id="{A92325B7-B649-4891-967B-C2F29E828F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17028" y="18765"/>
            <a:ext cx="365542" cy="365542"/>
          </a:xfrm>
          <a:prstGeom prst="rect">
            <a:avLst/>
          </a:prstGeom>
        </p:spPr>
      </p:pic>
      <p:sp>
        <p:nvSpPr>
          <p:cNvPr id="6" name="TextBox 5">
            <a:extLst>
              <a:ext uri="{FF2B5EF4-FFF2-40B4-BE49-F238E27FC236}">
                <a16:creationId xmlns:a16="http://schemas.microsoft.com/office/drawing/2014/main" xmlns="" id="{9CB0127F-C0C8-4185-85E4-4B583377895C}"/>
              </a:ext>
            </a:extLst>
          </p:cNvPr>
          <p:cNvSpPr txBox="1"/>
          <p:nvPr/>
        </p:nvSpPr>
        <p:spPr>
          <a:xfrm>
            <a:off x="373342" y="447377"/>
            <a:ext cx="1749441" cy="369332"/>
          </a:xfrm>
          <a:prstGeom prst="rect">
            <a:avLst/>
          </a:prstGeom>
          <a:noFill/>
        </p:spPr>
        <p:txBody>
          <a:bodyPr wrap="square" rtlCol="0">
            <a:spAutoFit/>
          </a:bodyPr>
          <a:lstStyle/>
          <a:p>
            <a:r>
              <a:rPr lang="en-GB" dirty="0"/>
              <a:t>Maharashtra</a:t>
            </a:r>
            <a:endParaRPr lang="en-IN" dirty="0"/>
          </a:p>
        </p:txBody>
      </p:sp>
      <p:sp>
        <p:nvSpPr>
          <p:cNvPr id="39" name="Oval 38">
            <a:extLst>
              <a:ext uri="{FF2B5EF4-FFF2-40B4-BE49-F238E27FC236}">
                <a16:creationId xmlns:a16="http://schemas.microsoft.com/office/drawing/2014/main" xmlns="" id="{8706F78C-CEFB-EB44-BF20-7319EE3C42B6}"/>
              </a:ext>
            </a:extLst>
          </p:cNvPr>
          <p:cNvSpPr/>
          <p:nvPr/>
        </p:nvSpPr>
        <p:spPr>
          <a:xfrm>
            <a:off x="3934551" y="5153702"/>
            <a:ext cx="802436" cy="457200"/>
          </a:xfrm>
          <a:prstGeom prst="ellipse">
            <a:avLst/>
          </a:prstGeom>
          <a:solidFill>
            <a:srgbClr val="FFC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IN" sz="1400" b="1" dirty="0">
                <a:latin typeface="Arial Black" panose="020B0A04020102020204" pitchFamily="34" charset="0"/>
              </a:rPr>
              <a:t>150</a:t>
            </a:r>
          </a:p>
        </p:txBody>
      </p:sp>
    </p:spTree>
    <p:extLst>
      <p:ext uri="{BB962C8B-B14F-4D97-AF65-F5344CB8AC3E}">
        <p14:creationId xmlns:p14="http://schemas.microsoft.com/office/powerpoint/2010/main" val="23733968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xmlns="" id="{7EFFE91A-9738-45E5-A0C4-E3D7A815A8A2}"/>
              </a:ext>
            </a:extLst>
          </p:cNvPr>
          <p:cNvSpPr/>
          <p:nvPr/>
        </p:nvSpPr>
        <p:spPr>
          <a:xfrm>
            <a:off x="5442878" y="1717596"/>
            <a:ext cx="6749123" cy="4607004"/>
          </a:xfrm>
          <a:custGeom>
            <a:avLst/>
            <a:gdLst>
              <a:gd name="connsiteX0" fmla="*/ 1 w 6749123"/>
              <a:gd name="connsiteY0" fmla="*/ 0 h 4607004"/>
              <a:gd name="connsiteX1" fmla="*/ 2118797 w 6749123"/>
              <a:gd name="connsiteY1" fmla="*/ 0 h 4607004"/>
              <a:gd name="connsiteX2" fmla="*/ 2232155 w 6749123"/>
              <a:gd name="connsiteY2" fmla="*/ 89289 h 4607004"/>
              <a:gd name="connsiteX3" fmla="*/ 2963515 w 6749123"/>
              <a:gd name="connsiteY3" fmla="*/ 446596 h 4607004"/>
              <a:gd name="connsiteX4" fmla="*/ 6594554 w 6749123"/>
              <a:gd name="connsiteY4" fmla="*/ 543747 h 4607004"/>
              <a:gd name="connsiteX5" fmla="*/ 6719551 w 6749123"/>
              <a:gd name="connsiteY5" fmla="*/ 577926 h 4607004"/>
              <a:gd name="connsiteX6" fmla="*/ 6749123 w 6749123"/>
              <a:gd name="connsiteY6" fmla="*/ 586581 h 4607004"/>
              <a:gd name="connsiteX7" fmla="*/ 6749123 w 6749123"/>
              <a:gd name="connsiteY7" fmla="*/ 4607004 h 4607004"/>
              <a:gd name="connsiteX8" fmla="*/ 0 w 6749123"/>
              <a:gd name="connsiteY8" fmla="*/ 4607004 h 4607004"/>
              <a:gd name="connsiteX9" fmla="*/ 0 w 6749123"/>
              <a:gd name="connsiteY9" fmla="*/ 1010527 h 4607004"/>
              <a:gd name="connsiteX10" fmla="*/ 1 w 6749123"/>
              <a:gd name="connsiteY10" fmla="*/ 1010527 h 46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49123" h="4607004">
                <a:moveTo>
                  <a:pt x="1" y="0"/>
                </a:moveTo>
                <a:lnTo>
                  <a:pt x="2118797" y="0"/>
                </a:lnTo>
                <a:lnTo>
                  <a:pt x="2232155" y="89289"/>
                </a:lnTo>
                <a:cubicBezTo>
                  <a:pt x="2441906" y="241235"/>
                  <a:pt x="2679224" y="370127"/>
                  <a:pt x="2963515" y="446596"/>
                </a:cubicBezTo>
                <a:cubicBezTo>
                  <a:pt x="3896574" y="697570"/>
                  <a:pt x="5590654" y="280628"/>
                  <a:pt x="6594554" y="543747"/>
                </a:cubicBezTo>
                <a:cubicBezTo>
                  <a:pt x="6633769" y="554025"/>
                  <a:pt x="6675547" y="565449"/>
                  <a:pt x="6719551" y="577926"/>
                </a:cubicBezTo>
                <a:lnTo>
                  <a:pt x="6749123" y="586581"/>
                </a:lnTo>
                <a:lnTo>
                  <a:pt x="6749123" y="4607004"/>
                </a:lnTo>
                <a:lnTo>
                  <a:pt x="0" y="4607004"/>
                </a:lnTo>
                <a:lnTo>
                  <a:pt x="0" y="1010527"/>
                </a:lnTo>
                <a:lnTo>
                  <a:pt x="1" y="101052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4C5CD73F-5EF3-4BC6-9AE8-8B4882FF118E}"/>
              </a:ext>
            </a:extLst>
          </p:cNvPr>
          <p:cNvSpPr txBox="1"/>
          <p:nvPr/>
        </p:nvSpPr>
        <p:spPr>
          <a:xfrm>
            <a:off x="5698692" y="2356533"/>
            <a:ext cx="5676900" cy="369332"/>
          </a:xfrm>
          <a:prstGeom prst="rect">
            <a:avLst/>
          </a:prstGeom>
          <a:noFill/>
        </p:spPr>
        <p:txBody>
          <a:bodyPr wrap="square" lIns="0" tIns="0" rIns="0" bIns="0" rtlCol="0">
            <a:spAutoFit/>
          </a:bodyPr>
          <a:lstStyle/>
          <a:p>
            <a:r>
              <a:rPr lang="en-US" sz="2400" dirty="0">
                <a:solidFill>
                  <a:schemeClr val="bg1">
                    <a:lumMod val="95000"/>
                  </a:schemeClr>
                </a:solidFill>
                <a:latin typeface="Franklin Gothic Medium" panose="020B0603020102020204" pitchFamily="34" charset="0"/>
                <a:cs typeface="Mongolian Baiti" panose="03000500000000000000" pitchFamily="66" charset="0"/>
              </a:rPr>
              <a:t>Sahaja Aharam Producer Company</a:t>
            </a:r>
          </a:p>
        </p:txBody>
      </p:sp>
      <p:sp>
        <p:nvSpPr>
          <p:cNvPr id="12" name="TextBox 11">
            <a:extLst>
              <a:ext uri="{FF2B5EF4-FFF2-40B4-BE49-F238E27FC236}">
                <a16:creationId xmlns:a16="http://schemas.microsoft.com/office/drawing/2014/main" xmlns="" id="{2C4E0A37-C3E5-45CF-99DC-755B788F90FD}"/>
              </a:ext>
            </a:extLst>
          </p:cNvPr>
          <p:cNvSpPr txBox="1"/>
          <p:nvPr/>
        </p:nvSpPr>
        <p:spPr>
          <a:xfrm>
            <a:off x="5701703" y="2765851"/>
            <a:ext cx="6276031" cy="1938992"/>
          </a:xfrm>
          <a:prstGeom prst="rect">
            <a:avLst/>
          </a:prstGeom>
          <a:noFill/>
        </p:spPr>
        <p:txBody>
          <a:bodyPr wrap="square" lIns="0" tIns="0" rIns="0" bIns="0" rtlCol="0" anchor="ctr">
            <a:spAutoFit/>
          </a:bodyPr>
          <a:lstStyle/>
          <a:p>
            <a:r>
              <a:rPr lang="en-US" sz="1400" dirty="0">
                <a:solidFill>
                  <a:schemeClr val="bg1">
                    <a:lumMod val="95000"/>
                  </a:schemeClr>
                </a:solidFill>
                <a:latin typeface="+mj-lt"/>
                <a:cs typeface="Calibri" panose="020F0502020204030204" pitchFamily="34" charset="0"/>
              </a:rPr>
              <a:t>Sahaja Aharam Retail is a division of Sahaja Aharam Producer Company Ltd., (SAPCO) which is a federation of 21 Farmer Producer Organizations (FPOs) across the states of Andhra Pradesh and Telangana from 2014</a:t>
            </a:r>
          </a:p>
          <a:p>
            <a:endParaRPr lang="en-US" sz="1400" dirty="0">
              <a:solidFill>
                <a:schemeClr val="bg1">
                  <a:lumMod val="95000"/>
                </a:schemeClr>
              </a:solidFill>
              <a:latin typeface="+mj-lt"/>
              <a:cs typeface="Calibri" panose="020F0502020204030204" pitchFamily="34" charset="0"/>
            </a:endParaRPr>
          </a:p>
          <a:p>
            <a:r>
              <a:rPr lang="en-US" sz="1400" dirty="0">
                <a:solidFill>
                  <a:schemeClr val="bg1">
                    <a:lumMod val="95000"/>
                  </a:schemeClr>
                </a:solidFill>
                <a:latin typeface="+mj-lt"/>
                <a:cs typeface="Calibri" panose="020F0502020204030204" pitchFamily="34" charset="0"/>
              </a:rPr>
              <a:t>Sahaja Aharam Retail is an initiative to connect farmers directly to Consumers (F2C) to get price realization</a:t>
            </a:r>
          </a:p>
          <a:p>
            <a:endParaRPr lang="en-US" sz="1400" dirty="0">
              <a:solidFill>
                <a:schemeClr val="bg1">
                  <a:lumMod val="95000"/>
                </a:schemeClr>
              </a:solidFill>
              <a:latin typeface="+mj-lt"/>
              <a:cs typeface="Calibri" panose="020F0502020204030204" pitchFamily="34" charset="0"/>
            </a:endParaRPr>
          </a:p>
          <a:p>
            <a:r>
              <a:rPr lang="en-US" sz="1400" dirty="0">
                <a:solidFill>
                  <a:schemeClr val="bg1">
                    <a:lumMod val="95000"/>
                  </a:schemeClr>
                </a:solidFill>
                <a:latin typeface="+mj-lt"/>
                <a:cs typeface="Calibri" panose="020F0502020204030204" pitchFamily="34" charset="0"/>
              </a:rPr>
              <a:t>Each packet sold under 'Sahaja Aharam’ is grown by member farmers and processed in company owned facilities and can be traced back to farmer.</a:t>
            </a:r>
          </a:p>
        </p:txBody>
      </p:sp>
      <p:sp>
        <p:nvSpPr>
          <p:cNvPr id="2" name="Oval 1">
            <a:extLst>
              <a:ext uri="{FF2B5EF4-FFF2-40B4-BE49-F238E27FC236}">
                <a16:creationId xmlns:a16="http://schemas.microsoft.com/office/drawing/2014/main" xmlns="" id="{EB3E4A09-4050-471F-AA05-4DE8B0A710CD}"/>
              </a:ext>
            </a:extLst>
          </p:cNvPr>
          <p:cNvSpPr/>
          <p:nvPr/>
        </p:nvSpPr>
        <p:spPr>
          <a:xfrm>
            <a:off x="6096000" y="714998"/>
            <a:ext cx="1411370" cy="1411370"/>
          </a:xfrm>
          <a:prstGeom prst="ellipse">
            <a:avLst/>
          </a:prstGeom>
          <a:solidFill>
            <a:schemeClr val="bg1"/>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lide Number Placeholder 37">
            <a:extLst>
              <a:ext uri="{FF2B5EF4-FFF2-40B4-BE49-F238E27FC236}">
                <a16:creationId xmlns:a16="http://schemas.microsoft.com/office/drawing/2014/main" xmlns="" id="{5D8EBCEE-1D9A-4664-BEBA-02526147A31A}"/>
              </a:ext>
            </a:extLst>
          </p:cNvPr>
          <p:cNvSpPr>
            <a:spLocks noGrp="1"/>
          </p:cNvSpPr>
          <p:nvPr>
            <p:ph type="sldNum" sz="quarter" idx="12"/>
          </p:nvPr>
        </p:nvSpPr>
        <p:spPr/>
        <p:txBody>
          <a:bodyPr/>
          <a:lstStyle/>
          <a:p>
            <a:fld id="{089254DA-E277-4884-8A26-F9B9E3AE161C}" type="slidenum">
              <a:rPr lang="en-US" smtClean="0"/>
              <a:pPr/>
              <a:t>30</a:t>
            </a:fld>
            <a:endParaRPr lang="en-US" dirty="0"/>
          </a:p>
        </p:txBody>
      </p:sp>
      <p:pic>
        <p:nvPicPr>
          <p:cNvPr id="9" name="Picture 8" descr="A picture containing text&#10;&#10;Description automatically generated">
            <a:extLst>
              <a:ext uri="{FF2B5EF4-FFF2-40B4-BE49-F238E27FC236}">
                <a16:creationId xmlns:a16="http://schemas.microsoft.com/office/drawing/2014/main" xmlns="" id="{93EAD308-6048-4FFE-968D-237DD709F56C}"/>
              </a:ext>
            </a:extLst>
          </p:cNvPr>
          <p:cNvPicPr>
            <a:picLocks noChangeAspect="1"/>
          </p:cNvPicPr>
          <p:nvPr/>
        </p:nvPicPr>
        <p:blipFill rotWithShape="1">
          <a:blip r:embed="rId3">
            <a:extLst>
              <a:ext uri="{28A0092B-C50C-407E-A947-70E740481C1C}">
                <a14:useLocalDpi xmlns:a14="http://schemas.microsoft.com/office/drawing/2010/main" val="0"/>
              </a:ext>
            </a:extLst>
          </a:blip>
          <a:srcRect t="307" r="49091"/>
          <a:stretch/>
        </p:blipFill>
        <p:spPr>
          <a:xfrm>
            <a:off x="0" y="0"/>
            <a:ext cx="5264985" cy="6879166"/>
          </a:xfrm>
          <a:prstGeom prst="rect">
            <a:avLst/>
          </a:prstGeom>
        </p:spPr>
      </p:pic>
      <p:sp>
        <p:nvSpPr>
          <p:cNvPr id="33" name="TextBox 32">
            <a:extLst>
              <a:ext uri="{FF2B5EF4-FFF2-40B4-BE49-F238E27FC236}">
                <a16:creationId xmlns:a16="http://schemas.microsoft.com/office/drawing/2014/main" xmlns="" id="{C8CF58D4-FDA9-4E34-B321-B3B64849BA77}"/>
              </a:ext>
            </a:extLst>
          </p:cNvPr>
          <p:cNvSpPr txBox="1"/>
          <p:nvPr/>
        </p:nvSpPr>
        <p:spPr>
          <a:xfrm>
            <a:off x="5701703" y="4830785"/>
            <a:ext cx="5676900" cy="369332"/>
          </a:xfrm>
          <a:prstGeom prst="rect">
            <a:avLst/>
          </a:prstGeom>
          <a:noFill/>
        </p:spPr>
        <p:txBody>
          <a:bodyPr wrap="square" lIns="0" tIns="0" rIns="0" bIns="0" rtlCol="0">
            <a:spAutoFit/>
          </a:bodyPr>
          <a:lstStyle/>
          <a:p>
            <a:r>
              <a:rPr lang="en-US" sz="2400" dirty="0">
                <a:solidFill>
                  <a:schemeClr val="bg1">
                    <a:lumMod val="95000"/>
                  </a:schemeClr>
                </a:solidFill>
                <a:latin typeface="Franklin Gothic Medium" panose="020B0603020102020204" pitchFamily="34" charset="0"/>
                <a:cs typeface="Mongolian Baiti" panose="03000500000000000000" pitchFamily="66" charset="0"/>
              </a:rPr>
              <a:t>Mission</a:t>
            </a:r>
          </a:p>
        </p:txBody>
      </p:sp>
      <p:sp>
        <p:nvSpPr>
          <p:cNvPr id="34" name="TextBox 33">
            <a:extLst>
              <a:ext uri="{FF2B5EF4-FFF2-40B4-BE49-F238E27FC236}">
                <a16:creationId xmlns:a16="http://schemas.microsoft.com/office/drawing/2014/main" xmlns="" id="{0FE6E779-134F-4A97-8446-E86CBAAF452B}"/>
              </a:ext>
            </a:extLst>
          </p:cNvPr>
          <p:cNvSpPr txBox="1"/>
          <p:nvPr/>
        </p:nvSpPr>
        <p:spPr>
          <a:xfrm>
            <a:off x="5701703" y="5264755"/>
            <a:ext cx="6173465" cy="646331"/>
          </a:xfrm>
          <a:prstGeom prst="rect">
            <a:avLst/>
          </a:prstGeom>
          <a:noFill/>
        </p:spPr>
        <p:txBody>
          <a:bodyPr wrap="square" lIns="0" tIns="0" rIns="0" bIns="0" rtlCol="0">
            <a:spAutoFit/>
          </a:bodyPr>
          <a:lstStyle/>
          <a:p>
            <a:r>
              <a:rPr lang="en-US" sz="1400" dirty="0">
                <a:solidFill>
                  <a:schemeClr val="bg1">
                    <a:lumMod val="95000"/>
                  </a:schemeClr>
                </a:solidFill>
                <a:latin typeface="+mj-lt"/>
                <a:cs typeface="Calibri" panose="020F0502020204030204" pitchFamily="34" charset="0"/>
              </a:rPr>
              <a:t>Sahaja Aharam is committed to providing the highest quality, fresh and natural food to the consumers directly from the farmers there by improve the health of the consumers, better price realization for farmers </a:t>
            </a:r>
          </a:p>
        </p:txBody>
      </p:sp>
      <p:pic>
        <p:nvPicPr>
          <p:cNvPr id="13" name="Picture 12" descr="Logo&#10;&#10;Description automatically generated">
            <a:extLst>
              <a:ext uri="{FF2B5EF4-FFF2-40B4-BE49-F238E27FC236}">
                <a16:creationId xmlns:a16="http://schemas.microsoft.com/office/drawing/2014/main" xmlns="" id="{BB8E2B18-5119-4E42-9436-9DD503E77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785743"/>
            <a:ext cx="1411370" cy="1340625"/>
          </a:xfrm>
          <a:prstGeom prst="rect">
            <a:avLst/>
          </a:prstGeom>
        </p:spPr>
      </p:pic>
    </p:spTree>
    <p:extLst>
      <p:ext uri="{BB962C8B-B14F-4D97-AF65-F5344CB8AC3E}">
        <p14:creationId xmlns:p14="http://schemas.microsoft.com/office/powerpoint/2010/main" val="1976338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xmlns="" id="{33B74E00-8241-4B66-BA1E-1195CD0CD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5063" y="3839060"/>
            <a:ext cx="1485350" cy="835509"/>
          </a:xfrm>
          <a:prstGeom prst="rect">
            <a:avLst/>
          </a:prstGeom>
        </p:spPr>
      </p:pic>
      <p:pic>
        <p:nvPicPr>
          <p:cNvPr id="8" name="Picture 7">
            <a:extLst>
              <a:ext uri="{FF2B5EF4-FFF2-40B4-BE49-F238E27FC236}">
                <a16:creationId xmlns:a16="http://schemas.microsoft.com/office/drawing/2014/main" xmlns="" id="{78F41A49-7B35-4306-A075-ED6FB84E614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525192" y="893"/>
            <a:ext cx="9141619" cy="6856214"/>
          </a:xfrm>
          <a:prstGeom prst="rect">
            <a:avLst/>
          </a:prstGeom>
        </p:spPr>
      </p:pic>
      <p:pic>
        <p:nvPicPr>
          <p:cNvPr id="37" name="Picture 36">
            <a:extLst>
              <a:ext uri="{FF2B5EF4-FFF2-40B4-BE49-F238E27FC236}">
                <a16:creationId xmlns:a16="http://schemas.microsoft.com/office/drawing/2014/main" xmlns="" id="{1D68E3FB-A6C7-4465-90FD-E54D436654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3001" y="4727591"/>
            <a:ext cx="2342867" cy="1952389"/>
          </a:xfrm>
          <a:prstGeom prst="rect">
            <a:avLst/>
          </a:prstGeom>
        </p:spPr>
      </p:pic>
      <p:sp>
        <p:nvSpPr>
          <p:cNvPr id="10" name="AutoShape 2">
            <a:extLst>
              <a:ext uri="{FF2B5EF4-FFF2-40B4-BE49-F238E27FC236}">
                <a16:creationId xmlns:a16="http://schemas.microsoft.com/office/drawing/2014/main" xmlns="" id="{A82BA36A-9BEA-47AD-8033-71E165753BD5}"/>
              </a:ext>
            </a:extLst>
          </p:cNvPr>
          <p:cNvSpPr>
            <a:spLocks noChangeAspect="1" noChangeArrowheads="1"/>
          </p:cNvSpPr>
          <p:nvPr/>
        </p:nvSpPr>
        <p:spPr bwMode="auto">
          <a:xfrm>
            <a:off x="5943641" y="3276641"/>
            <a:ext cx="304721" cy="304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IN" sz="2399"/>
          </a:p>
        </p:txBody>
      </p:sp>
      <p:pic>
        <p:nvPicPr>
          <p:cNvPr id="11" name="Picture 10">
            <a:extLst>
              <a:ext uri="{FF2B5EF4-FFF2-40B4-BE49-F238E27FC236}">
                <a16:creationId xmlns:a16="http://schemas.microsoft.com/office/drawing/2014/main" xmlns="" id="{9885C353-8EEF-4EF6-A77C-10E64B2F34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8" y="13858"/>
            <a:ext cx="1508833" cy="849450"/>
          </a:xfrm>
          <a:prstGeom prst="rect">
            <a:avLst/>
          </a:prstGeom>
        </p:spPr>
      </p:pic>
      <p:pic>
        <p:nvPicPr>
          <p:cNvPr id="15" name="Picture 14">
            <a:extLst>
              <a:ext uri="{FF2B5EF4-FFF2-40B4-BE49-F238E27FC236}">
                <a16:creationId xmlns:a16="http://schemas.microsoft.com/office/drawing/2014/main" xmlns="" id="{C0DBDAA0-26D3-44F6-B3F2-BD69497329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8" y="960531"/>
            <a:ext cx="1508833" cy="849450"/>
          </a:xfrm>
          <a:prstGeom prst="rect">
            <a:avLst/>
          </a:prstGeom>
        </p:spPr>
      </p:pic>
      <p:pic>
        <p:nvPicPr>
          <p:cNvPr id="17" name="Picture 16">
            <a:extLst>
              <a:ext uri="{FF2B5EF4-FFF2-40B4-BE49-F238E27FC236}">
                <a16:creationId xmlns:a16="http://schemas.microsoft.com/office/drawing/2014/main" xmlns="" id="{764B8C0C-9016-41E6-AB38-2D7FAD34E6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9629"/>
          <a:stretch/>
        </p:blipFill>
        <p:spPr>
          <a:xfrm>
            <a:off x="1589" y="1907205"/>
            <a:ext cx="1491980" cy="978532"/>
          </a:xfrm>
          <a:prstGeom prst="rect">
            <a:avLst/>
          </a:prstGeom>
        </p:spPr>
      </p:pic>
      <p:pic>
        <p:nvPicPr>
          <p:cNvPr id="21" name="Picture 20">
            <a:extLst>
              <a:ext uri="{FF2B5EF4-FFF2-40B4-BE49-F238E27FC236}">
                <a16:creationId xmlns:a16="http://schemas.microsoft.com/office/drawing/2014/main" xmlns="" id="{ED46E5A5-971F-414D-8994-71B2A9372B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0" y="2982961"/>
            <a:ext cx="1468715" cy="978532"/>
          </a:xfrm>
          <a:prstGeom prst="rect">
            <a:avLst/>
          </a:prstGeom>
        </p:spPr>
      </p:pic>
      <p:pic>
        <p:nvPicPr>
          <p:cNvPr id="23" name="Picture 22">
            <a:extLst>
              <a:ext uri="{FF2B5EF4-FFF2-40B4-BE49-F238E27FC236}">
                <a16:creationId xmlns:a16="http://schemas.microsoft.com/office/drawing/2014/main" xmlns="" id="{821DCA95-F737-4F9C-8A61-EA90630887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41" y="4058716"/>
            <a:ext cx="1451952" cy="1865720"/>
          </a:xfrm>
          <a:prstGeom prst="rect">
            <a:avLst/>
          </a:prstGeom>
        </p:spPr>
      </p:pic>
      <p:pic>
        <p:nvPicPr>
          <p:cNvPr id="25" name="Picture 24">
            <a:extLst>
              <a:ext uri="{FF2B5EF4-FFF2-40B4-BE49-F238E27FC236}">
                <a16:creationId xmlns:a16="http://schemas.microsoft.com/office/drawing/2014/main" xmlns="" id="{0DD1CEEA-341A-4E0B-B719-9980A48773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3" y="6021659"/>
            <a:ext cx="1445158" cy="813442"/>
          </a:xfrm>
          <a:prstGeom prst="rect">
            <a:avLst/>
          </a:prstGeom>
        </p:spPr>
      </p:pic>
      <p:pic>
        <p:nvPicPr>
          <p:cNvPr id="27" name="Picture 26">
            <a:extLst>
              <a:ext uri="{FF2B5EF4-FFF2-40B4-BE49-F238E27FC236}">
                <a16:creationId xmlns:a16="http://schemas.microsoft.com/office/drawing/2014/main" xmlns="" id="{AA6B1121-3D54-40E2-A568-F80D3722CCC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98432" y="23945"/>
            <a:ext cx="1477435" cy="961871"/>
          </a:xfrm>
          <a:prstGeom prst="rect">
            <a:avLst/>
          </a:prstGeom>
        </p:spPr>
      </p:pic>
      <p:pic>
        <p:nvPicPr>
          <p:cNvPr id="29" name="Picture 28">
            <a:extLst>
              <a:ext uri="{FF2B5EF4-FFF2-40B4-BE49-F238E27FC236}">
                <a16:creationId xmlns:a16="http://schemas.microsoft.com/office/drawing/2014/main" xmlns="" id="{1EE3BD7B-F675-402F-9D90-931F42E1CCD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98432" y="1028935"/>
            <a:ext cx="1491981" cy="838074"/>
          </a:xfrm>
          <a:prstGeom prst="rect">
            <a:avLst/>
          </a:prstGeom>
        </p:spPr>
      </p:pic>
      <p:pic>
        <p:nvPicPr>
          <p:cNvPr id="31" name="Picture 30">
            <a:extLst>
              <a:ext uri="{FF2B5EF4-FFF2-40B4-BE49-F238E27FC236}">
                <a16:creationId xmlns:a16="http://schemas.microsoft.com/office/drawing/2014/main" xmlns="" id="{1E6B21C3-CF5A-48EC-B724-2F1E2F296F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98433" y="1904802"/>
            <a:ext cx="1491981" cy="992846"/>
          </a:xfrm>
          <a:prstGeom prst="rect">
            <a:avLst/>
          </a:prstGeom>
        </p:spPr>
      </p:pic>
      <p:pic>
        <p:nvPicPr>
          <p:cNvPr id="33" name="Picture 32">
            <a:extLst>
              <a:ext uri="{FF2B5EF4-FFF2-40B4-BE49-F238E27FC236}">
                <a16:creationId xmlns:a16="http://schemas.microsoft.com/office/drawing/2014/main" xmlns="" id="{1CD83C90-9C1D-438F-835B-52BD2FFF0CB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98432" y="2940938"/>
            <a:ext cx="1491981" cy="835509"/>
          </a:xfrm>
          <a:prstGeom prst="rect">
            <a:avLst/>
          </a:prstGeom>
        </p:spPr>
      </p:pic>
      <p:pic>
        <p:nvPicPr>
          <p:cNvPr id="9" name="Picture 8" descr="A group of people in a meeting&#10;&#10;Description automatically generated with medium confidence">
            <a:extLst>
              <a:ext uri="{FF2B5EF4-FFF2-40B4-BE49-F238E27FC236}">
                <a16:creationId xmlns:a16="http://schemas.microsoft.com/office/drawing/2014/main" xmlns="" id="{0A061CFA-2B03-48FC-BC46-5BBD61FB919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30224" y="164698"/>
            <a:ext cx="4173394" cy="2347534"/>
          </a:xfrm>
          <a:prstGeom prst="rect">
            <a:avLst/>
          </a:prstGeom>
        </p:spPr>
      </p:pic>
      <p:pic>
        <p:nvPicPr>
          <p:cNvPr id="19" name="Picture 18" descr="A group of people in a field&#10;&#10;Description automatically generated with medium confidence">
            <a:extLst>
              <a:ext uri="{FF2B5EF4-FFF2-40B4-BE49-F238E27FC236}">
                <a16:creationId xmlns:a16="http://schemas.microsoft.com/office/drawing/2014/main" xmlns="" id="{19625BF3-32B3-4DED-B9E8-B6DE0F1BDE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48362" y="164698"/>
            <a:ext cx="4173395" cy="2347534"/>
          </a:xfrm>
          <a:prstGeom prst="rect">
            <a:avLst/>
          </a:prstGeom>
        </p:spPr>
      </p:pic>
      <p:pic>
        <p:nvPicPr>
          <p:cNvPr id="22" name="Picture 21" descr="A picture containing person, older&#10;&#10;Description automatically generated">
            <a:extLst>
              <a:ext uri="{FF2B5EF4-FFF2-40B4-BE49-F238E27FC236}">
                <a16:creationId xmlns:a16="http://schemas.microsoft.com/office/drawing/2014/main" xmlns="" id="{2D50BFE1-4D59-4851-A273-B8E39E042C1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76152" y="2607421"/>
            <a:ext cx="4217164" cy="2372155"/>
          </a:xfrm>
          <a:prstGeom prst="rect">
            <a:avLst/>
          </a:prstGeom>
        </p:spPr>
      </p:pic>
      <p:pic>
        <p:nvPicPr>
          <p:cNvPr id="26" name="Picture 25" descr="A picture containing person&#10;&#10;Description automatically generated">
            <a:extLst>
              <a:ext uri="{FF2B5EF4-FFF2-40B4-BE49-F238E27FC236}">
                <a16:creationId xmlns:a16="http://schemas.microsoft.com/office/drawing/2014/main" xmlns="" id="{8FB32367-5C6F-45E8-BD93-F0F54E2A07E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98684" y="2582391"/>
            <a:ext cx="4173393" cy="2347534"/>
          </a:xfrm>
          <a:prstGeom prst="rect">
            <a:avLst/>
          </a:prstGeom>
        </p:spPr>
      </p:pic>
      <p:sp>
        <p:nvSpPr>
          <p:cNvPr id="34" name="Rectangle 33">
            <a:extLst>
              <a:ext uri="{FF2B5EF4-FFF2-40B4-BE49-F238E27FC236}">
                <a16:creationId xmlns:a16="http://schemas.microsoft.com/office/drawing/2014/main" xmlns="" id="{08E5307A-9ABC-4A30-AFAF-1E0621A4823B}"/>
              </a:ext>
            </a:extLst>
          </p:cNvPr>
          <p:cNvSpPr/>
          <p:nvPr/>
        </p:nvSpPr>
        <p:spPr>
          <a:xfrm>
            <a:off x="1830224" y="5025114"/>
            <a:ext cx="8700835" cy="166818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3" name="Group 12">
            <a:extLst>
              <a:ext uri="{FF2B5EF4-FFF2-40B4-BE49-F238E27FC236}">
                <a16:creationId xmlns:a16="http://schemas.microsoft.com/office/drawing/2014/main" xmlns="" id="{82FD90CE-A181-4793-A4DC-657D005A374F}"/>
              </a:ext>
            </a:extLst>
          </p:cNvPr>
          <p:cNvGrpSpPr/>
          <p:nvPr/>
        </p:nvGrpSpPr>
        <p:grpSpPr>
          <a:xfrm>
            <a:off x="8390022" y="2277979"/>
            <a:ext cx="3593006" cy="5161883"/>
            <a:chOff x="9066734" y="2907006"/>
            <a:chExt cx="2917825" cy="4533900"/>
          </a:xfrm>
        </p:grpSpPr>
        <p:sp>
          <p:nvSpPr>
            <p:cNvPr id="4" name="Slide Number Placeholder 1">
              <a:extLst>
                <a:ext uri="{FF2B5EF4-FFF2-40B4-BE49-F238E27FC236}">
                  <a16:creationId xmlns:a16="http://schemas.microsoft.com/office/drawing/2014/main" xmlns="" id="{D6F2C698-38DD-494B-BB60-C93AEDB7ABF3}"/>
                </a:ext>
              </a:extLst>
            </p:cNvPr>
            <p:cNvSpPr txBox="1">
              <a:spLocks/>
            </p:cNvSpPr>
            <p:nvPr/>
          </p:nvSpPr>
          <p:spPr>
            <a:xfrm>
              <a:off x="11042882" y="5976001"/>
              <a:ext cx="366756"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70E458-E7C2-4395-B75D-476A174CEE45}" type="slidenum">
                <a:rPr lang="en-US" sz="1799"/>
                <a:pPr/>
                <a:t>31</a:t>
              </a:fld>
              <a:endParaRPr lang="en-US" sz="1799" dirty="0"/>
            </a:p>
          </p:txBody>
        </p:sp>
        <p:pic>
          <p:nvPicPr>
            <p:cNvPr id="7" name="Picture 2" descr="Phone in hand PNG">
              <a:extLst>
                <a:ext uri="{FF2B5EF4-FFF2-40B4-BE49-F238E27FC236}">
                  <a16:creationId xmlns:a16="http://schemas.microsoft.com/office/drawing/2014/main" xmlns="" id="{07993B5B-E650-4633-99F5-8B26826E366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9800604">
              <a:off x="9066734" y="2907006"/>
              <a:ext cx="291782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E7BD3FC8-619B-4D8D-B3AA-F2E42B85DB94}"/>
                </a:ext>
              </a:extLst>
            </p:cNvPr>
            <p:cNvPicPr>
              <a:picLocks noChangeAspect="1"/>
            </p:cNvPicPr>
            <p:nvPr/>
          </p:nvPicPr>
          <p:blipFill rotWithShape="1">
            <a:blip r:embed="rId21"/>
            <a:srcRect t="14737" b="6737"/>
            <a:stretch/>
          </p:blipFill>
          <p:spPr>
            <a:xfrm rot="19817300">
              <a:off x="9185943" y="3325871"/>
              <a:ext cx="1596369" cy="2760645"/>
            </a:xfrm>
            <a:prstGeom prst="rect">
              <a:avLst/>
            </a:prstGeom>
          </p:spPr>
        </p:pic>
        <p:pic>
          <p:nvPicPr>
            <p:cNvPr id="12" name="Picture 11">
              <a:extLst>
                <a:ext uri="{FF2B5EF4-FFF2-40B4-BE49-F238E27FC236}">
                  <a16:creationId xmlns:a16="http://schemas.microsoft.com/office/drawing/2014/main" xmlns="" id="{11FCDBB0-2E0B-422F-92BA-3444C952066A}"/>
                </a:ext>
              </a:extLst>
            </p:cNvPr>
            <p:cNvPicPr>
              <a:picLocks noChangeAspect="1"/>
            </p:cNvPicPr>
            <p:nvPr/>
          </p:nvPicPr>
          <p:blipFill rotWithShape="1">
            <a:blip r:embed="rId22"/>
            <a:srcRect l="1" t="43041" r="4257" b="39128"/>
            <a:stretch/>
          </p:blipFill>
          <p:spPr>
            <a:xfrm rot="19758959">
              <a:off x="10011920" y="5829378"/>
              <a:ext cx="1606453" cy="598402"/>
            </a:xfrm>
            <a:prstGeom prst="rect">
              <a:avLst/>
            </a:prstGeom>
          </p:spPr>
        </p:pic>
      </p:grpSp>
      <p:pic>
        <p:nvPicPr>
          <p:cNvPr id="30" name="Picture 29" descr="A picture containing text, sign&#10;&#10;Description automatically generated">
            <a:extLst>
              <a:ext uri="{FF2B5EF4-FFF2-40B4-BE49-F238E27FC236}">
                <a16:creationId xmlns:a16="http://schemas.microsoft.com/office/drawing/2014/main" xmlns="" id="{35912926-5E77-4919-A101-12F3733C6C7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010188" y="5093730"/>
            <a:ext cx="1496142" cy="1496142"/>
          </a:xfrm>
          <a:prstGeom prst="rect">
            <a:avLst/>
          </a:prstGeom>
        </p:spPr>
      </p:pic>
      <p:sp>
        <p:nvSpPr>
          <p:cNvPr id="32" name="TextBox 31">
            <a:extLst>
              <a:ext uri="{FF2B5EF4-FFF2-40B4-BE49-F238E27FC236}">
                <a16:creationId xmlns:a16="http://schemas.microsoft.com/office/drawing/2014/main" xmlns="" id="{E15BCBE4-E90F-4968-9DF1-7C291D9BF3E1}"/>
              </a:ext>
            </a:extLst>
          </p:cNvPr>
          <p:cNvSpPr txBox="1"/>
          <p:nvPr/>
        </p:nvSpPr>
        <p:spPr>
          <a:xfrm>
            <a:off x="3526380" y="5136629"/>
            <a:ext cx="4963090" cy="646331"/>
          </a:xfrm>
          <a:prstGeom prst="rect">
            <a:avLst/>
          </a:prstGeom>
          <a:noFill/>
        </p:spPr>
        <p:txBody>
          <a:bodyPr wrap="none" rtlCol="0">
            <a:spAutoFit/>
          </a:bodyPr>
          <a:lstStyle/>
          <a:p>
            <a:r>
              <a:rPr lang="en-IN" sz="3600" dirty="0">
                <a:latin typeface="Arial Black" panose="020B0A04020102020204" pitchFamily="34" charset="0"/>
              </a:rPr>
              <a:t>Grameen Academy</a:t>
            </a:r>
          </a:p>
        </p:txBody>
      </p:sp>
      <p:sp>
        <p:nvSpPr>
          <p:cNvPr id="36" name="TextBox 35">
            <a:extLst>
              <a:ext uri="{FF2B5EF4-FFF2-40B4-BE49-F238E27FC236}">
                <a16:creationId xmlns:a16="http://schemas.microsoft.com/office/drawing/2014/main" xmlns="" id="{8106EBB1-122D-449F-B54C-948F83976190}"/>
              </a:ext>
            </a:extLst>
          </p:cNvPr>
          <p:cNvSpPr txBox="1"/>
          <p:nvPr/>
        </p:nvSpPr>
        <p:spPr>
          <a:xfrm>
            <a:off x="3610391" y="5763504"/>
            <a:ext cx="4204677" cy="523220"/>
          </a:xfrm>
          <a:prstGeom prst="rect">
            <a:avLst/>
          </a:prstGeom>
          <a:noFill/>
        </p:spPr>
        <p:txBody>
          <a:bodyPr wrap="none" rtlCol="0">
            <a:spAutoFit/>
          </a:bodyPr>
          <a:lstStyle/>
          <a:p>
            <a:r>
              <a:rPr lang="en-IN" sz="2800" dirty="0">
                <a:solidFill>
                  <a:schemeClr val="bg1"/>
                </a:solidFill>
              </a:rPr>
              <a:t>Learning for transformation</a:t>
            </a:r>
          </a:p>
        </p:txBody>
      </p:sp>
      <p:sp>
        <p:nvSpPr>
          <p:cNvPr id="38" name="TextBox 37">
            <a:extLst>
              <a:ext uri="{FF2B5EF4-FFF2-40B4-BE49-F238E27FC236}">
                <a16:creationId xmlns:a16="http://schemas.microsoft.com/office/drawing/2014/main" xmlns="" id="{3EFAFBD9-4F8D-4CD9-828C-CF4853D45009}"/>
              </a:ext>
            </a:extLst>
          </p:cNvPr>
          <p:cNvSpPr txBox="1"/>
          <p:nvPr/>
        </p:nvSpPr>
        <p:spPr>
          <a:xfrm>
            <a:off x="4325830" y="6215620"/>
            <a:ext cx="3958904" cy="523220"/>
          </a:xfrm>
          <a:prstGeom prst="rect">
            <a:avLst/>
          </a:prstGeom>
          <a:noFill/>
        </p:spPr>
        <p:txBody>
          <a:bodyPr wrap="none" rtlCol="0">
            <a:spAutoFit/>
          </a:bodyPr>
          <a:lstStyle/>
          <a:p>
            <a:pPr algn="ctr"/>
            <a:r>
              <a:rPr lang="en-IN" sz="2800" dirty="0"/>
              <a:t>www.grameenacademy.in</a:t>
            </a:r>
          </a:p>
        </p:txBody>
      </p:sp>
    </p:spTree>
    <p:extLst>
      <p:ext uri="{BB962C8B-B14F-4D97-AF65-F5344CB8AC3E}">
        <p14:creationId xmlns:p14="http://schemas.microsoft.com/office/powerpoint/2010/main" val="279462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asses on top of a book">
            <a:extLst>
              <a:ext uri="{FF2B5EF4-FFF2-40B4-BE49-F238E27FC236}">
                <a16:creationId xmlns:a16="http://schemas.microsoft.com/office/drawing/2014/main" xmlns="" id="{865B598A-4183-473E-917E-084AA2AABD7C}"/>
              </a:ext>
            </a:extLst>
          </p:cNvPr>
          <p:cNvPicPr>
            <a:picLocks noChangeAspect="1"/>
          </p:cNvPicPr>
          <p:nvPr/>
        </p:nvPicPr>
        <p:blipFill rotWithShape="1">
          <a:blip r:embed="rId2">
            <a:alphaModFix amt="35000"/>
          </a:blip>
          <a:srcRect t="14112" b="983"/>
          <a:stretch/>
        </p:blipFill>
        <p:spPr>
          <a:xfrm>
            <a:off x="20" y="-43542"/>
            <a:ext cx="12191980" cy="6857999"/>
          </a:xfrm>
          <a:prstGeom prst="rect">
            <a:avLst/>
          </a:prstGeom>
        </p:spPr>
      </p:pic>
      <p:sp>
        <p:nvSpPr>
          <p:cNvPr id="3" name="Content Placeholder 2">
            <a:extLst>
              <a:ext uri="{FF2B5EF4-FFF2-40B4-BE49-F238E27FC236}">
                <a16:creationId xmlns:a16="http://schemas.microsoft.com/office/drawing/2014/main" xmlns="" id="{ED1039AC-E6CC-43AD-B60F-A70BAFC1F093}"/>
              </a:ext>
            </a:extLst>
          </p:cNvPr>
          <p:cNvSpPr>
            <a:spLocks noGrp="1"/>
          </p:cNvSpPr>
          <p:nvPr>
            <p:ph idx="4294967295"/>
          </p:nvPr>
        </p:nvSpPr>
        <p:spPr>
          <a:xfrm>
            <a:off x="6446838" y="1217613"/>
            <a:ext cx="5745162" cy="4727575"/>
          </a:xfrm>
        </p:spPr>
        <p:txBody>
          <a:bodyPr anchor="ctr">
            <a:normAutofit/>
          </a:bodyPr>
          <a:lstStyle/>
          <a:p>
            <a:pPr marL="342900" lvl="0" indent="-342900">
              <a:lnSpc>
                <a:spcPct val="107000"/>
              </a:lnSpc>
              <a:buFont typeface="Wingdings" panose="05000000000000000000" pitchFamily="2" charset="2"/>
              <a:buChar char=""/>
              <a:tabLst>
                <a:tab pos="266700" algn="l"/>
              </a:tabLst>
            </a:pPr>
            <a:r>
              <a:rPr lang="en-IN" sz="1800" dirty="0">
                <a:effectLst/>
                <a:latin typeface="Calibri" panose="020F0502020204030204" pitchFamily="34" charset="0"/>
                <a:ea typeface="Calibri" panose="020F0502020204030204" pitchFamily="34" charset="0"/>
                <a:cs typeface="Calibri" panose="020F0502020204030204" pitchFamily="34" charset="0"/>
              </a:rPr>
              <a:t>facilitate adaptive research and developing knowledge, information, technologies, data that support/enhance sustainable innovations in farming, rural businesses and public policy</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66700" algn="l"/>
              </a:tabLst>
            </a:pPr>
            <a:r>
              <a:rPr lang="en-IN" sz="1800" dirty="0">
                <a:latin typeface="Calibri" panose="020F0502020204030204" pitchFamily="34" charset="0"/>
                <a:ea typeface="Calibri" panose="020F0502020204030204" pitchFamily="34" charset="0"/>
                <a:cs typeface="Calibri" panose="020F0502020204030204" pitchFamily="34" charset="0"/>
              </a:rPr>
              <a:t>engaging in consumers oriented research and extension</a:t>
            </a:r>
          </a:p>
          <a:p>
            <a:pPr marL="342900" lvl="0" indent="-342900">
              <a:lnSpc>
                <a:spcPct val="107000"/>
              </a:lnSpc>
              <a:buFont typeface="Wingdings" panose="05000000000000000000" pitchFamily="2" charset="2"/>
              <a:buChar char=""/>
              <a:tabLst>
                <a:tab pos="266700" algn="l"/>
              </a:tabLst>
            </a:pPr>
            <a:r>
              <a:rPr lang="en-IN" sz="1800" dirty="0">
                <a:latin typeface="Calibri" panose="020F0502020204030204" pitchFamily="34" charset="0"/>
                <a:ea typeface="Calibri" panose="020F0502020204030204" pitchFamily="34" charset="0"/>
                <a:cs typeface="Calibri" panose="020F0502020204030204" pitchFamily="34" charset="0"/>
              </a:rPr>
              <a:t>develop </a:t>
            </a:r>
            <a:r>
              <a:rPr lang="en-IN" sz="1800" dirty="0">
                <a:effectLst/>
                <a:latin typeface="Calibri" panose="020F0502020204030204" pitchFamily="34" charset="0"/>
                <a:ea typeface="Calibri" panose="020F0502020204030204" pitchFamily="34" charset="0"/>
                <a:cs typeface="Calibri" panose="020F0502020204030204" pitchFamily="34" charset="0"/>
              </a:rPr>
              <a:t>as a centre for rural entrepreneurship development and support individual and group enterprises, and farmer producer organisations</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266700" algn="l"/>
              </a:tabLst>
            </a:pPr>
            <a:r>
              <a:rPr lang="en-IN" sz="1800" dirty="0">
                <a:effectLst/>
                <a:latin typeface="Calibri" panose="020F0502020204030204" pitchFamily="34" charset="0"/>
                <a:ea typeface="Calibri" panose="020F0502020204030204" pitchFamily="34" charset="0"/>
                <a:cs typeface="Calibri" panose="020F0502020204030204" pitchFamily="34" charset="0"/>
              </a:rPr>
              <a:t>build the capacities (knowledge and skills) of farmers, front line workers, students, academicians  and policy researchers</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266700" algn="l"/>
              </a:tabLst>
            </a:pPr>
            <a:r>
              <a:rPr lang="en-IN" sz="1800" dirty="0">
                <a:effectLst/>
                <a:latin typeface="Calibri" panose="020F0502020204030204" pitchFamily="34" charset="0"/>
                <a:ea typeface="Calibri" panose="020F0502020204030204" pitchFamily="34" charset="0"/>
                <a:cs typeface="Calibri" panose="020F0502020204030204" pitchFamily="34" charset="0"/>
              </a:rPr>
              <a:t>Work in collaboration with local, national  and international organizations and contribute to the betterment of farmers and farming based livelihoods</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859DE384-C78C-48A6-94C8-18F220A97742}"/>
              </a:ext>
            </a:extLst>
          </p:cNvPr>
          <p:cNvSpPr txBox="1"/>
          <p:nvPr/>
        </p:nvSpPr>
        <p:spPr>
          <a:xfrm>
            <a:off x="95782" y="181507"/>
            <a:ext cx="11294609" cy="707886"/>
          </a:xfrm>
          <a:prstGeom prst="rect">
            <a:avLst/>
          </a:prstGeom>
          <a:noFill/>
        </p:spPr>
        <p:txBody>
          <a:bodyPr wrap="square" rtlCol="0">
            <a:spAutoFit/>
          </a:bodyPr>
          <a:lstStyle/>
          <a:p>
            <a:r>
              <a:rPr lang="en-IN" sz="4000" dirty="0"/>
              <a:t>Centre of Excellence for Agroecology, Vijayawada</a:t>
            </a:r>
          </a:p>
        </p:txBody>
      </p:sp>
      <p:sp>
        <p:nvSpPr>
          <p:cNvPr id="6" name="AutoShape 2">
            <a:extLst>
              <a:ext uri="{FF2B5EF4-FFF2-40B4-BE49-F238E27FC236}">
                <a16:creationId xmlns:a16="http://schemas.microsoft.com/office/drawing/2014/main" xmlns="" id="{AC5A0EC5-E537-4CF4-887D-2B36D3C61D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xmlns="" id="{C8DF536A-9577-4BB5-91F6-515188E62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82" y="1034772"/>
            <a:ext cx="5183715" cy="2394228"/>
          </a:xfrm>
          <a:prstGeom prst="rect">
            <a:avLst/>
          </a:prstGeom>
        </p:spPr>
      </p:pic>
      <p:pic>
        <p:nvPicPr>
          <p:cNvPr id="12" name="Picture 11">
            <a:extLst>
              <a:ext uri="{FF2B5EF4-FFF2-40B4-BE49-F238E27FC236}">
                <a16:creationId xmlns:a16="http://schemas.microsoft.com/office/drawing/2014/main" xmlns="" id="{30EFF46C-4843-4A9F-85C7-6DC695497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82" y="3719759"/>
            <a:ext cx="5197783" cy="2394229"/>
          </a:xfrm>
          <a:prstGeom prst="rect">
            <a:avLst/>
          </a:prstGeom>
        </p:spPr>
      </p:pic>
    </p:spTree>
    <p:extLst>
      <p:ext uri="{BB962C8B-B14F-4D97-AF65-F5344CB8AC3E}">
        <p14:creationId xmlns:p14="http://schemas.microsoft.com/office/powerpoint/2010/main" val="1972451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79E504-BAE7-A94C-93D6-7CAFA603F038}"/>
              </a:ext>
            </a:extLst>
          </p:cNvPr>
          <p:cNvSpPr>
            <a:spLocks noGrp="1"/>
          </p:cNvSpPr>
          <p:nvPr>
            <p:ph type="title"/>
          </p:nvPr>
        </p:nvSpPr>
        <p:spPr>
          <a:xfrm>
            <a:off x="838200" y="-106363"/>
            <a:ext cx="10515600" cy="1325563"/>
          </a:xfrm>
        </p:spPr>
        <p:txBody>
          <a:bodyPr/>
          <a:lstStyle/>
          <a:p>
            <a:r>
              <a:rPr lang="en-US" dirty="0"/>
              <a:t>Strategies for scaling up</a:t>
            </a:r>
          </a:p>
        </p:txBody>
      </p:sp>
      <p:sp>
        <p:nvSpPr>
          <p:cNvPr id="3" name="Content Placeholder 2">
            <a:extLst>
              <a:ext uri="{FF2B5EF4-FFF2-40B4-BE49-F238E27FC236}">
                <a16:creationId xmlns:a16="http://schemas.microsoft.com/office/drawing/2014/main" xmlns="" id="{C63E5F22-5062-E748-8C16-E70583C43340}"/>
              </a:ext>
            </a:extLst>
          </p:cNvPr>
          <p:cNvSpPr>
            <a:spLocks noGrp="1"/>
          </p:cNvSpPr>
          <p:nvPr>
            <p:ph idx="1"/>
          </p:nvPr>
        </p:nvSpPr>
        <p:spPr>
          <a:xfrm>
            <a:off x="838200" y="1111249"/>
            <a:ext cx="10515600" cy="5503863"/>
          </a:xfrm>
        </p:spPr>
        <p:txBody>
          <a:bodyPr>
            <a:normAutofit lnSpcReduction="10000"/>
          </a:bodyPr>
          <a:lstStyle/>
          <a:p>
            <a:pPr>
              <a:lnSpc>
                <a:spcPct val="120000"/>
              </a:lnSpc>
              <a:spcBef>
                <a:spcPts val="0"/>
              </a:spcBef>
            </a:pPr>
            <a:r>
              <a:rPr lang="en-IN" sz="2400" b="1" dirty="0"/>
              <a:t>Phased and targeted approach:</a:t>
            </a:r>
            <a:r>
              <a:rPr lang="en-IN" sz="2400" dirty="0"/>
              <a:t> Not all of regions, crops, population segments, etc., are equally suited and prepared. Hence, a targeted and phased approach will maximize feasibility and impact </a:t>
            </a:r>
          </a:p>
          <a:p>
            <a:pPr marL="0" indent="0">
              <a:lnSpc>
                <a:spcPct val="120000"/>
              </a:lnSpc>
              <a:spcBef>
                <a:spcPts val="0"/>
              </a:spcBef>
              <a:buNone/>
            </a:pPr>
            <a:r>
              <a:rPr lang="en-IN" sz="2400" b="1" dirty="0"/>
              <a:t>	GAP &gt; NPM &gt; Organic </a:t>
            </a:r>
          </a:p>
          <a:p>
            <a:pPr>
              <a:lnSpc>
                <a:spcPct val="120000"/>
              </a:lnSpc>
              <a:spcBef>
                <a:spcPts val="0"/>
              </a:spcBef>
            </a:pPr>
            <a:r>
              <a:rPr lang="en-IN" sz="2400" b="1" dirty="0"/>
              <a:t>Strengthen and generate robust, local evidence:</a:t>
            </a:r>
            <a:r>
              <a:rPr lang="en-IN" sz="2400" dirty="0"/>
              <a:t> for different </a:t>
            </a:r>
            <a:r>
              <a:rPr lang="en-IN" sz="2400" dirty="0" err="1"/>
              <a:t>Agro</a:t>
            </a:r>
            <a:r>
              <a:rPr lang="en-IN" sz="2400" dirty="0"/>
              <a:t> Climatic zones/districts across the state </a:t>
            </a:r>
          </a:p>
          <a:p>
            <a:pPr>
              <a:lnSpc>
                <a:spcPct val="120000"/>
              </a:lnSpc>
              <a:spcBef>
                <a:spcPts val="0"/>
              </a:spcBef>
            </a:pPr>
            <a:r>
              <a:rPr lang="en-IN" sz="2400" b="1" dirty="0"/>
              <a:t>Focus on innovation and customization:</a:t>
            </a:r>
            <a:r>
              <a:rPr lang="en-IN" sz="2400" dirty="0"/>
              <a:t> One standard package is not going to work. Standardise broad principles and let context specific </a:t>
            </a:r>
            <a:r>
              <a:rPr lang="en-IN" sz="2400" dirty="0" err="1"/>
              <a:t>PoPs</a:t>
            </a:r>
            <a:r>
              <a:rPr lang="en-IN" sz="2400" dirty="0"/>
              <a:t> evolve </a:t>
            </a:r>
          </a:p>
          <a:p>
            <a:pPr>
              <a:lnSpc>
                <a:spcPct val="120000"/>
              </a:lnSpc>
              <a:spcBef>
                <a:spcPts val="0"/>
              </a:spcBef>
            </a:pPr>
            <a:r>
              <a:rPr lang="en-IN" sz="2400" b="1" dirty="0"/>
              <a:t>Saturation approach:</a:t>
            </a:r>
            <a:r>
              <a:rPr lang="en-IN" sz="2400" dirty="0"/>
              <a:t> Continued engagement with villages until a significant adoption (70- 80%) is achieved </a:t>
            </a:r>
          </a:p>
          <a:p>
            <a:pPr>
              <a:lnSpc>
                <a:spcPct val="120000"/>
              </a:lnSpc>
              <a:spcBef>
                <a:spcPts val="0"/>
              </a:spcBef>
            </a:pPr>
            <a:r>
              <a:rPr lang="en-IN" sz="2400" b="1" dirty="0"/>
              <a:t>Enabling the support services: </a:t>
            </a:r>
            <a:r>
              <a:rPr lang="en-IN" sz="2400" dirty="0"/>
              <a:t> FPOs, </a:t>
            </a:r>
            <a:r>
              <a:rPr lang="en-IN" sz="2400" dirty="0" err="1"/>
              <a:t>Bioenterprises</a:t>
            </a:r>
            <a:r>
              <a:rPr lang="en-IN" sz="2400" dirty="0"/>
              <a:t>, PGS/Certification systems, Seed systems etc</a:t>
            </a:r>
          </a:p>
          <a:p>
            <a:pPr>
              <a:lnSpc>
                <a:spcPct val="120000"/>
              </a:lnSpc>
              <a:spcBef>
                <a:spcPts val="0"/>
              </a:spcBef>
            </a:pPr>
            <a:r>
              <a:rPr lang="en-IN" sz="2400" b="1" dirty="0"/>
              <a:t>Using Practicing farmers in extension:</a:t>
            </a:r>
            <a:r>
              <a:rPr lang="en-IN" sz="2400" dirty="0"/>
              <a:t> Community extension system works well</a:t>
            </a:r>
          </a:p>
          <a:p>
            <a:pPr>
              <a:lnSpc>
                <a:spcPct val="120000"/>
              </a:lnSpc>
              <a:spcBef>
                <a:spcPts val="0"/>
              </a:spcBef>
            </a:pPr>
            <a:endParaRPr lang="en-US" sz="2400" dirty="0"/>
          </a:p>
        </p:txBody>
      </p:sp>
    </p:spTree>
    <p:extLst>
      <p:ext uri="{BB962C8B-B14F-4D97-AF65-F5344CB8AC3E}">
        <p14:creationId xmlns:p14="http://schemas.microsoft.com/office/powerpoint/2010/main" val="713277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9C51C-7BBF-4B92-A610-4EB86DB947C1}"/>
              </a:ext>
            </a:extLst>
          </p:cNvPr>
          <p:cNvSpPr>
            <a:spLocks noGrp="1"/>
          </p:cNvSpPr>
          <p:nvPr>
            <p:ph type="title"/>
          </p:nvPr>
        </p:nvSpPr>
        <p:spPr/>
        <p:txBody>
          <a:bodyPr/>
          <a:lstStyle/>
          <a:p>
            <a:r>
              <a:rPr lang="en-US" dirty="0"/>
              <a:t>Thank you</a:t>
            </a:r>
          </a:p>
        </p:txBody>
      </p:sp>
      <p:sp>
        <p:nvSpPr>
          <p:cNvPr id="3" name="Slide Number Placeholder 2">
            <a:extLst>
              <a:ext uri="{FF2B5EF4-FFF2-40B4-BE49-F238E27FC236}">
                <a16:creationId xmlns:a16="http://schemas.microsoft.com/office/drawing/2014/main" xmlns="" id="{9888199C-D9BD-40C2-9DB3-4653E8723F2C}"/>
              </a:ext>
            </a:extLst>
          </p:cNvPr>
          <p:cNvSpPr>
            <a:spLocks noGrp="1"/>
          </p:cNvSpPr>
          <p:nvPr>
            <p:ph type="sldNum" sz="quarter" idx="12"/>
          </p:nvPr>
        </p:nvSpPr>
        <p:spPr/>
        <p:txBody>
          <a:bodyPr/>
          <a:lstStyle/>
          <a:p>
            <a:fld id="{F470E458-E7C2-4395-B75D-476A174CEE45}" type="slidenum">
              <a:rPr lang="en-US" smtClean="0"/>
              <a:t>34</a:t>
            </a:fld>
            <a:endParaRPr lang="en-US" dirty="0"/>
          </a:p>
        </p:txBody>
      </p:sp>
      <p:pic>
        <p:nvPicPr>
          <p:cNvPr id="5" name="Picture 4">
            <a:extLst>
              <a:ext uri="{FF2B5EF4-FFF2-40B4-BE49-F238E27FC236}">
                <a16:creationId xmlns:a16="http://schemas.microsoft.com/office/drawing/2014/main" xmlns="" id="{555F4571-27C4-4025-9FE2-04D5C53B243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33309" y="5365835"/>
            <a:ext cx="888721" cy="888721"/>
          </a:xfrm>
          <a:prstGeom prst="rect">
            <a:avLst/>
          </a:prstGeom>
        </p:spPr>
      </p:pic>
      <p:sp>
        <p:nvSpPr>
          <p:cNvPr id="4" name="TextBox 3">
            <a:extLst>
              <a:ext uri="{FF2B5EF4-FFF2-40B4-BE49-F238E27FC236}">
                <a16:creationId xmlns:a16="http://schemas.microsoft.com/office/drawing/2014/main" xmlns="" id="{3762D960-220E-42F7-9C14-B2DC77844C20}"/>
              </a:ext>
            </a:extLst>
          </p:cNvPr>
          <p:cNvSpPr txBox="1"/>
          <p:nvPr/>
        </p:nvSpPr>
        <p:spPr>
          <a:xfrm>
            <a:off x="36032" y="6476067"/>
            <a:ext cx="2908046" cy="369332"/>
          </a:xfrm>
          <a:prstGeom prst="rect">
            <a:avLst/>
          </a:prstGeom>
          <a:noFill/>
        </p:spPr>
        <p:txBody>
          <a:bodyPr wrap="square" rtlCol="0">
            <a:spAutoFit/>
          </a:bodyPr>
          <a:lstStyle/>
          <a:p>
            <a:r>
              <a:rPr lang="en-IN" dirty="0"/>
              <a:t>http://www.csa-india.org</a:t>
            </a:r>
          </a:p>
        </p:txBody>
      </p:sp>
      <p:sp>
        <p:nvSpPr>
          <p:cNvPr id="8" name="TextBox 7">
            <a:extLst>
              <a:ext uri="{FF2B5EF4-FFF2-40B4-BE49-F238E27FC236}">
                <a16:creationId xmlns:a16="http://schemas.microsoft.com/office/drawing/2014/main" xmlns="" id="{9D90529A-9861-4179-A688-03BC8A693EA4}"/>
              </a:ext>
            </a:extLst>
          </p:cNvPr>
          <p:cNvSpPr txBox="1"/>
          <p:nvPr/>
        </p:nvSpPr>
        <p:spPr>
          <a:xfrm>
            <a:off x="2675940" y="6484592"/>
            <a:ext cx="3392955" cy="369332"/>
          </a:xfrm>
          <a:prstGeom prst="rect">
            <a:avLst/>
          </a:prstGeom>
          <a:noFill/>
        </p:spPr>
        <p:txBody>
          <a:bodyPr wrap="square" rtlCol="0">
            <a:spAutoFit/>
          </a:bodyPr>
          <a:lstStyle/>
          <a:p>
            <a:r>
              <a:rPr lang="en-IN" dirty="0"/>
              <a:t>http://www.sahajaaharam.com</a:t>
            </a:r>
          </a:p>
        </p:txBody>
      </p:sp>
      <p:sp>
        <p:nvSpPr>
          <p:cNvPr id="9" name="TextBox 8">
            <a:extLst>
              <a:ext uri="{FF2B5EF4-FFF2-40B4-BE49-F238E27FC236}">
                <a16:creationId xmlns:a16="http://schemas.microsoft.com/office/drawing/2014/main" xmlns="" id="{A448F3EC-EA45-4668-8BB1-9B16B861DB17}"/>
              </a:ext>
            </a:extLst>
          </p:cNvPr>
          <p:cNvSpPr txBox="1"/>
          <p:nvPr/>
        </p:nvSpPr>
        <p:spPr>
          <a:xfrm>
            <a:off x="5829868" y="6495601"/>
            <a:ext cx="3392955" cy="369332"/>
          </a:xfrm>
          <a:prstGeom prst="rect">
            <a:avLst/>
          </a:prstGeom>
          <a:noFill/>
        </p:spPr>
        <p:txBody>
          <a:bodyPr wrap="square" rtlCol="0">
            <a:spAutoFit/>
          </a:bodyPr>
          <a:lstStyle/>
          <a:p>
            <a:r>
              <a:rPr lang="en-IN" dirty="0"/>
              <a:t>http://www.grameenacademy.in</a:t>
            </a:r>
          </a:p>
        </p:txBody>
      </p:sp>
      <p:sp>
        <p:nvSpPr>
          <p:cNvPr id="10" name="TextBox 9">
            <a:extLst>
              <a:ext uri="{FF2B5EF4-FFF2-40B4-BE49-F238E27FC236}">
                <a16:creationId xmlns:a16="http://schemas.microsoft.com/office/drawing/2014/main" xmlns="" id="{DE1600F4-5E66-424C-9EA5-A632D8B12DFB}"/>
              </a:ext>
            </a:extLst>
          </p:cNvPr>
          <p:cNvSpPr txBox="1"/>
          <p:nvPr/>
        </p:nvSpPr>
        <p:spPr>
          <a:xfrm>
            <a:off x="7721600" y="3836325"/>
            <a:ext cx="4512253" cy="1569660"/>
          </a:xfrm>
          <a:prstGeom prst="rect">
            <a:avLst/>
          </a:prstGeom>
          <a:noFill/>
        </p:spPr>
        <p:txBody>
          <a:bodyPr wrap="square" rtlCol="0">
            <a:spAutoFit/>
          </a:bodyPr>
          <a:lstStyle/>
          <a:p>
            <a:r>
              <a:rPr lang="en-IN" sz="2400" dirty="0"/>
              <a:t>	Call on 8500 68 3300</a:t>
            </a:r>
          </a:p>
          <a:p>
            <a:r>
              <a:rPr lang="en-IN" sz="2400" dirty="0"/>
              <a:t>		8500 78 3300</a:t>
            </a:r>
          </a:p>
          <a:p>
            <a:r>
              <a:rPr lang="en-IN" sz="2400" dirty="0"/>
              <a:t>		8500 98 3300</a:t>
            </a:r>
          </a:p>
          <a:p>
            <a:r>
              <a:rPr lang="en-IN" sz="2400" dirty="0"/>
              <a:t>			</a:t>
            </a:r>
          </a:p>
        </p:txBody>
      </p:sp>
      <p:sp>
        <p:nvSpPr>
          <p:cNvPr id="11" name="TextBox 10">
            <a:extLst>
              <a:ext uri="{FF2B5EF4-FFF2-40B4-BE49-F238E27FC236}">
                <a16:creationId xmlns:a16="http://schemas.microsoft.com/office/drawing/2014/main" xmlns="" id="{98722E4A-8702-4197-8856-75A7D13A2E8C}"/>
              </a:ext>
            </a:extLst>
          </p:cNvPr>
          <p:cNvSpPr txBox="1"/>
          <p:nvPr/>
        </p:nvSpPr>
        <p:spPr>
          <a:xfrm flipH="1">
            <a:off x="180170" y="3571069"/>
            <a:ext cx="4614909" cy="1754326"/>
          </a:xfrm>
          <a:prstGeom prst="rect">
            <a:avLst/>
          </a:prstGeom>
          <a:noFill/>
        </p:spPr>
        <p:txBody>
          <a:bodyPr wrap="square" rtlCol="0">
            <a:spAutoFit/>
          </a:bodyPr>
          <a:lstStyle/>
          <a:p>
            <a:r>
              <a:rPr lang="en-IN" dirty="0">
                <a:hlinkClick r:id="rId4"/>
              </a:rPr>
              <a:t>csa@csa-india.org</a:t>
            </a:r>
            <a:endParaRPr lang="en-IN" dirty="0"/>
          </a:p>
          <a:p>
            <a:r>
              <a:rPr lang="en-IN" dirty="0">
                <a:hlinkClick r:id="rId5"/>
              </a:rPr>
              <a:t>pgs@csa-india.org</a:t>
            </a:r>
            <a:r>
              <a:rPr lang="en-IN" dirty="0"/>
              <a:t> </a:t>
            </a:r>
          </a:p>
          <a:p>
            <a:r>
              <a:rPr lang="en-IN" dirty="0">
                <a:hlinkClick r:id="" action="ppaction://noaction"/>
              </a:rPr>
              <a:t>info@sahajaaharam.com</a:t>
            </a:r>
          </a:p>
          <a:p>
            <a:r>
              <a:rPr lang="en-IN" dirty="0">
                <a:hlinkClick r:id="" action="ppaction://noaction"/>
              </a:rPr>
              <a:t>organicmandi@csa-india.org</a:t>
            </a:r>
          </a:p>
          <a:p>
            <a:r>
              <a:rPr lang="en-IN" dirty="0">
                <a:hlinkClick r:id="" action="ppaction://noaction"/>
              </a:rPr>
              <a:t>grameen@csa-india.org</a:t>
            </a:r>
            <a:endParaRPr lang="en-IN" dirty="0"/>
          </a:p>
          <a:p>
            <a:endParaRPr lang="en-IN" dirty="0"/>
          </a:p>
        </p:txBody>
      </p:sp>
      <p:pic>
        <p:nvPicPr>
          <p:cNvPr id="12" name="Google Shape;161;p20" descr="Logo&#10;&#10;Description automatically generated with medium confidence">
            <a:extLst>
              <a:ext uri="{FF2B5EF4-FFF2-40B4-BE49-F238E27FC236}">
                <a16:creationId xmlns:a16="http://schemas.microsoft.com/office/drawing/2014/main" xmlns="" id="{0E67FE5B-1A59-1D46-9F7D-D2B29897067E}"/>
              </a:ext>
            </a:extLst>
          </p:cNvPr>
          <p:cNvPicPr preferRelativeResize="0"/>
          <p:nvPr/>
        </p:nvPicPr>
        <p:blipFill rotWithShape="1">
          <a:blip r:embed="rId6">
            <a:alphaModFix/>
          </a:blip>
          <a:srcRect/>
          <a:stretch/>
        </p:blipFill>
        <p:spPr>
          <a:xfrm>
            <a:off x="838206" y="5246350"/>
            <a:ext cx="1091568" cy="1110000"/>
          </a:xfrm>
          <a:prstGeom prst="rect">
            <a:avLst/>
          </a:prstGeom>
          <a:noFill/>
          <a:ln>
            <a:noFill/>
          </a:ln>
        </p:spPr>
      </p:pic>
      <p:pic>
        <p:nvPicPr>
          <p:cNvPr id="13" name="Google Shape;162;p20">
            <a:extLst>
              <a:ext uri="{FF2B5EF4-FFF2-40B4-BE49-F238E27FC236}">
                <a16:creationId xmlns:a16="http://schemas.microsoft.com/office/drawing/2014/main" xmlns="" id="{3DCB6B23-9237-0847-AD21-A3B45A3614A6}"/>
              </a:ext>
            </a:extLst>
          </p:cNvPr>
          <p:cNvPicPr preferRelativeResize="0"/>
          <p:nvPr/>
        </p:nvPicPr>
        <p:blipFill rotWithShape="1">
          <a:blip r:embed="rId7">
            <a:clrChange>
              <a:clrFrom>
                <a:srgbClr val="FFFFFF"/>
              </a:clrFrom>
              <a:clrTo>
                <a:srgbClr val="FFFFFF">
                  <a:alpha val="0"/>
                </a:srgbClr>
              </a:clrTo>
            </a:clrChange>
            <a:alphaModFix/>
          </a:blip>
          <a:srcRect b="22676"/>
          <a:stretch/>
        </p:blipFill>
        <p:spPr>
          <a:xfrm>
            <a:off x="3629938" y="5329233"/>
            <a:ext cx="1082946" cy="1014309"/>
          </a:xfrm>
          <a:prstGeom prst="rect">
            <a:avLst/>
          </a:prstGeom>
          <a:noFill/>
          <a:ln>
            <a:noFill/>
          </a:ln>
        </p:spPr>
      </p:pic>
      <p:pic>
        <p:nvPicPr>
          <p:cNvPr id="14" name="Google Shape;164;p20" descr="Logo, company name&#10;&#10;Description automatically generated">
            <a:extLst>
              <a:ext uri="{FF2B5EF4-FFF2-40B4-BE49-F238E27FC236}">
                <a16:creationId xmlns:a16="http://schemas.microsoft.com/office/drawing/2014/main" xmlns="" id="{52632EFD-D826-6041-9F21-CCFADC929932}"/>
              </a:ext>
            </a:extLst>
          </p:cNvPr>
          <p:cNvPicPr preferRelativeResize="0"/>
          <p:nvPr/>
        </p:nvPicPr>
        <p:blipFill rotWithShape="1">
          <a:blip r:embed="rId8">
            <a:clrChange>
              <a:clrFrom>
                <a:srgbClr val="FFFFFF"/>
              </a:clrFrom>
              <a:clrTo>
                <a:srgbClr val="FFFFFF">
                  <a:alpha val="0"/>
                </a:srgbClr>
              </a:clrTo>
            </a:clrChange>
            <a:alphaModFix/>
          </a:blip>
          <a:srcRect/>
          <a:stretch/>
        </p:blipFill>
        <p:spPr>
          <a:xfrm>
            <a:off x="9799636" y="4684091"/>
            <a:ext cx="1844765" cy="1847474"/>
          </a:xfrm>
          <a:prstGeom prst="rect">
            <a:avLst/>
          </a:prstGeom>
          <a:noFill/>
          <a:ln>
            <a:noFill/>
          </a:ln>
        </p:spPr>
      </p:pic>
      <p:sp>
        <p:nvSpPr>
          <p:cNvPr id="15" name="TextBox 14">
            <a:extLst>
              <a:ext uri="{FF2B5EF4-FFF2-40B4-BE49-F238E27FC236}">
                <a16:creationId xmlns:a16="http://schemas.microsoft.com/office/drawing/2014/main" xmlns="" id="{B0F6F121-9B94-5A4F-A645-EE47B9C1D782}"/>
              </a:ext>
            </a:extLst>
          </p:cNvPr>
          <p:cNvSpPr txBox="1"/>
          <p:nvPr/>
        </p:nvSpPr>
        <p:spPr>
          <a:xfrm>
            <a:off x="9113393" y="6484592"/>
            <a:ext cx="3392955" cy="369332"/>
          </a:xfrm>
          <a:prstGeom prst="rect">
            <a:avLst/>
          </a:prstGeom>
          <a:noFill/>
        </p:spPr>
        <p:txBody>
          <a:bodyPr wrap="square" rtlCol="0">
            <a:spAutoFit/>
          </a:bodyPr>
          <a:lstStyle/>
          <a:p>
            <a:r>
              <a:rPr lang="en-IN" dirty="0"/>
              <a:t>http://</a:t>
            </a:r>
            <a:r>
              <a:rPr lang="en-IN" dirty="0" err="1"/>
              <a:t>www.greendunia.com</a:t>
            </a:r>
            <a:endParaRPr lang="en-IN" dirty="0"/>
          </a:p>
        </p:txBody>
      </p:sp>
    </p:spTree>
    <p:extLst>
      <p:ext uri="{BB962C8B-B14F-4D97-AF65-F5344CB8AC3E}">
        <p14:creationId xmlns:p14="http://schemas.microsoft.com/office/powerpoint/2010/main" val="513765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02D19A46-DB24-4D92-BABD-1484BAB9E5F5}"/>
              </a:ext>
            </a:extLst>
          </p:cNvPr>
          <p:cNvSpPr/>
          <p:nvPr/>
        </p:nvSpPr>
        <p:spPr>
          <a:xfrm>
            <a:off x="4936802" y="108616"/>
            <a:ext cx="2903134" cy="665140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Lato Light" panose="020F0502020204030203" pitchFamily="34" charset="0"/>
            </a:endParaRPr>
          </a:p>
        </p:txBody>
      </p:sp>
      <p:sp>
        <p:nvSpPr>
          <p:cNvPr id="2" name="Rectangle 1">
            <a:extLst>
              <a:ext uri="{FF2B5EF4-FFF2-40B4-BE49-F238E27FC236}">
                <a16:creationId xmlns:a16="http://schemas.microsoft.com/office/drawing/2014/main" xmlns="" id="{C84BE6D0-4E8F-458F-AE9E-D2E2B3ED36AF}"/>
              </a:ext>
            </a:extLst>
          </p:cNvPr>
          <p:cNvSpPr/>
          <p:nvPr/>
        </p:nvSpPr>
        <p:spPr>
          <a:xfrm>
            <a:off x="85841" y="80214"/>
            <a:ext cx="4750870" cy="6480982"/>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Lato Light" panose="020F0502020204030203" pitchFamily="34" charset="0"/>
            </a:endParaRPr>
          </a:p>
        </p:txBody>
      </p:sp>
      <p:sp>
        <p:nvSpPr>
          <p:cNvPr id="3" name="TextBox 2">
            <a:extLst>
              <a:ext uri="{FF2B5EF4-FFF2-40B4-BE49-F238E27FC236}">
                <a16:creationId xmlns:a16="http://schemas.microsoft.com/office/drawing/2014/main" xmlns="" id="{3830171E-DCBD-4E0C-A2EA-7DD302FA3B65}"/>
              </a:ext>
            </a:extLst>
          </p:cNvPr>
          <p:cNvSpPr txBox="1"/>
          <p:nvPr/>
        </p:nvSpPr>
        <p:spPr>
          <a:xfrm flipH="1">
            <a:off x="85841" y="125825"/>
            <a:ext cx="4087188" cy="369332"/>
          </a:xfrm>
          <a:prstGeom prst="rect">
            <a:avLst/>
          </a:prstGeom>
          <a:noFill/>
        </p:spPr>
        <p:txBody>
          <a:bodyPr wrap="square" rtlCol="0">
            <a:spAutoFit/>
          </a:bodyPr>
          <a:lstStyle/>
          <a:p>
            <a:r>
              <a:rPr lang="en-IN" dirty="0" err="1">
                <a:latin typeface="Arial Black" panose="020B0A04020102020204" pitchFamily="34" charset="0"/>
              </a:rPr>
              <a:t>Agro</a:t>
            </a:r>
            <a:r>
              <a:rPr lang="en-IN" dirty="0">
                <a:latin typeface="Arial Black" panose="020B0A04020102020204" pitchFamily="34" charset="0"/>
              </a:rPr>
              <a:t>-Ecological Indicators</a:t>
            </a:r>
          </a:p>
        </p:txBody>
      </p:sp>
      <p:sp>
        <p:nvSpPr>
          <p:cNvPr id="4" name="TextBox 3">
            <a:extLst>
              <a:ext uri="{FF2B5EF4-FFF2-40B4-BE49-F238E27FC236}">
                <a16:creationId xmlns:a16="http://schemas.microsoft.com/office/drawing/2014/main" xmlns="" id="{2F0B7A48-E624-4FEC-A676-4A0A7E81DFD2}"/>
              </a:ext>
            </a:extLst>
          </p:cNvPr>
          <p:cNvSpPr txBox="1"/>
          <p:nvPr/>
        </p:nvSpPr>
        <p:spPr>
          <a:xfrm>
            <a:off x="76142" y="358035"/>
            <a:ext cx="2414892" cy="461665"/>
          </a:xfrm>
          <a:prstGeom prst="rect">
            <a:avLst/>
          </a:prstGeom>
          <a:noFill/>
        </p:spPr>
        <p:txBody>
          <a:bodyPr wrap="none" rtlCol="0" anchor="ctr" anchorCtr="0">
            <a:spAutoFit/>
          </a:bodyPr>
          <a:lstStyle/>
          <a:p>
            <a:r>
              <a:rPr lang="en-US" sz="2400" b="1" dirty="0">
                <a:solidFill>
                  <a:schemeClr val="tx2"/>
                </a:solidFill>
                <a:latin typeface="Poppins" pitchFamily="2" charset="77"/>
                <a:ea typeface="League Spartan" charset="0"/>
                <a:cs typeface="Poppins" pitchFamily="2" charset="77"/>
              </a:rPr>
              <a:t>Where we stand?</a:t>
            </a:r>
          </a:p>
        </p:txBody>
      </p:sp>
      <p:pic>
        <p:nvPicPr>
          <p:cNvPr id="5" name="Picture 4">
            <a:extLst>
              <a:ext uri="{FF2B5EF4-FFF2-40B4-BE49-F238E27FC236}">
                <a16:creationId xmlns:a16="http://schemas.microsoft.com/office/drawing/2014/main" xmlns="" id="{DA9259C8-6B93-4692-9091-49B9D16E590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3562" y="348875"/>
            <a:ext cx="711230" cy="791369"/>
          </a:xfrm>
          <a:prstGeom prst="rect">
            <a:avLst/>
          </a:prstGeom>
        </p:spPr>
      </p:pic>
      <p:pic>
        <p:nvPicPr>
          <p:cNvPr id="3074" name="Picture 2" descr="Indicator svg vector icon | free icons | UIHere">
            <a:extLst>
              <a:ext uri="{FF2B5EF4-FFF2-40B4-BE49-F238E27FC236}">
                <a16:creationId xmlns:a16="http://schemas.microsoft.com/office/drawing/2014/main" xmlns="" id="{83D95113-242A-4F22-BB68-9C4879484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676" y="629145"/>
            <a:ext cx="711231" cy="7112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12">
            <a:extLst>
              <a:ext uri="{FF2B5EF4-FFF2-40B4-BE49-F238E27FC236}">
                <a16:creationId xmlns:a16="http://schemas.microsoft.com/office/drawing/2014/main" xmlns="" id="{5FE4D719-D9BC-4335-A6B1-A2AB3E27F5A7}"/>
              </a:ext>
            </a:extLst>
          </p:cNvPr>
          <p:cNvGraphicFramePr>
            <a:graphicFrameLocks noGrp="1"/>
          </p:cNvGraphicFramePr>
          <p:nvPr>
            <p:extLst>
              <p:ext uri="{D42A27DB-BD31-4B8C-83A1-F6EECF244321}">
                <p14:modId xmlns:p14="http://schemas.microsoft.com/office/powerpoint/2010/main" val="3276660845"/>
              </p:ext>
            </p:extLst>
          </p:nvPr>
        </p:nvGraphicFramePr>
        <p:xfrm>
          <a:off x="88722" y="1284476"/>
          <a:ext cx="4767783" cy="5425750"/>
        </p:xfrm>
        <a:graphic>
          <a:graphicData uri="http://schemas.openxmlformats.org/drawingml/2006/table">
            <a:tbl>
              <a:tblPr firstRow="1" bandRow="1">
                <a:tableStyleId>{5C22544A-7EE6-4342-B048-85BDC9FD1C3A}</a:tableStyleId>
              </a:tblPr>
              <a:tblGrid>
                <a:gridCol w="3911591">
                  <a:extLst>
                    <a:ext uri="{9D8B030D-6E8A-4147-A177-3AD203B41FA5}">
                      <a16:colId xmlns:a16="http://schemas.microsoft.com/office/drawing/2014/main" xmlns="" val="1594529890"/>
                    </a:ext>
                  </a:extLst>
                </a:gridCol>
                <a:gridCol w="856192">
                  <a:extLst>
                    <a:ext uri="{9D8B030D-6E8A-4147-A177-3AD203B41FA5}">
                      <a16:colId xmlns:a16="http://schemas.microsoft.com/office/drawing/2014/main" xmlns="" val="2925672846"/>
                    </a:ext>
                  </a:extLst>
                </a:gridCol>
              </a:tblGrid>
              <a:tr h="377905">
                <a:tc>
                  <a:txBody>
                    <a:bodyPr/>
                    <a:lstStyle/>
                    <a:p>
                      <a:r>
                        <a:rPr lang="en-IN" sz="1400" dirty="0"/>
                        <a:t>Source: </a:t>
                      </a:r>
                      <a:r>
                        <a:rPr lang="en-IN" sz="1400" b="0" dirty="0" err="1"/>
                        <a:t>Divya</a:t>
                      </a:r>
                      <a:r>
                        <a:rPr lang="en-IN" sz="1400" b="0" dirty="0"/>
                        <a:t> </a:t>
                      </a:r>
                      <a:r>
                        <a:rPr lang="en-IN" sz="1400" b="0" dirty="0" err="1"/>
                        <a:t>Veluguri</a:t>
                      </a:r>
                      <a:r>
                        <a:rPr lang="en-IN" sz="1400" b="0" dirty="0"/>
                        <a:t> et.al, EPW</a:t>
                      </a:r>
                      <a:r>
                        <a:rPr lang="en-IN" sz="1400" dirty="0"/>
                        <a:t>, </a:t>
                      </a:r>
                      <a:r>
                        <a:rPr lang="nb-NO" sz="1400" b="0" i="0" u="none" strike="noStrike" kern="1200" baseline="0" dirty="0">
                          <a:solidFill>
                            <a:schemeClr val="lt1"/>
                          </a:solidFill>
                          <a:latin typeface="+mn-lt"/>
                          <a:ea typeface="+mn-ea"/>
                          <a:cs typeface="+mn-cs"/>
                        </a:rPr>
                        <a:t>june 29, 2019 vol lIV nos 26 &amp; 27</a:t>
                      </a:r>
                      <a:endParaRPr lang="en-IN" sz="1400" dirty="0"/>
                    </a:p>
                  </a:txBody>
                  <a:tcPr/>
                </a:tc>
                <a:tc>
                  <a:txBody>
                    <a:bodyPr/>
                    <a:lstStyle/>
                    <a:p>
                      <a:r>
                        <a:rPr lang="en-IN" sz="1400" dirty="0"/>
                        <a:t>India</a:t>
                      </a:r>
                    </a:p>
                  </a:txBody>
                  <a:tcPr/>
                </a:tc>
                <a:extLst>
                  <a:ext uri="{0D108BD9-81ED-4DB2-BD59-A6C34878D82A}">
                    <a16:rowId xmlns:a16="http://schemas.microsoft.com/office/drawing/2014/main" xmlns="" val="4024345009"/>
                  </a:ext>
                </a:extLst>
              </a:tr>
              <a:tr h="377905">
                <a:tc>
                  <a:txBody>
                    <a:bodyPr/>
                    <a:lstStyle/>
                    <a:p>
                      <a:r>
                        <a:rPr lang="it-IT" sz="1400" dirty="0"/>
                        <a:t>Pesticide consumption (kg/ha)</a:t>
                      </a:r>
                      <a:endParaRPr lang="en-IN" sz="1400" dirty="0"/>
                    </a:p>
                  </a:txBody>
                  <a:tcPr/>
                </a:tc>
                <a:tc>
                  <a:txBody>
                    <a:bodyPr/>
                    <a:lstStyle/>
                    <a:p>
                      <a:r>
                        <a:rPr lang="en-IN" sz="1400" dirty="0"/>
                        <a:t>0.35</a:t>
                      </a:r>
                    </a:p>
                  </a:txBody>
                  <a:tcPr/>
                </a:tc>
                <a:extLst>
                  <a:ext uri="{0D108BD9-81ED-4DB2-BD59-A6C34878D82A}">
                    <a16:rowId xmlns:a16="http://schemas.microsoft.com/office/drawing/2014/main" xmlns="" val="3933096030"/>
                  </a:ext>
                </a:extLst>
              </a:tr>
              <a:tr h="377905">
                <a:tc>
                  <a:txBody>
                    <a:bodyPr/>
                    <a:lstStyle/>
                    <a:p>
                      <a:r>
                        <a:rPr lang="en-US" sz="1400" dirty="0"/>
                        <a:t>Use of Farm Yard Manure (kg/ha)</a:t>
                      </a:r>
                      <a:endParaRPr lang="en-IN" sz="1400" dirty="0"/>
                    </a:p>
                  </a:txBody>
                  <a:tcPr/>
                </a:tc>
                <a:tc>
                  <a:txBody>
                    <a:bodyPr/>
                    <a:lstStyle/>
                    <a:p>
                      <a:r>
                        <a:rPr lang="en-IN" sz="1400" dirty="0"/>
                        <a:t>1037</a:t>
                      </a:r>
                    </a:p>
                  </a:txBody>
                  <a:tcPr/>
                </a:tc>
                <a:extLst>
                  <a:ext uri="{0D108BD9-81ED-4DB2-BD59-A6C34878D82A}">
                    <a16:rowId xmlns:a16="http://schemas.microsoft.com/office/drawing/2014/main" xmlns="" val="2060380156"/>
                  </a:ext>
                </a:extLst>
              </a:tr>
              <a:tr h="528032">
                <a:tc>
                  <a:txBody>
                    <a:bodyPr/>
                    <a:lstStyle/>
                    <a:p>
                      <a:r>
                        <a:rPr lang="en-IN" sz="1400" dirty="0"/>
                        <a:t>% Soils with low and medium Organic Carbon</a:t>
                      </a:r>
                    </a:p>
                  </a:txBody>
                  <a:tcPr/>
                </a:tc>
                <a:tc>
                  <a:txBody>
                    <a:bodyPr/>
                    <a:lstStyle/>
                    <a:p>
                      <a:r>
                        <a:rPr lang="en-IN" sz="1400" dirty="0"/>
                        <a:t>84%</a:t>
                      </a:r>
                    </a:p>
                  </a:txBody>
                  <a:tcPr/>
                </a:tc>
                <a:extLst>
                  <a:ext uri="{0D108BD9-81ED-4DB2-BD59-A6C34878D82A}">
                    <a16:rowId xmlns:a16="http://schemas.microsoft.com/office/drawing/2014/main" xmlns="" val="2069530475"/>
                  </a:ext>
                </a:extLst>
              </a:tr>
              <a:tr h="377905">
                <a:tc>
                  <a:txBody>
                    <a:bodyPr/>
                    <a:lstStyle/>
                    <a:p>
                      <a:r>
                        <a:rPr lang="en-IN" sz="1400" dirty="0"/>
                        <a:t>% of degraded agricultural land</a:t>
                      </a:r>
                    </a:p>
                  </a:txBody>
                  <a:tcPr/>
                </a:tc>
                <a:tc>
                  <a:txBody>
                    <a:bodyPr/>
                    <a:lstStyle/>
                    <a:p>
                      <a:r>
                        <a:rPr lang="en-IN" sz="1400" dirty="0"/>
                        <a:t>19%</a:t>
                      </a:r>
                    </a:p>
                  </a:txBody>
                  <a:tcPr/>
                </a:tc>
                <a:extLst>
                  <a:ext uri="{0D108BD9-81ED-4DB2-BD59-A6C34878D82A}">
                    <a16:rowId xmlns:a16="http://schemas.microsoft.com/office/drawing/2014/main" xmlns="" val="732297015"/>
                  </a:ext>
                </a:extLst>
              </a:tr>
              <a:tr h="377905">
                <a:tc>
                  <a:txBody>
                    <a:bodyPr/>
                    <a:lstStyle/>
                    <a:p>
                      <a:r>
                        <a:rPr lang="en-US" sz="1400" dirty="0"/>
                        <a:t>% wells classified as “Safe” </a:t>
                      </a:r>
                      <a:endParaRPr lang="en-IN" sz="1400" dirty="0"/>
                    </a:p>
                  </a:txBody>
                  <a:tcPr/>
                </a:tc>
                <a:tc>
                  <a:txBody>
                    <a:bodyPr/>
                    <a:lstStyle/>
                    <a:p>
                      <a:r>
                        <a:rPr lang="en-IN" sz="1400" dirty="0"/>
                        <a:t>80%</a:t>
                      </a:r>
                    </a:p>
                  </a:txBody>
                  <a:tcPr/>
                </a:tc>
                <a:extLst>
                  <a:ext uri="{0D108BD9-81ED-4DB2-BD59-A6C34878D82A}">
                    <a16:rowId xmlns:a16="http://schemas.microsoft.com/office/drawing/2014/main" xmlns="" val="1400311998"/>
                  </a:ext>
                </a:extLst>
              </a:tr>
              <a:tr h="377905">
                <a:tc>
                  <a:txBody>
                    <a:bodyPr/>
                    <a:lstStyle/>
                    <a:p>
                      <a:r>
                        <a:rPr lang="en-US" sz="1400" dirty="0"/>
                        <a:t>% of Ground water Development </a:t>
                      </a:r>
                      <a:endParaRPr lang="en-IN" sz="1400" dirty="0"/>
                    </a:p>
                  </a:txBody>
                  <a:tcPr/>
                </a:tc>
                <a:tc>
                  <a:txBody>
                    <a:bodyPr/>
                    <a:lstStyle/>
                    <a:p>
                      <a:r>
                        <a:rPr lang="en-IN" sz="1400" dirty="0"/>
                        <a:t>47%</a:t>
                      </a:r>
                    </a:p>
                  </a:txBody>
                  <a:tcPr/>
                </a:tc>
                <a:extLst>
                  <a:ext uri="{0D108BD9-81ED-4DB2-BD59-A6C34878D82A}">
                    <a16:rowId xmlns:a16="http://schemas.microsoft.com/office/drawing/2014/main" xmlns="" val="3517763221"/>
                  </a:ext>
                </a:extLst>
              </a:tr>
              <a:tr h="528032">
                <a:tc>
                  <a:txBody>
                    <a:bodyPr/>
                    <a:lstStyle/>
                    <a:p>
                      <a:r>
                        <a:rPr lang="en-US" sz="1400" dirty="0"/>
                        <a:t>No. of most sown crops to cover 50% of Total Cropped Area</a:t>
                      </a:r>
                    </a:p>
                  </a:txBody>
                  <a:tcPr/>
                </a:tc>
                <a:tc>
                  <a:txBody>
                    <a:bodyPr/>
                    <a:lstStyle/>
                    <a:p>
                      <a:r>
                        <a:rPr lang="en-IN" sz="1400" dirty="0"/>
                        <a:t>2</a:t>
                      </a:r>
                    </a:p>
                  </a:txBody>
                  <a:tcPr/>
                </a:tc>
                <a:extLst>
                  <a:ext uri="{0D108BD9-81ED-4DB2-BD59-A6C34878D82A}">
                    <a16:rowId xmlns:a16="http://schemas.microsoft.com/office/drawing/2014/main" xmlns="" val="2913817697"/>
                  </a:ext>
                </a:extLst>
              </a:tr>
              <a:tr h="528032">
                <a:tc>
                  <a:txBody>
                    <a:bodyPr/>
                    <a:lstStyle/>
                    <a:p>
                      <a:r>
                        <a:rPr lang="en-US" sz="1400" dirty="0"/>
                        <a:t>Per </a:t>
                      </a:r>
                      <a:r>
                        <a:rPr lang="en-US" sz="1400" dirty="0" err="1"/>
                        <a:t>hectrare</a:t>
                      </a:r>
                      <a:r>
                        <a:rPr lang="en-US" sz="1400" dirty="0"/>
                        <a:t> electricity use in </a:t>
                      </a:r>
                      <a:r>
                        <a:rPr lang="en-IN" sz="1400" dirty="0"/>
                        <a:t>agriculture (kWh/ha)</a:t>
                      </a:r>
                    </a:p>
                  </a:txBody>
                  <a:tcPr/>
                </a:tc>
                <a:tc>
                  <a:txBody>
                    <a:bodyPr/>
                    <a:lstStyle/>
                    <a:p>
                      <a:r>
                        <a:rPr lang="en-IN" sz="1400" dirty="0"/>
                        <a:t>591</a:t>
                      </a:r>
                    </a:p>
                  </a:txBody>
                  <a:tcPr/>
                </a:tc>
                <a:extLst>
                  <a:ext uri="{0D108BD9-81ED-4DB2-BD59-A6C34878D82A}">
                    <a16:rowId xmlns:a16="http://schemas.microsoft.com/office/drawing/2014/main" xmlns="" val="1569488982"/>
                  </a:ext>
                </a:extLst>
              </a:tr>
              <a:tr h="377905">
                <a:tc>
                  <a:txBody>
                    <a:bodyPr/>
                    <a:lstStyle/>
                    <a:p>
                      <a:r>
                        <a:rPr lang="en-US" sz="1400" dirty="0"/>
                        <a:t>% area of paddy under irrigation</a:t>
                      </a:r>
                      <a:endParaRPr lang="en-IN" sz="1400" dirty="0"/>
                    </a:p>
                  </a:txBody>
                  <a:tcPr/>
                </a:tc>
                <a:tc>
                  <a:txBody>
                    <a:bodyPr/>
                    <a:lstStyle/>
                    <a:p>
                      <a:r>
                        <a:rPr lang="en-IN" sz="1400" dirty="0"/>
                        <a:t>61%</a:t>
                      </a:r>
                    </a:p>
                  </a:txBody>
                  <a:tcPr/>
                </a:tc>
                <a:extLst>
                  <a:ext uri="{0D108BD9-81ED-4DB2-BD59-A6C34878D82A}">
                    <a16:rowId xmlns:a16="http://schemas.microsoft.com/office/drawing/2014/main" xmlns="" val="4258552619"/>
                  </a:ext>
                </a:extLst>
              </a:tr>
              <a:tr h="528032">
                <a:tc>
                  <a:txBody>
                    <a:bodyPr/>
                    <a:lstStyle/>
                    <a:p>
                      <a:r>
                        <a:rPr lang="en-US" sz="1400" dirty="0"/>
                        <a:t>Per hectare use of inorganic </a:t>
                      </a:r>
                      <a:r>
                        <a:rPr lang="en-IN" sz="1400" dirty="0"/>
                        <a:t>nitrogen fertilizer (kg/ha)</a:t>
                      </a:r>
                    </a:p>
                  </a:txBody>
                  <a:tcPr/>
                </a:tc>
                <a:tc>
                  <a:txBody>
                    <a:bodyPr/>
                    <a:lstStyle/>
                    <a:p>
                      <a:r>
                        <a:rPr lang="en-IN" sz="1400" dirty="0"/>
                        <a:t>64</a:t>
                      </a:r>
                    </a:p>
                  </a:txBody>
                  <a:tcPr/>
                </a:tc>
                <a:extLst>
                  <a:ext uri="{0D108BD9-81ED-4DB2-BD59-A6C34878D82A}">
                    <a16:rowId xmlns:a16="http://schemas.microsoft.com/office/drawing/2014/main" xmlns="" val="3162514786"/>
                  </a:ext>
                </a:extLst>
              </a:tr>
              <a:tr h="528032">
                <a:tc>
                  <a:txBody>
                    <a:bodyPr/>
                    <a:lstStyle/>
                    <a:p>
                      <a:r>
                        <a:rPr lang="en-IN" sz="1400" dirty="0"/>
                        <a:t>% districts with nitrate 100% concentration over permissible limits</a:t>
                      </a:r>
                    </a:p>
                  </a:txBody>
                  <a:tcPr/>
                </a:tc>
                <a:tc>
                  <a:txBody>
                    <a:bodyPr/>
                    <a:lstStyle/>
                    <a:p>
                      <a:r>
                        <a:rPr lang="en-IN" sz="1400" dirty="0"/>
                        <a:t>45%</a:t>
                      </a:r>
                    </a:p>
                  </a:txBody>
                  <a:tcPr/>
                </a:tc>
                <a:extLst>
                  <a:ext uri="{0D108BD9-81ED-4DB2-BD59-A6C34878D82A}">
                    <a16:rowId xmlns:a16="http://schemas.microsoft.com/office/drawing/2014/main" xmlns="" val="1287464957"/>
                  </a:ext>
                </a:extLst>
              </a:tr>
            </a:tbl>
          </a:graphicData>
        </a:graphic>
      </p:graphicFrame>
      <p:sp>
        <p:nvSpPr>
          <p:cNvPr id="25" name="Rectangle 24">
            <a:extLst>
              <a:ext uri="{FF2B5EF4-FFF2-40B4-BE49-F238E27FC236}">
                <a16:creationId xmlns:a16="http://schemas.microsoft.com/office/drawing/2014/main" xmlns="" id="{84C49AF9-C99F-4923-9127-28D70B999338}"/>
              </a:ext>
            </a:extLst>
          </p:cNvPr>
          <p:cNvSpPr/>
          <p:nvPr/>
        </p:nvSpPr>
        <p:spPr>
          <a:xfrm>
            <a:off x="7953426" y="126379"/>
            <a:ext cx="4165779" cy="665140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Lato Light" panose="020F0502020204030203" pitchFamily="34" charset="0"/>
            </a:endParaRPr>
          </a:p>
        </p:txBody>
      </p:sp>
      <p:graphicFrame>
        <p:nvGraphicFramePr>
          <p:cNvPr id="26" name="Chart 25">
            <a:extLst>
              <a:ext uri="{FF2B5EF4-FFF2-40B4-BE49-F238E27FC236}">
                <a16:creationId xmlns:a16="http://schemas.microsoft.com/office/drawing/2014/main" xmlns="" id="{6288ADC3-82B1-4B65-9B94-C63C708E84ED}"/>
              </a:ext>
            </a:extLst>
          </p:cNvPr>
          <p:cNvGraphicFramePr/>
          <p:nvPr/>
        </p:nvGraphicFramePr>
        <p:xfrm>
          <a:off x="7948754" y="651101"/>
          <a:ext cx="4024093" cy="4531622"/>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Box 26">
            <a:extLst>
              <a:ext uri="{FF2B5EF4-FFF2-40B4-BE49-F238E27FC236}">
                <a16:creationId xmlns:a16="http://schemas.microsoft.com/office/drawing/2014/main" xmlns="" id="{542EB906-FFDF-4348-B89E-582643AE0781}"/>
              </a:ext>
            </a:extLst>
          </p:cNvPr>
          <p:cNvSpPr txBox="1"/>
          <p:nvPr/>
        </p:nvSpPr>
        <p:spPr>
          <a:xfrm>
            <a:off x="7669774" y="183259"/>
            <a:ext cx="4791859" cy="369332"/>
          </a:xfrm>
          <a:prstGeom prst="rect">
            <a:avLst/>
          </a:prstGeom>
          <a:noFill/>
        </p:spPr>
        <p:txBody>
          <a:bodyPr wrap="square" rtlCol="0">
            <a:spAutoFit/>
          </a:bodyPr>
          <a:lstStyle/>
          <a:p>
            <a:pPr algn="ctr"/>
            <a:r>
              <a:rPr lang="en-IN" dirty="0">
                <a:latin typeface="Arial Black" panose="020B0A04020102020204" pitchFamily="34" charset="0"/>
              </a:rPr>
              <a:t>GHG emissions from Agriculture</a:t>
            </a:r>
          </a:p>
        </p:txBody>
      </p:sp>
      <p:sp>
        <p:nvSpPr>
          <p:cNvPr id="22" name="TextBox 21">
            <a:extLst>
              <a:ext uri="{FF2B5EF4-FFF2-40B4-BE49-F238E27FC236}">
                <a16:creationId xmlns:a16="http://schemas.microsoft.com/office/drawing/2014/main" xmlns="" id="{DD57C74E-3F29-9D4A-B2BD-A75014B92D6F}"/>
              </a:ext>
            </a:extLst>
          </p:cNvPr>
          <p:cNvSpPr txBox="1"/>
          <p:nvPr/>
        </p:nvSpPr>
        <p:spPr>
          <a:xfrm>
            <a:off x="3028950" y="3244334"/>
            <a:ext cx="6115050" cy="369332"/>
          </a:xfrm>
          <a:prstGeom prst="rect">
            <a:avLst/>
          </a:prstGeom>
          <a:noFill/>
        </p:spPr>
        <p:txBody>
          <a:bodyPr wrap="square">
            <a:spAutoFit/>
          </a:bodyPr>
          <a:lstStyle/>
          <a:p>
            <a:r>
              <a:rPr lang="en-IN" b="0" i="0" u="none" strike="noStrike" dirty="0">
                <a:solidFill>
                  <a:srgbClr val="000000"/>
                </a:solidFill>
                <a:effectLst/>
              </a:rPr>
              <a:t> </a:t>
            </a:r>
            <a:endParaRPr lang="en-US" dirty="0"/>
          </a:p>
        </p:txBody>
      </p:sp>
      <p:pic>
        <p:nvPicPr>
          <p:cNvPr id="23" name="Picture 22" descr="page33image1853609968">
            <a:extLst>
              <a:ext uri="{FF2B5EF4-FFF2-40B4-BE49-F238E27FC236}">
                <a16:creationId xmlns:a16="http://schemas.microsoft.com/office/drawing/2014/main" xmlns="" id="{71463DAB-F316-DB4C-882C-0300CE28ED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30271" y="536187"/>
            <a:ext cx="2872124" cy="1976747"/>
          </a:xfrm>
          <a:prstGeom prst="rect">
            <a:avLst/>
          </a:prstGeom>
          <a:noFill/>
          <a:ln>
            <a:noFill/>
          </a:ln>
        </p:spPr>
      </p:pic>
      <p:grpSp>
        <p:nvGrpSpPr>
          <p:cNvPr id="24" name="Group 23">
            <a:extLst>
              <a:ext uri="{FF2B5EF4-FFF2-40B4-BE49-F238E27FC236}">
                <a16:creationId xmlns:a16="http://schemas.microsoft.com/office/drawing/2014/main" xmlns="" id="{D1F23A9B-5E3F-1649-A90B-D0D77E482DC3}"/>
              </a:ext>
            </a:extLst>
          </p:cNvPr>
          <p:cNvGrpSpPr/>
          <p:nvPr/>
        </p:nvGrpSpPr>
        <p:grpSpPr>
          <a:xfrm>
            <a:off x="4824875" y="3779235"/>
            <a:ext cx="3112624" cy="2367280"/>
            <a:chOff x="-77488" y="0"/>
            <a:chExt cx="4713372" cy="2971608"/>
          </a:xfrm>
        </p:grpSpPr>
        <p:grpSp>
          <p:nvGrpSpPr>
            <p:cNvPr id="29" name="Group 28">
              <a:extLst>
                <a:ext uri="{FF2B5EF4-FFF2-40B4-BE49-F238E27FC236}">
                  <a16:creationId xmlns:a16="http://schemas.microsoft.com/office/drawing/2014/main" xmlns="" id="{DE131308-AF9E-9640-A60B-5C48E5CC3D52}"/>
                </a:ext>
              </a:extLst>
            </p:cNvPr>
            <p:cNvGrpSpPr/>
            <p:nvPr/>
          </p:nvGrpSpPr>
          <p:grpSpPr>
            <a:xfrm>
              <a:off x="0" y="0"/>
              <a:ext cx="4635884" cy="2743200"/>
              <a:chOff x="0" y="0"/>
              <a:chExt cx="4635884" cy="2743200"/>
            </a:xfrm>
          </p:grpSpPr>
          <p:graphicFrame>
            <p:nvGraphicFramePr>
              <p:cNvPr id="32" name="Chart 31">
                <a:extLst>
                  <a:ext uri="{FF2B5EF4-FFF2-40B4-BE49-F238E27FC236}">
                    <a16:creationId xmlns:a16="http://schemas.microsoft.com/office/drawing/2014/main" xmlns="" id="{E1916A49-3A50-574E-8DC8-51B5D5F918E0}"/>
                  </a:ext>
                </a:extLst>
              </p:cNvPr>
              <p:cNvGraphicFramePr/>
              <p:nvPr>
                <p:extLst>
                  <p:ext uri="{D42A27DB-BD31-4B8C-83A1-F6EECF244321}">
                    <p14:modId xmlns:p14="http://schemas.microsoft.com/office/powerpoint/2010/main" val="1518606664"/>
                  </p:ext>
                </p:extLst>
              </p:nvPr>
            </p:nvGraphicFramePr>
            <p:xfrm>
              <a:off x="0" y="0"/>
              <a:ext cx="45720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33" name="TextBox 8">
                <a:extLst>
                  <a:ext uri="{FF2B5EF4-FFF2-40B4-BE49-F238E27FC236}">
                    <a16:creationId xmlns:a16="http://schemas.microsoft.com/office/drawing/2014/main" xmlns="" id="{073F29C5-0EAD-A448-BAA7-01DC8283A183}"/>
                  </a:ext>
                </a:extLst>
              </p:cNvPr>
              <p:cNvSpPr txBox="1"/>
              <p:nvPr/>
            </p:nvSpPr>
            <p:spPr>
              <a:xfrm>
                <a:off x="2558833" y="260255"/>
                <a:ext cx="2077051" cy="26225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p>
                <a:r>
                  <a:rPr lang="en-GB" sz="1000" dirty="0">
                    <a:solidFill>
                      <a:srgbClr val="000000"/>
                    </a:solidFill>
                    <a:effectLst/>
                    <a:ea typeface="Calibri" panose="020F0502020204030204" pitchFamily="34" charset="0"/>
                    <a:cs typeface="Gautami" panose="020B0502040204020203" pitchFamily="34" charset="0"/>
                  </a:rPr>
                  <a:t>(Kg grain/Kg NPK use)</a:t>
                </a:r>
                <a:endParaRPr lang="en-IN" sz="1200" dirty="0">
                  <a:effectLst/>
                  <a:ea typeface="Calibri" panose="020F0502020204030204" pitchFamily="34" charset="0"/>
                  <a:cs typeface="Gautami" panose="020B0502040204020203" pitchFamily="34" charset="0"/>
                </a:endParaRPr>
              </a:p>
            </p:txBody>
          </p:sp>
        </p:grpSp>
        <p:sp>
          <p:nvSpPr>
            <p:cNvPr id="31" name="TextBox 10">
              <a:extLst>
                <a:ext uri="{FF2B5EF4-FFF2-40B4-BE49-F238E27FC236}">
                  <a16:creationId xmlns:a16="http://schemas.microsoft.com/office/drawing/2014/main" xmlns="" id="{71F343E0-D748-3842-9974-C165CEFB9AF5}"/>
                </a:ext>
              </a:extLst>
            </p:cNvPr>
            <p:cNvSpPr txBox="1"/>
            <p:nvPr/>
          </p:nvSpPr>
          <p:spPr>
            <a:xfrm>
              <a:off x="-77488" y="2709353"/>
              <a:ext cx="4698504" cy="26225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p>
              <a:r>
                <a:rPr lang="en-GB" sz="900">
                  <a:solidFill>
                    <a:srgbClr val="000000"/>
                  </a:solidFill>
                  <a:effectLst/>
                  <a:ea typeface="Calibri" panose="020F0502020204030204" pitchFamily="34" charset="0"/>
                  <a:cs typeface="Gautami" panose="020B0502040204020203" pitchFamily="34" charset="0"/>
                </a:rPr>
                <a:t>Source: Biswas &amp; Sharma (2008), Department of Fertilisers</a:t>
              </a:r>
              <a:endParaRPr lang="en-IN" sz="1200">
                <a:effectLst/>
                <a:ea typeface="Calibri" panose="020F0502020204030204" pitchFamily="34" charset="0"/>
                <a:cs typeface="Gautami" panose="020B0502040204020203" pitchFamily="34" charset="0"/>
              </a:endParaRPr>
            </a:p>
          </p:txBody>
        </p:sp>
      </p:grpSp>
      <p:graphicFrame>
        <p:nvGraphicFramePr>
          <p:cNvPr id="35" name="Chart 34">
            <a:extLst>
              <a:ext uri="{FF2B5EF4-FFF2-40B4-BE49-F238E27FC236}">
                <a16:creationId xmlns:a16="http://schemas.microsoft.com/office/drawing/2014/main" xmlns="" id="{48A51E1D-5B38-7F48-94C3-9FB43CC31DA4}"/>
              </a:ext>
            </a:extLst>
          </p:cNvPr>
          <p:cNvGraphicFramePr/>
          <p:nvPr>
            <p:extLst>
              <p:ext uri="{D42A27DB-BD31-4B8C-83A1-F6EECF244321}">
                <p14:modId xmlns:p14="http://schemas.microsoft.com/office/powerpoint/2010/main" val="460818527"/>
              </p:ext>
            </p:extLst>
          </p:nvPr>
        </p:nvGraphicFramePr>
        <p:xfrm>
          <a:off x="8159330" y="738960"/>
          <a:ext cx="896137" cy="896043"/>
        </p:xfrm>
        <a:graphic>
          <a:graphicData uri="http://schemas.openxmlformats.org/drawingml/2006/chart">
            <c:chart xmlns:c="http://schemas.openxmlformats.org/drawingml/2006/chart" xmlns:r="http://schemas.openxmlformats.org/officeDocument/2006/relationships" r:id="rId8"/>
          </a:graphicData>
        </a:graphic>
      </p:graphicFrame>
      <p:sp>
        <p:nvSpPr>
          <p:cNvPr id="36" name="TextBox 35">
            <a:extLst>
              <a:ext uri="{FF2B5EF4-FFF2-40B4-BE49-F238E27FC236}">
                <a16:creationId xmlns:a16="http://schemas.microsoft.com/office/drawing/2014/main" xmlns="" id="{138AF4F8-358D-AE4F-B936-8A079F581B6D}"/>
              </a:ext>
            </a:extLst>
          </p:cNvPr>
          <p:cNvSpPr txBox="1"/>
          <p:nvPr/>
        </p:nvSpPr>
        <p:spPr>
          <a:xfrm>
            <a:off x="7932898" y="1579862"/>
            <a:ext cx="1614545" cy="369332"/>
          </a:xfrm>
          <a:prstGeom prst="rect">
            <a:avLst/>
          </a:prstGeom>
          <a:noFill/>
        </p:spPr>
        <p:txBody>
          <a:bodyPr wrap="none" rtlCol="0">
            <a:spAutoFit/>
          </a:bodyPr>
          <a:lstStyle/>
          <a:p>
            <a:pPr algn="ctr"/>
            <a:r>
              <a:rPr lang="en-IN" b="1" dirty="0">
                <a:solidFill>
                  <a:schemeClr val="bg1"/>
                </a:solidFill>
              </a:rPr>
              <a:t>GHG emissions</a:t>
            </a:r>
          </a:p>
        </p:txBody>
      </p:sp>
      <p:sp>
        <p:nvSpPr>
          <p:cNvPr id="37" name="TextBox 36">
            <a:extLst>
              <a:ext uri="{FF2B5EF4-FFF2-40B4-BE49-F238E27FC236}">
                <a16:creationId xmlns:a16="http://schemas.microsoft.com/office/drawing/2014/main" xmlns="" id="{E52F6FC3-C5BD-114E-BD2A-2D7F45695117}"/>
              </a:ext>
            </a:extLst>
          </p:cNvPr>
          <p:cNvSpPr txBox="1"/>
          <p:nvPr/>
        </p:nvSpPr>
        <p:spPr>
          <a:xfrm>
            <a:off x="8207890" y="973355"/>
            <a:ext cx="847577" cy="369332"/>
          </a:xfrm>
          <a:prstGeom prst="rect">
            <a:avLst/>
          </a:prstGeom>
          <a:noFill/>
        </p:spPr>
        <p:txBody>
          <a:bodyPr wrap="square">
            <a:spAutoFit/>
          </a:bodyPr>
          <a:lstStyle/>
          <a:p>
            <a:pPr algn="ctr"/>
            <a:r>
              <a:rPr lang="en-IN" b="1" dirty="0">
                <a:solidFill>
                  <a:schemeClr val="accent1"/>
                </a:solidFill>
              </a:rPr>
              <a:t>19.6 %</a:t>
            </a:r>
          </a:p>
        </p:txBody>
      </p:sp>
      <p:graphicFrame>
        <p:nvGraphicFramePr>
          <p:cNvPr id="38" name="Chart 37">
            <a:extLst>
              <a:ext uri="{FF2B5EF4-FFF2-40B4-BE49-F238E27FC236}">
                <a16:creationId xmlns:a16="http://schemas.microsoft.com/office/drawing/2014/main" xmlns="" id="{C43F9C16-47E1-0D46-B7FC-2F1F850A82C2}"/>
              </a:ext>
            </a:extLst>
          </p:cNvPr>
          <p:cNvGraphicFramePr/>
          <p:nvPr>
            <p:extLst>
              <p:ext uri="{D42A27DB-BD31-4B8C-83A1-F6EECF244321}">
                <p14:modId xmlns:p14="http://schemas.microsoft.com/office/powerpoint/2010/main" val="4265728623"/>
              </p:ext>
            </p:extLst>
          </p:nvPr>
        </p:nvGraphicFramePr>
        <p:xfrm>
          <a:off x="9495762" y="754284"/>
          <a:ext cx="896137" cy="89604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9" name="Chart 38">
            <a:extLst>
              <a:ext uri="{FF2B5EF4-FFF2-40B4-BE49-F238E27FC236}">
                <a16:creationId xmlns:a16="http://schemas.microsoft.com/office/drawing/2014/main" xmlns="" id="{9FEB2318-6511-364F-AFC1-D6E441EB8E49}"/>
              </a:ext>
            </a:extLst>
          </p:cNvPr>
          <p:cNvGraphicFramePr/>
          <p:nvPr>
            <p:extLst>
              <p:ext uri="{D42A27DB-BD31-4B8C-83A1-F6EECF244321}">
                <p14:modId xmlns:p14="http://schemas.microsoft.com/office/powerpoint/2010/main" val="105358946"/>
              </p:ext>
            </p:extLst>
          </p:nvPr>
        </p:nvGraphicFramePr>
        <p:xfrm>
          <a:off x="10812615" y="754284"/>
          <a:ext cx="896137" cy="896043"/>
        </p:xfrm>
        <a:graphic>
          <a:graphicData uri="http://schemas.openxmlformats.org/drawingml/2006/chart">
            <c:chart xmlns:c="http://schemas.openxmlformats.org/drawingml/2006/chart" xmlns:r="http://schemas.openxmlformats.org/officeDocument/2006/relationships" r:id="rId10"/>
          </a:graphicData>
        </a:graphic>
      </p:graphicFrame>
      <p:sp>
        <p:nvSpPr>
          <p:cNvPr id="40" name="TextBox 39">
            <a:extLst>
              <a:ext uri="{FF2B5EF4-FFF2-40B4-BE49-F238E27FC236}">
                <a16:creationId xmlns:a16="http://schemas.microsoft.com/office/drawing/2014/main" xmlns="" id="{ABC53F98-8651-444E-B0C9-70DCC6404FA7}"/>
              </a:ext>
            </a:extLst>
          </p:cNvPr>
          <p:cNvSpPr txBox="1"/>
          <p:nvPr/>
        </p:nvSpPr>
        <p:spPr>
          <a:xfrm>
            <a:off x="9543303" y="988678"/>
            <a:ext cx="847577" cy="369332"/>
          </a:xfrm>
          <a:prstGeom prst="rect">
            <a:avLst/>
          </a:prstGeom>
          <a:noFill/>
        </p:spPr>
        <p:txBody>
          <a:bodyPr wrap="square">
            <a:spAutoFit/>
          </a:bodyPr>
          <a:lstStyle/>
          <a:p>
            <a:pPr algn="ctr"/>
            <a:r>
              <a:rPr lang="en-IN" b="1" dirty="0">
                <a:solidFill>
                  <a:schemeClr val="accent1"/>
                </a:solidFill>
              </a:rPr>
              <a:t>78 %</a:t>
            </a:r>
          </a:p>
        </p:txBody>
      </p:sp>
      <p:sp>
        <p:nvSpPr>
          <p:cNvPr id="41" name="TextBox 40">
            <a:extLst>
              <a:ext uri="{FF2B5EF4-FFF2-40B4-BE49-F238E27FC236}">
                <a16:creationId xmlns:a16="http://schemas.microsoft.com/office/drawing/2014/main" xmlns="" id="{6451A77C-D88E-E145-A5BF-E5F9C596997A}"/>
              </a:ext>
            </a:extLst>
          </p:cNvPr>
          <p:cNvSpPr txBox="1"/>
          <p:nvPr/>
        </p:nvSpPr>
        <p:spPr>
          <a:xfrm>
            <a:off x="10886067" y="964128"/>
            <a:ext cx="847577" cy="369332"/>
          </a:xfrm>
          <a:prstGeom prst="rect">
            <a:avLst/>
          </a:prstGeom>
          <a:noFill/>
        </p:spPr>
        <p:txBody>
          <a:bodyPr wrap="square">
            <a:spAutoFit/>
          </a:bodyPr>
          <a:lstStyle/>
          <a:p>
            <a:pPr algn="ctr"/>
            <a:r>
              <a:rPr lang="en-IN" b="1" dirty="0">
                <a:solidFill>
                  <a:schemeClr val="accent1"/>
                </a:solidFill>
              </a:rPr>
              <a:t>84 %</a:t>
            </a:r>
          </a:p>
        </p:txBody>
      </p:sp>
      <p:sp>
        <p:nvSpPr>
          <p:cNvPr id="42" name="TextBox 41">
            <a:extLst>
              <a:ext uri="{FF2B5EF4-FFF2-40B4-BE49-F238E27FC236}">
                <a16:creationId xmlns:a16="http://schemas.microsoft.com/office/drawing/2014/main" xmlns="" id="{82DF989A-4A05-934C-965A-8ED04863250E}"/>
              </a:ext>
            </a:extLst>
          </p:cNvPr>
          <p:cNvSpPr txBox="1"/>
          <p:nvPr/>
        </p:nvSpPr>
        <p:spPr>
          <a:xfrm>
            <a:off x="10608632" y="1560930"/>
            <a:ext cx="1462837" cy="369332"/>
          </a:xfrm>
          <a:prstGeom prst="rect">
            <a:avLst/>
          </a:prstGeom>
          <a:noFill/>
        </p:spPr>
        <p:txBody>
          <a:bodyPr wrap="none" rtlCol="0">
            <a:spAutoFit/>
          </a:bodyPr>
          <a:lstStyle/>
          <a:p>
            <a:pPr algn="ctr"/>
            <a:r>
              <a:rPr lang="en-IN" b="1" dirty="0">
                <a:solidFill>
                  <a:schemeClr val="bg1"/>
                </a:solidFill>
              </a:rPr>
              <a:t>Nitrous oxide</a:t>
            </a:r>
          </a:p>
        </p:txBody>
      </p:sp>
      <p:sp>
        <p:nvSpPr>
          <p:cNvPr id="43" name="TextBox 42">
            <a:extLst>
              <a:ext uri="{FF2B5EF4-FFF2-40B4-BE49-F238E27FC236}">
                <a16:creationId xmlns:a16="http://schemas.microsoft.com/office/drawing/2014/main" xmlns="" id="{9F4EC00D-B1E9-A54D-B4AC-1664DD67F0F4}"/>
              </a:ext>
            </a:extLst>
          </p:cNvPr>
          <p:cNvSpPr txBox="1"/>
          <p:nvPr/>
        </p:nvSpPr>
        <p:spPr>
          <a:xfrm>
            <a:off x="9579713" y="1595186"/>
            <a:ext cx="1056701" cy="369332"/>
          </a:xfrm>
          <a:prstGeom prst="rect">
            <a:avLst/>
          </a:prstGeom>
          <a:noFill/>
        </p:spPr>
        <p:txBody>
          <a:bodyPr wrap="none" rtlCol="0">
            <a:spAutoFit/>
          </a:bodyPr>
          <a:lstStyle/>
          <a:p>
            <a:pPr algn="ctr"/>
            <a:r>
              <a:rPr lang="en-IN" b="1" dirty="0">
                <a:solidFill>
                  <a:schemeClr val="bg1"/>
                </a:solidFill>
              </a:rPr>
              <a:t>Methane</a:t>
            </a:r>
          </a:p>
        </p:txBody>
      </p:sp>
      <p:sp>
        <p:nvSpPr>
          <p:cNvPr id="44" name="TextBox 43">
            <a:extLst>
              <a:ext uri="{FF2B5EF4-FFF2-40B4-BE49-F238E27FC236}">
                <a16:creationId xmlns:a16="http://schemas.microsoft.com/office/drawing/2014/main" xmlns="" id="{E0684831-5B43-8A4C-8F4D-D5B6D90BDB74}"/>
              </a:ext>
            </a:extLst>
          </p:cNvPr>
          <p:cNvSpPr txBox="1"/>
          <p:nvPr/>
        </p:nvSpPr>
        <p:spPr>
          <a:xfrm>
            <a:off x="7767489" y="1988447"/>
            <a:ext cx="3173381" cy="923330"/>
          </a:xfrm>
          <a:prstGeom prst="rect">
            <a:avLst/>
          </a:prstGeom>
          <a:noFill/>
        </p:spPr>
        <p:txBody>
          <a:bodyPr wrap="square">
            <a:spAutoFit/>
          </a:bodyPr>
          <a:lstStyle/>
          <a:p>
            <a:pPr lvl="1"/>
            <a:r>
              <a:rPr lang="en-IN" altLang="en-US" sz="1800" dirty="0">
                <a:solidFill>
                  <a:srgbClr val="000000"/>
                </a:solidFill>
              </a:rPr>
              <a:t>carbon dioxide (CO2)= 1;</a:t>
            </a:r>
          </a:p>
          <a:p>
            <a:pPr lvl="1"/>
            <a:r>
              <a:rPr lang="en-IN" altLang="en-US" sz="1800" dirty="0">
                <a:solidFill>
                  <a:srgbClr val="000000"/>
                </a:solidFill>
              </a:rPr>
              <a:t>methane (CH4)= 21;</a:t>
            </a:r>
          </a:p>
          <a:p>
            <a:pPr lvl="1"/>
            <a:r>
              <a:rPr lang="en-IN" altLang="en-US" sz="1800" dirty="0">
                <a:solidFill>
                  <a:srgbClr val="000000"/>
                </a:solidFill>
              </a:rPr>
              <a:t>nitrous oxide (N20) = 310;</a:t>
            </a:r>
          </a:p>
        </p:txBody>
      </p:sp>
      <p:pic>
        <p:nvPicPr>
          <p:cNvPr id="45" name="Picture 2" descr="Danger Climate Change | Check out the University of Exeter n… | Flickr">
            <a:extLst>
              <a:ext uri="{FF2B5EF4-FFF2-40B4-BE49-F238E27FC236}">
                <a16:creationId xmlns:a16="http://schemas.microsoft.com/office/drawing/2014/main" xmlns="" id="{C39061E5-788B-BD49-9104-C6934788AD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07318" y="2071529"/>
            <a:ext cx="858614" cy="8586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6" name="Object 7">
            <a:extLst>
              <a:ext uri="{FF2B5EF4-FFF2-40B4-BE49-F238E27FC236}">
                <a16:creationId xmlns:a16="http://schemas.microsoft.com/office/drawing/2014/main" xmlns="" id="{47BD2BEC-9033-EB40-AFED-F2D8EC26DBC2}"/>
              </a:ext>
            </a:extLst>
          </p:cNvPr>
          <p:cNvGraphicFramePr>
            <a:graphicFrameLocks noChangeAspect="1"/>
          </p:cNvGraphicFramePr>
          <p:nvPr>
            <p:extLst>
              <p:ext uri="{D42A27DB-BD31-4B8C-83A1-F6EECF244321}">
                <p14:modId xmlns:p14="http://schemas.microsoft.com/office/powerpoint/2010/main" val="2590489082"/>
              </p:ext>
            </p:extLst>
          </p:nvPr>
        </p:nvGraphicFramePr>
        <p:xfrm>
          <a:off x="7797300" y="3056767"/>
          <a:ext cx="2268403" cy="1881168"/>
        </p:xfrm>
        <a:graphic>
          <a:graphicData uri="http://schemas.openxmlformats.org/presentationml/2006/ole">
            <mc:AlternateContent xmlns:mc="http://schemas.openxmlformats.org/markup-compatibility/2006">
              <mc:Choice xmlns:v="urn:schemas-microsoft-com:vml" Requires="v">
                <p:oleObj spid="_x0000_s5126" r:id="rId12" imgW="4907705" imgH="4072481" progId="Excel.Chart.8">
                  <p:embed/>
                </p:oleObj>
              </mc:Choice>
              <mc:Fallback>
                <p:oleObj r:id="rId12" imgW="4907705" imgH="4072481" progId="Excel.Chart.8">
                  <p:embed/>
                  <p:pic>
                    <p:nvPicPr>
                      <p:cNvPr id="25603" name="Object 7">
                        <a:extLst>
                          <a:ext uri="{FF2B5EF4-FFF2-40B4-BE49-F238E27FC236}">
                            <a16:creationId xmlns:a16="http://schemas.microsoft.com/office/drawing/2014/main" xmlns="" id="{812CB94B-C836-4F83-BB04-9247267E4C11}"/>
                          </a:ext>
                        </a:extLst>
                      </p:cNvPr>
                      <p:cNvPicPr>
                        <a:picLocks noGrp="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97300" y="3056767"/>
                        <a:ext cx="2268403" cy="1881168"/>
                      </a:xfrm>
                      <a:prstGeom prst="rect">
                        <a:avLst/>
                      </a:prstGeom>
                      <a:noFill/>
                      <a:ln>
                        <a:noFill/>
                      </a:ln>
                    </p:spPr>
                  </p:pic>
                </p:oleObj>
              </mc:Fallback>
            </mc:AlternateContent>
          </a:graphicData>
        </a:graphic>
      </p:graphicFrame>
      <p:grpSp>
        <p:nvGrpSpPr>
          <p:cNvPr id="47" name="Group 5">
            <a:extLst>
              <a:ext uri="{FF2B5EF4-FFF2-40B4-BE49-F238E27FC236}">
                <a16:creationId xmlns:a16="http://schemas.microsoft.com/office/drawing/2014/main" xmlns="" id="{18556075-1EB8-1A4C-8752-153D0EF9A719}"/>
              </a:ext>
            </a:extLst>
          </p:cNvPr>
          <p:cNvGrpSpPr>
            <a:grpSpLocks noChangeAspect="1"/>
          </p:cNvGrpSpPr>
          <p:nvPr/>
        </p:nvGrpSpPr>
        <p:grpSpPr bwMode="auto">
          <a:xfrm>
            <a:off x="9957354" y="4648191"/>
            <a:ext cx="2040486" cy="2026550"/>
            <a:chOff x="3159" y="1180"/>
            <a:chExt cx="2489" cy="2472"/>
          </a:xfrm>
        </p:grpSpPr>
        <p:sp>
          <p:nvSpPr>
            <p:cNvPr id="48" name="AutoShape 4">
              <a:extLst>
                <a:ext uri="{FF2B5EF4-FFF2-40B4-BE49-F238E27FC236}">
                  <a16:creationId xmlns:a16="http://schemas.microsoft.com/office/drawing/2014/main" xmlns="" id="{3C4EA87D-E4F2-0447-B91B-187E3C512BD4}"/>
                </a:ext>
              </a:extLst>
            </p:cNvPr>
            <p:cNvSpPr>
              <a:spLocks noChangeAspect="1" noChangeArrowheads="1" noTextEdit="1"/>
            </p:cNvSpPr>
            <p:nvPr/>
          </p:nvSpPr>
          <p:spPr bwMode="auto">
            <a:xfrm>
              <a:off x="3159" y="1180"/>
              <a:ext cx="2489" cy="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p>
          </p:txBody>
        </p:sp>
        <p:pic>
          <p:nvPicPr>
            <p:cNvPr id="49" name="Picture 6">
              <a:extLst>
                <a:ext uri="{FF2B5EF4-FFF2-40B4-BE49-F238E27FC236}">
                  <a16:creationId xmlns:a16="http://schemas.microsoft.com/office/drawing/2014/main" xmlns="" id="{ECF26875-78C8-B84F-848D-FF080CAA89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59" y="1180"/>
              <a:ext cx="2495" cy="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01365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70983EA-BE63-5948-BC3E-0B6858EF013E}"/>
              </a:ext>
            </a:extLst>
          </p:cNvPr>
          <p:cNvSpPr txBox="1"/>
          <p:nvPr/>
        </p:nvSpPr>
        <p:spPr>
          <a:xfrm>
            <a:off x="257908" y="170382"/>
            <a:ext cx="6667851" cy="584775"/>
          </a:xfrm>
          <a:prstGeom prst="rect">
            <a:avLst/>
          </a:prstGeom>
          <a:noFill/>
        </p:spPr>
        <p:txBody>
          <a:bodyPr wrap="none" rtlCol="0">
            <a:spAutoFit/>
          </a:bodyPr>
          <a:lstStyle/>
          <a:p>
            <a:r>
              <a:rPr lang="en-US" sz="3200" dirty="0"/>
              <a:t>Rural Income Distribution (Rs/month)</a:t>
            </a:r>
          </a:p>
        </p:txBody>
      </p:sp>
      <p:graphicFrame>
        <p:nvGraphicFramePr>
          <p:cNvPr id="8" name="Chart 7">
            <a:extLst>
              <a:ext uri="{FF2B5EF4-FFF2-40B4-BE49-F238E27FC236}">
                <a16:creationId xmlns:a16="http://schemas.microsoft.com/office/drawing/2014/main" xmlns="" id="{CF31FA14-589E-41F1-98DC-E4CE53368A33}"/>
              </a:ext>
            </a:extLst>
          </p:cNvPr>
          <p:cNvGraphicFramePr>
            <a:graphicFrameLocks/>
          </p:cNvGraphicFramePr>
          <p:nvPr/>
        </p:nvGraphicFramePr>
        <p:xfrm>
          <a:off x="985838" y="940893"/>
          <a:ext cx="10301287" cy="563135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5">
            <a:extLst>
              <a:ext uri="{FF2B5EF4-FFF2-40B4-BE49-F238E27FC236}">
                <a16:creationId xmlns:a16="http://schemas.microsoft.com/office/drawing/2014/main" xmlns="" id="{1E92BCE2-D869-4245-B7EB-C8DF4BBCC53B}"/>
              </a:ext>
            </a:extLst>
          </p:cNvPr>
          <p:cNvSpPr txBox="1"/>
          <p:nvPr/>
        </p:nvSpPr>
        <p:spPr>
          <a:xfrm>
            <a:off x="4219330" y="3756572"/>
            <a:ext cx="635001" cy="257176"/>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b="1" dirty="0">
                <a:solidFill>
                  <a:srgbClr val="FF0000"/>
                </a:solidFill>
              </a:rPr>
              <a:t>107%</a:t>
            </a:r>
          </a:p>
        </p:txBody>
      </p:sp>
      <p:graphicFrame>
        <p:nvGraphicFramePr>
          <p:cNvPr id="11" name="Table 10">
            <a:extLst>
              <a:ext uri="{FF2B5EF4-FFF2-40B4-BE49-F238E27FC236}">
                <a16:creationId xmlns:a16="http://schemas.microsoft.com/office/drawing/2014/main" xmlns="" id="{BC4A19C9-6617-6C4E-BD37-4E06E9AD2B73}"/>
              </a:ext>
            </a:extLst>
          </p:cNvPr>
          <p:cNvGraphicFramePr>
            <a:graphicFrameLocks noGrp="1"/>
          </p:cNvGraphicFramePr>
          <p:nvPr/>
        </p:nvGraphicFramePr>
        <p:xfrm>
          <a:off x="6925759" y="285749"/>
          <a:ext cx="4750914" cy="577215"/>
        </p:xfrm>
        <a:graphic>
          <a:graphicData uri="http://schemas.openxmlformats.org/drawingml/2006/table">
            <a:tbl>
              <a:tblPr>
                <a:tableStyleId>{5C22544A-7EE6-4342-B048-85BDC9FD1C3A}</a:tableStyleId>
              </a:tblPr>
              <a:tblGrid>
                <a:gridCol w="2512397">
                  <a:extLst>
                    <a:ext uri="{9D8B030D-6E8A-4147-A177-3AD203B41FA5}">
                      <a16:colId xmlns:a16="http://schemas.microsoft.com/office/drawing/2014/main" xmlns="" val="3541766482"/>
                    </a:ext>
                  </a:extLst>
                </a:gridCol>
                <a:gridCol w="1084567">
                  <a:extLst>
                    <a:ext uri="{9D8B030D-6E8A-4147-A177-3AD203B41FA5}">
                      <a16:colId xmlns:a16="http://schemas.microsoft.com/office/drawing/2014/main" xmlns="" val="3266525597"/>
                    </a:ext>
                  </a:extLst>
                </a:gridCol>
                <a:gridCol w="1153950">
                  <a:extLst>
                    <a:ext uri="{9D8B030D-6E8A-4147-A177-3AD203B41FA5}">
                      <a16:colId xmlns:a16="http://schemas.microsoft.com/office/drawing/2014/main" xmlns="" val="221418764"/>
                    </a:ext>
                  </a:extLst>
                </a:gridCol>
              </a:tblGrid>
              <a:tr h="190500">
                <a:tc>
                  <a:txBody>
                    <a:bodyPr/>
                    <a:lstStyle/>
                    <a:p>
                      <a:pPr algn="ctr" fontAlgn="b"/>
                      <a:endParaRPr lang="en-IN"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a:effectLst/>
                        </a:rPr>
                        <a:t>2012-13</a:t>
                      </a:r>
                      <a:endParaRPr lang="en-IN"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a:effectLst/>
                        </a:rPr>
                        <a:t>2018-19</a:t>
                      </a:r>
                      <a:endParaRPr lang="en-IN"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870192336"/>
                  </a:ext>
                </a:extLst>
              </a:tr>
              <a:tr h="190500">
                <a:tc>
                  <a:txBody>
                    <a:bodyPr/>
                    <a:lstStyle/>
                    <a:p>
                      <a:pPr algn="ctr" fontAlgn="b"/>
                      <a:r>
                        <a:rPr lang="en-IN" sz="1200" u="none" strike="noStrike" dirty="0">
                          <a:effectLst/>
                        </a:rPr>
                        <a:t>Total Monthly Income</a:t>
                      </a:r>
                      <a:endParaRPr lang="en-IN"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dirty="0">
                          <a:effectLst/>
                        </a:rPr>
                        <a:t>₹6,426.00</a:t>
                      </a:r>
                      <a:endParaRPr lang="en-IN"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a:effectLst/>
                        </a:rPr>
                        <a:t>₹10,218.00</a:t>
                      </a:r>
                      <a:endParaRPr lang="en-IN"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332598840"/>
                  </a:ext>
                </a:extLst>
              </a:tr>
              <a:tr h="190500">
                <a:tc>
                  <a:txBody>
                    <a:bodyPr/>
                    <a:lstStyle/>
                    <a:p>
                      <a:pPr algn="ctr" fontAlgn="b"/>
                      <a:r>
                        <a:rPr lang="en-IN" sz="1200" u="none" strike="noStrike" dirty="0">
                          <a:effectLst/>
                        </a:rPr>
                        <a:t> Total Annual Income</a:t>
                      </a:r>
                      <a:endParaRPr lang="en-IN"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dirty="0">
                          <a:effectLst/>
                        </a:rPr>
                        <a:t>₹77,112.00</a:t>
                      </a:r>
                      <a:endParaRPr lang="en-IN"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N" sz="1200" u="none" strike="noStrike" dirty="0">
                          <a:effectLst/>
                        </a:rPr>
                        <a:t>₹1,22,616.00</a:t>
                      </a:r>
                      <a:endParaRPr lang="en-IN"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087540120"/>
                  </a:ext>
                </a:extLst>
              </a:tr>
            </a:tbl>
          </a:graphicData>
        </a:graphic>
      </p:graphicFrame>
    </p:spTree>
    <p:extLst>
      <p:ext uri="{BB962C8B-B14F-4D97-AF65-F5344CB8AC3E}">
        <p14:creationId xmlns:p14="http://schemas.microsoft.com/office/powerpoint/2010/main" val="22788955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5"/>
          <p:cNvSpPr/>
          <p:nvPr/>
        </p:nvSpPr>
        <p:spPr>
          <a:xfrm>
            <a:off x="0" y="0"/>
            <a:ext cx="6642100" cy="137160"/>
          </a:xfrm>
          <a:custGeom>
            <a:avLst/>
            <a:gdLst/>
            <a:ahLst/>
            <a:cxnLst/>
            <a:rect l="l" t="t" r="r" b="b"/>
            <a:pathLst>
              <a:path w="6642100" h="137160" extrusionOk="0">
                <a:moveTo>
                  <a:pt x="0" y="137159"/>
                </a:moveTo>
                <a:lnTo>
                  <a:pt x="6641592" y="137159"/>
                </a:lnTo>
                <a:lnTo>
                  <a:pt x="6641592" y="0"/>
                </a:lnTo>
                <a:lnTo>
                  <a:pt x="0" y="0"/>
                </a:lnTo>
                <a:lnTo>
                  <a:pt x="0" y="137159"/>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7" name="Google Shape;307;p25"/>
          <p:cNvSpPr/>
          <p:nvPr/>
        </p:nvSpPr>
        <p:spPr>
          <a:xfrm>
            <a:off x="10954513" y="0"/>
            <a:ext cx="1237615" cy="137160"/>
          </a:xfrm>
          <a:custGeom>
            <a:avLst/>
            <a:gdLst/>
            <a:ahLst/>
            <a:cxnLst/>
            <a:rect l="l" t="t" r="r" b="b"/>
            <a:pathLst>
              <a:path w="1237615" h="137160" extrusionOk="0">
                <a:moveTo>
                  <a:pt x="0" y="137159"/>
                </a:moveTo>
                <a:lnTo>
                  <a:pt x="1237487" y="137159"/>
                </a:lnTo>
                <a:lnTo>
                  <a:pt x="1237487" y="0"/>
                </a:lnTo>
                <a:lnTo>
                  <a:pt x="0" y="0"/>
                </a:lnTo>
                <a:lnTo>
                  <a:pt x="0" y="137159"/>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 name="Google Shape;308;p25"/>
          <p:cNvSpPr/>
          <p:nvPr/>
        </p:nvSpPr>
        <p:spPr>
          <a:xfrm>
            <a:off x="0" y="0"/>
            <a:ext cx="137160" cy="6858000"/>
          </a:xfrm>
          <a:custGeom>
            <a:avLst/>
            <a:gdLst/>
            <a:ahLst/>
            <a:cxnLst/>
            <a:rect l="l" t="t" r="r" b="b"/>
            <a:pathLst>
              <a:path w="137160" h="6858000" extrusionOk="0">
                <a:moveTo>
                  <a:pt x="137160" y="0"/>
                </a:moveTo>
                <a:lnTo>
                  <a:pt x="0" y="0"/>
                </a:lnTo>
                <a:lnTo>
                  <a:pt x="0" y="6857999"/>
                </a:lnTo>
                <a:lnTo>
                  <a:pt x="137160" y="6857999"/>
                </a:lnTo>
                <a:lnTo>
                  <a:pt x="13716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25"/>
          <p:cNvSpPr/>
          <p:nvPr/>
        </p:nvSpPr>
        <p:spPr>
          <a:xfrm>
            <a:off x="10954513" y="0"/>
            <a:ext cx="1237615" cy="6858000"/>
          </a:xfrm>
          <a:custGeom>
            <a:avLst/>
            <a:gdLst/>
            <a:ahLst/>
            <a:cxnLst/>
            <a:rect l="l" t="t" r="r" b="b"/>
            <a:pathLst>
              <a:path w="1237615" h="6858000" extrusionOk="0">
                <a:moveTo>
                  <a:pt x="1237488" y="0"/>
                </a:moveTo>
                <a:lnTo>
                  <a:pt x="0" y="0"/>
                </a:lnTo>
                <a:lnTo>
                  <a:pt x="0" y="6857999"/>
                </a:lnTo>
                <a:lnTo>
                  <a:pt x="1237488" y="6857999"/>
                </a:lnTo>
                <a:lnTo>
                  <a:pt x="1237488"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25"/>
          <p:cNvSpPr/>
          <p:nvPr/>
        </p:nvSpPr>
        <p:spPr>
          <a:xfrm>
            <a:off x="0" y="6720839"/>
            <a:ext cx="6642100" cy="137160"/>
          </a:xfrm>
          <a:custGeom>
            <a:avLst/>
            <a:gdLst/>
            <a:ahLst/>
            <a:cxnLst/>
            <a:rect l="l" t="t" r="r" b="b"/>
            <a:pathLst>
              <a:path w="6642100" h="137159" extrusionOk="0">
                <a:moveTo>
                  <a:pt x="0" y="137160"/>
                </a:moveTo>
                <a:lnTo>
                  <a:pt x="6641592" y="137160"/>
                </a:lnTo>
                <a:lnTo>
                  <a:pt x="6641592" y="0"/>
                </a:lnTo>
                <a:lnTo>
                  <a:pt x="0" y="0"/>
                </a:lnTo>
                <a:lnTo>
                  <a:pt x="0" y="13716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25"/>
          <p:cNvSpPr/>
          <p:nvPr/>
        </p:nvSpPr>
        <p:spPr>
          <a:xfrm>
            <a:off x="10954514" y="6720839"/>
            <a:ext cx="1237615" cy="137160"/>
          </a:xfrm>
          <a:custGeom>
            <a:avLst/>
            <a:gdLst/>
            <a:ahLst/>
            <a:cxnLst/>
            <a:rect l="l" t="t" r="r" b="b"/>
            <a:pathLst>
              <a:path w="1237615" h="137159" extrusionOk="0">
                <a:moveTo>
                  <a:pt x="0" y="137160"/>
                </a:moveTo>
                <a:lnTo>
                  <a:pt x="1237487" y="137160"/>
                </a:lnTo>
                <a:lnTo>
                  <a:pt x="1237487" y="0"/>
                </a:lnTo>
                <a:lnTo>
                  <a:pt x="0" y="0"/>
                </a:lnTo>
                <a:lnTo>
                  <a:pt x="0" y="13716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2" name="Google Shape;312;p25"/>
          <p:cNvSpPr/>
          <p:nvPr/>
        </p:nvSpPr>
        <p:spPr>
          <a:xfrm>
            <a:off x="633983" y="2410967"/>
            <a:ext cx="1216660" cy="1216660"/>
          </a:xfrm>
          <a:custGeom>
            <a:avLst/>
            <a:gdLst/>
            <a:ahLst/>
            <a:cxnLst/>
            <a:rect l="l" t="t" r="r" b="b"/>
            <a:pathLst>
              <a:path w="1216660" h="1216660" extrusionOk="0">
                <a:moveTo>
                  <a:pt x="1216152" y="0"/>
                </a:moveTo>
                <a:lnTo>
                  <a:pt x="0" y="0"/>
                </a:lnTo>
                <a:lnTo>
                  <a:pt x="0" y="1216152"/>
                </a:lnTo>
                <a:lnTo>
                  <a:pt x="1216152" y="1216152"/>
                </a:lnTo>
                <a:lnTo>
                  <a:pt x="121615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25"/>
          <p:cNvSpPr/>
          <p:nvPr/>
        </p:nvSpPr>
        <p:spPr>
          <a:xfrm>
            <a:off x="2764535" y="2410967"/>
            <a:ext cx="1216660" cy="1216660"/>
          </a:xfrm>
          <a:custGeom>
            <a:avLst/>
            <a:gdLst/>
            <a:ahLst/>
            <a:cxnLst/>
            <a:rect l="l" t="t" r="r" b="b"/>
            <a:pathLst>
              <a:path w="1216660" h="1216660" extrusionOk="0">
                <a:moveTo>
                  <a:pt x="1216152" y="0"/>
                </a:moveTo>
                <a:lnTo>
                  <a:pt x="0" y="0"/>
                </a:lnTo>
                <a:lnTo>
                  <a:pt x="0" y="1216152"/>
                </a:lnTo>
                <a:lnTo>
                  <a:pt x="1216152" y="1216152"/>
                </a:lnTo>
                <a:lnTo>
                  <a:pt x="121615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 name="Google Shape;314;p25"/>
          <p:cNvSpPr/>
          <p:nvPr/>
        </p:nvSpPr>
        <p:spPr>
          <a:xfrm>
            <a:off x="4895088" y="2410967"/>
            <a:ext cx="1216660" cy="1216660"/>
          </a:xfrm>
          <a:custGeom>
            <a:avLst/>
            <a:gdLst/>
            <a:ahLst/>
            <a:cxnLst/>
            <a:rect l="l" t="t" r="r" b="b"/>
            <a:pathLst>
              <a:path w="1216660" h="1216660" extrusionOk="0">
                <a:moveTo>
                  <a:pt x="1216152" y="0"/>
                </a:moveTo>
                <a:lnTo>
                  <a:pt x="0" y="0"/>
                </a:lnTo>
                <a:lnTo>
                  <a:pt x="0" y="1216152"/>
                </a:lnTo>
                <a:lnTo>
                  <a:pt x="1216152" y="1216152"/>
                </a:lnTo>
                <a:lnTo>
                  <a:pt x="121615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15" name="Google Shape;315;p25"/>
          <p:cNvGrpSpPr/>
          <p:nvPr/>
        </p:nvGrpSpPr>
        <p:grpSpPr>
          <a:xfrm>
            <a:off x="6641592" y="0"/>
            <a:ext cx="4312920" cy="6857999"/>
            <a:chOff x="6641592" y="0"/>
            <a:chExt cx="4312920" cy="6857999"/>
          </a:xfrm>
        </p:grpSpPr>
        <p:sp>
          <p:nvSpPr>
            <p:cNvPr id="316" name="Google Shape;316;p25"/>
            <p:cNvSpPr/>
            <p:nvPr/>
          </p:nvSpPr>
          <p:spPr>
            <a:xfrm>
              <a:off x="6641592" y="3429000"/>
              <a:ext cx="4312920" cy="3291840"/>
            </a:xfrm>
            <a:custGeom>
              <a:avLst/>
              <a:gdLst/>
              <a:ahLst/>
              <a:cxnLst/>
              <a:rect l="l" t="t" r="r" b="b"/>
              <a:pathLst>
                <a:path w="4312920" h="3291840" extrusionOk="0">
                  <a:moveTo>
                    <a:pt x="4312920" y="0"/>
                  </a:moveTo>
                  <a:lnTo>
                    <a:pt x="0" y="0"/>
                  </a:lnTo>
                  <a:lnTo>
                    <a:pt x="0" y="3291840"/>
                  </a:lnTo>
                  <a:lnTo>
                    <a:pt x="4312920" y="3291840"/>
                  </a:lnTo>
                  <a:lnTo>
                    <a:pt x="4312920" y="0"/>
                  </a:lnTo>
                  <a:close/>
                </a:path>
              </a:pathLst>
            </a:custGeom>
            <a:solidFill>
              <a:srgbClr val="000000">
                <a:alpha val="7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25"/>
            <p:cNvSpPr/>
            <p:nvPr/>
          </p:nvSpPr>
          <p:spPr>
            <a:xfrm>
              <a:off x="6641592" y="6720839"/>
              <a:ext cx="4312920" cy="137160"/>
            </a:xfrm>
            <a:custGeom>
              <a:avLst/>
              <a:gdLst/>
              <a:ahLst/>
              <a:cxnLst/>
              <a:rect l="l" t="t" r="r" b="b"/>
              <a:pathLst>
                <a:path w="4312920" h="137159" extrusionOk="0">
                  <a:moveTo>
                    <a:pt x="4312920" y="0"/>
                  </a:moveTo>
                  <a:lnTo>
                    <a:pt x="0" y="0"/>
                  </a:lnTo>
                  <a:lnTo>
                    <a:pt x="0" y="137160"/>
                  </a:lnTo>
                  <a:lnTo>
                    <a:pt x="4312920" y="137160"/>
                  </a:lnTo>
                  <a:lnTo>
                    <a:pt x="4312920" y="0"/>
                  </a:lnTo>
                  <a:close/>
                </a:path>
              </a:pathLst>
            </a:custGeom>
            <a:solidFill>
              <a:srgbClr val="30AFC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18" name="Google Shape;318;p25"/>
            <p:cNvPicPr preferRelativeResize="0"/>
            <p:nvPr/>
          </p:nvPicPr>
          <p:blipFill rotWithShape="1">
            <a:blip r:embed="rId3">
              <a:alphaModFix/>
            </a:blip>
            <a:srcRect/>
            <a:stretch/>
          </p:blipFill>
          <p:spPr>
            <a:xfrm>
              <a:off x="6641592" y="0"/>
              <a:ext cx="4312920" cy="3432048"/>
            </a:xfrm>
            <a:prstGeom prst="rect">
              <a:avLst/>
            </a:prstGeom>
            <a:noFill/>
            <a:ln>
              <a:noFill/>
            </a:ln>
          </p:spPr>
        </p:pic>
        <p:sp>
          <p:nvSpPr>
            <p:cNvPr id="319" name="Google Shape;319;p25"/>
            <p:cNvSpPr/>
            <p:nvPr/>
          </p:nvSpPr>
          <p:spPr>
            <a:xfrm>
              <a:off x="6641592" y="0"/>
              <a:ext cx="4312920" cy="3459479"/>
            </a:xfrm>
            <a:custGeom>
              <a:avLst/>
              <a:gdLst/>
              <a:ahLst/>
              <a:cxnLst/>
              <a:rect l="l" t="t" r="r" b="b"/>
              <a:pathLst>
                <a:path w="4312920" h="3459479" extrusionOk="0">
                  <a:moveTo>
                    <a:pt x="4312919" y="0"/>
                  </a:moveTo>
                  <a:lnTo>
                    <a:pt x="0" y="0"/>
                  </a:lnTo>
                  <a:lnTo>
                    <a:pt x="0" y="3459479"/>
                  </a:lnTo>
                  <a:lnTo>
                    <a:pt x="4312919" y="3459479"/>
                  </a:lnTo>
                  <a:lnTo>
                    <a:pt x="4312919" y="0"/>
                  </a:lnTo>
                  <a:close/>
                </a:path>
              </a:pathLst>
            </a:custGeom>
            <a:solidFill>
              <a:srgbClr val="17575F">
                <a:alpha val="7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25"/>
            <p:cNvSpPr/>
            <p:nvPr/>
          </p:nvSpPr>
          <p:spPr>
            <a:xfrm>
              <a:off x="6641592" y="3429000"/>
              <a:ext cx="4312920" cy="3291840"/>
            </a:xfrm>
            <a:custGeom>
              <a:avLst/>
              <a:gdLst/>
              <a:ahLst/>
              <a:cxnLst/>
              <a:rect l="l" t="t" r="r" b="b"/>
              <a:pathLst>
                <a:path w="4312920" h="3291840" extrusionOk="0">
                  <a:moveTo>
                    <a:pt x="4312920" y="0"/>
                  </a:moveTo>
                  <a:lnTo>
                    <a:pt x="0" y="0"/>
                  </a:lnTo>
                  <a:lnTo>
                    <a:pt x="0" y="3291840"/>
                  </a:lnTo>
                  <a:lnTo>
                    <a:pt x="4312920" y="3291840"/>
                  </a:lnTo>
                  <a:lnTo>
                    <a:pt x="4312920" y="0"/>
                  </a:lnTo>
                  <a:close/>
                </a:path>
              </a:pathLst>
            </a:custGeom>
            <a:solidFill>
              <a:srgbClr val="000000">
                <a:alpha val="7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21" name="Google Shape;321;p25"/>
          <p:cNvSpPr txBox="1"/>
          <p:nvPr/>
        </p:nvSpPr>
        <p:spPr>
          <a:xfrm>
            <a:off x="468277" y="3917951"/>
            <a:ext cx="1727835" cy="531556"/>
          </a:xfrm>
          <a:prstGeom prst="rect">
            <a:avLst/>
          </a:prstGeom>
          <a:noFill/>
          <a:ln>
            <a:noFill/>
          </a:ln>
        </p:spPr>
        <p:txBody>
          <a:bodyPr spcFirstLastPara="1" wrap="square" lIns="0" tIns="43800" rIns="0" bIns="0" anchor="t" anchorCtr="0">
            <a:spAutoFit/>
          </a:bodyPr>
          <a:lstStyle/>
          <a:p>
            <a:pPr marL="12700" marR="5080" lvl="0" indent="240653" algn="l" rtl="0">
              <a:lnSpc>
                <a:spcPct val="107722"/>
              </a:lnSpc>
              <a:spcBef>
                <a:spcPts val="0"/>
              </a:spcBef>
              <a:spcAft>
                <a:spcPts val="0"/>
              </a:spcAft>
              <a:buNone/>
            </a:pPr>
            <a:r>
              <a:rPr lang="en-US" sz="1800">
                <a:solidFill>
                  <a:srgbClr val="404040"/>
                </a:solidFill>
                <a:latin typeface="Corbel"/>
                <a:ea typeface="Corbel"/>
                <a:cs typeface="Corbel"/>
                <a:sym typeface="Corbel"/>
              </a:rPr>
              <a:t>Activism and  movement Driven</a:t>
            </a:r>
            <a:endParaRPr sz="1800">
              <a:solidFill>
                <a:schemeClr val="dk1"/>
              </a:solidFill>
              <a:latin typeface="Corbel"/>
              <a:ea typeface="Corbel"/>
              <a:cs typeface="Corbel"/>
              <a:sym typeface="Corbel"/>
            </a:endParaRPr>
          </a:p>
        </p:txBody>
      </p:sp>
      <p:sp>
        <p:nvSpPr>
          <p:cNvPr id="322" name="Google Shape;322;p25"/>
          <p:cNvSpPr txBox="1"/>
          <p:nvPr/>
        </p:nvSpPr>
        <p:spPr>
          <a:xfrm>
            <a:off x="23446" y="4753998"/>
            <a:ext cx="2282949" cy="1330414"/>
          </a:xfrm>
          <a:prstGeom prst="rect">
            <a:avLst/>
          </a:prstGeom>
          <a:noFill/>
          <a:ln>
            <a:noFill/>
          </a:ln>
        </p:spPr>
        <p:txBody>
          <a:bodyPr spcFirstLastPara="1" wrap="square" lIns="0" tIns="116825" rIns="0" bIns="0" anchor="t" anchorCtr="0">
            <a:spAutoFit/>
          </a:bodyPr>
          <a:lstStyle/>
          <a:p>
            <a:pPr marL="1905" marR="0" lvl="0" indent="0" algn="ctr" rtl="0">
              <a:spcBef>
                <a:spcPts val="0"/>
              </a:spcBef>
              <a:spcAft>
                <a:spcPts val="0"/>
              </a:spcAft>
              <a:buNone/>
            </a:pPr>
            <a:r>
              <a:rPr lang="en-US" sz="1400" dirty="0">
                <a:solidFill>
                  <a:srgbClr val="404040"/>
                </a:solidFill>
                <a:latin typeface="Corbel"/>
                <a:ea typeface="Corbel"/>
                <a:cs typeface="Corbel"/>
                <a:sym typeface="Corbel"/>
              </a:rPr>
              <a:t>OFAI</a:t>
            </a:r>
            <a:endParaRPr sz="1400" dirty="0">
              <a:solidFill>
                <a:schemeClr val="dk1"/>
              </a:solidFill>
              <a:latin typeface="Corbel"/>
              <a:ea typeface="Corbel"/>
              <a:cs typeface="Corbel"/>
              <a:sym typeface="Corbel"/>
            </a:endParaRPr>
          </a:p>
          <a:p>
            <a:pPr marL="1905" marR="0" lvl="0" indent="0" algn="ctr" rtl="0">
              <a:spcBef>
                <a:spcPts val="819"/>
              </a:spcBef>
              <a:spcAft>
                <a:spcPts val="0"/>
              </a:spcAft>
              <a:buNone/>
            </a:pPr>
            <a:r>
              <a:rPr lang="en-US" sz="1400" dirty="0">
                <a:solidFill>
                  <a:srgbClr val="404040"/>
                </a:solidFill>
                <a:latin typeface="Corbel"/>
                <a:ea typeface="Corbel"/>
                <a:cs typeface="Corbel"/>
                <a:sym typeface="Corbel"/>
              </a:rPr>
              <a:t>ZBNF/SPNF</a:t>
            </a:r>
            <a:endParaRPr sz="1400" dirty="0">
              <a:solidFill>
                <a:schemeClr val="dk1"/>
              </a:solidFill>
              <a:latin typeface="Corbel"/>
              <a:ea typeface="Corbel"/>
              <a:cs typeface="Corbel"/>
              <a:sym typeface="Corbel"/>
            </a:endParaRPr>
          </a:p>
          <a:p>
            <a:pPr marL="0" marR="0" lvl="0" indent="0" algn="ctr" rtl="0">
              <a:spcBef>
                <a:spcPts val="840"/>
              </a:spcBef>
              <a:spcAft>
                <a:spcPts val="0"/>
              </a:spcAft>
              <a:buNone/>
            </a:pPr>
            <a:r>
              <a:rPr lang="en-US" sz="1400" dirty="0">
                <a:solidFill>
                  <a:srgbClr val="404040"/>
                </a:solidFill>
                <a:latin typeface="Corbel"/>
                <a:ea typeface="Corbel"/>
                <a:cs typeface="Corbel"/>
                <a:sym typeface="Corbel"/>
              </a:rPr>
              <a:t>Cow based Farming</a:t>
            </a:r>
            <a:endParaRPr sz="1400" dirty="0">
              <a:solidFill>
                <a:schemeClr val="dk1"/>
              </a:solidFill>
              <a:latin typeface="Corbel"/>
              <a:ea typeface="Corbel"/>
              <a:cs typeface="Corbel"/>
              <a:sym typeface="Corbel"/>
            </a:endParaRPr>
          </a:p>
          <a:p>
            <a:pPr marL="152393" marR="143504" lvl="0" indent="0" algn="ctr" rtl="0">
              <a:lnSpc>
                <a:spcPct val="107857"/>
              </a:lnSpc>
              <a:spcBef>
                <a:spcPts val="1035"/>
              </a:spcBef>
              <a:spcAft>
                <a:spcPts val="0"/>
              </a:spcAft>
              <a:buNone/>
            </a:pPr>
            <a:r>
              <a:rPr lang="en-US" sz="1400" dirty="0">
                <a:solidFill>
                  <a:srgbClr val="404040"/>
                </a:solidFill>
                <a:latin typeface="Corbel"/>
                <a:ea typeface="Corbel"/>
                <a:cs typeface="Corbel"/>
                <a:sym typeface="Corbel"/>
              </a:rPr>
              <a:t>Natural farming  coalition</a:t>
            </a:r>
            <a:endParaRPr sz="1400" dirty="0">
              <a:solidFill>
                <a:schemeClr val="dk1"/>
              </a:solidFill>
              <a:latin typeface="Corbel"/>
              <a:ea typeface="Corbel"/>
              <a:cs typeface="Corbel"/>
              <a:sym typeface="Corbel"/>
            </a:endParaRPr>
          </a:p>
        </p:txBody>
      </p:sp>
      <p:pic>
        <p:nvPicPr>
          <p:cNvPr id="323" name="Google Shape;323;p25"/>
          <p:cNvPicPr preferRelativeResize="0"/>
          <p:nvPr/>
        </p:nvPicPr>
        <p:blipFill rotWithShape="1">
          <a:blip r:embed="rId4">
            <a:alphaModFix/>
          </a:blip>
          <a:srcRect/>
          <a:stretch/>
        </p:blipFill>
        <p:spPr>
          <a:xfrm>
            <a:off x="3133163" y="2779216"/>
            <a:ext cx="482164" cy="482665"/>
          </a:xfrm>
          <a:prstGeom prst="rect">
            <a:avLst/>
          </a:prstGeom>
          <a:noFill/>
          <a:ln>
            <a:noFill/>
          </a:ln>
        </p:spPr>
      </p:pic>
      <p:sp>
        <p:nvSpPr>
          <p:cNvPr id="324" name="Google Shape;324;p25"/>
          <p:cNvSpPr txBox="1"/>
          <p:nvPr/>
        </p:nvSpPr>
        <p:spPr>
          <a:xfrm>
            <a:off x="2611882" y="3917951"/>
            <a:ext cx="1517650" cy="531556"/>
          </a:xfrm>
          <a:prstGeom prst="rect">
            <a:avLst/>
          </a:prstGeom>
          <a:noFill/>
          <a:ln>
            <a:noFill/>
          </a:ln>
        </p:spPr>
        <p:txBody>
          <a:bodyPr spcFirstLastPara="1" wrap="square" lIns="0" tIns="43800" rIns="0" bIns="0" anchor="t" anchorCtr="0">
            <a:spAutoFit/>
          </a:bodyPr>
          <a:lstStyle/>
          <a:p>
            <a:pPr marL="12700" marR="5080" lvl="0" indent="267958" algn="l" rtl="0">
              <a:lnSpc>
                <a:spcPct val="107722"/>
              </a:lnSpc>
              <a:spcBef>
                <a:spcPts val="0"/>
              </a:spcBef>
              <a:spcAft>
                <a:spcPts val="0"/>
              </a:spcAft>
              <a:buNone/>
            </a:pPr>
            <a:r>
              <a:rPr lang="en-US" sz="1800">
                <a:solidFill>
                  <a:srgbClr val="404040"/>
                </a:solidFill>
                <a:latin typeface="Corbel"/>
                <a:ea typeface="Corbel"/>
                <a:cs typeface="Corbel"/>
                <a:sym typeface="Corbel"/>
              </a:rPr>
              <a:t>Policy and  Program Driven</a:t>
            </a:r>
            <a:endParaRPr sz="1800">
              <a:solidFill>
                <a:schemeClr val="dk1"/>
              </a:solidFill>
              <a:latin typeface="Corbel"/>
              <a:ea typeface="Corbel"/>
              <a:cs typeface="Corbel"/>
              <a:sym typeface="Corbel"/>
            </a:endParaRPr>
          </a:p>
        </p:txBody>
      </p:sp>
      <p:sp>
        <p:nvSpPr>
          <p:cNvPr id="325" name="Google Shape;325;p25"/>
          <p:cNvSpPr txBox="1"/>
          <p:nvPr/>
        </p:nvSpPr>
        <p:spPr>
          <a:xfrm>
            <a:off x="2494026" y="4753997"/>
            <a:ext cx="1682750" cy="1929502"/>
          </a:xfrm>
          <a:prstGeom prst="rect">
            <a:avLst/>
          </a:prstGeom>
          <a:noFill/>
          <a:ln>
            <a:noFill/>
          </a:ln>
        </p:spPr>
        <p:txBody>
          <a:bodyPr spcFirstLastPara="1" wrap="square" lIns="0" tIns="116825" rIns="0" bIns="0" anchor="t" anchorCtr="0">
            <a:spAutoFit/>
          </a:bodyPr>
          <a:lstStyle/>
          <a:p>
            <a:pPr marL="0" marR="0" lvl="0" indent="0" algn="ctr" rtl="0">
              <a:spcBef>
                <a:spcPts val="0"/>
              </a:spcBef>
              <a:spcAft>
                <a:spcPts val="0"/>
              </a:spcAft>
              <a:buNone/>
            </a:pPr>
            <a:r>
              <a:rPr lang="en-US" sz="1400">
                <a:solidFill>
                  <a:srgbClr val="404040"/>
                </a:solidFill>
                <a:latin typeface="Corbel"/>
                <a:ea typeface="Corbel"/>
                <a:cs typeface="Corbel"/>
                <a:sym typeface="Corbel"/>
              </a:rPr>
              <a:t>Sikkim</a:t>
            </a:r>
            <a:endParaRPr sz="1400">
              <a:solidFill>
                <a:schemeClr val="dk1"/>
              </a:solidFill>
              <a:latin typeface="Corbel"/>
              <a:ea typeface="Corbel"/>
              <a:cs typeface="Corbel"/>
              <a:sym typeface="Corbel"/>
            </a:endParaRPr>
          </a:p>
          <a:p>
            <a:pPr marL="0" marR="0" lvl="0" indent="0" algn="ctr" rtl="0">
              <a:spcBef>
                <a:spcPts val="819"/>
              </a:spcBef>
              <a:spcAft>
                <a:spcPts val="0"/>
              </a:spcAft>
              <a:buNone/>
            </a:pPr>
            <a:r>
              <a:rPr lang="en-US" sz="1400">
                <a:solidFill>
                  <a:srgbClr val="404040"/>
                </a:solidFill>
                <a:latin typeface="Corbel"/>
                <a:ea typeface="Corbel"/>
                <a:cs typeface="Corbel"/>
                <a:sym typeface="Corbel"/>
              </a:rPr>
              <a:t>Andhra Pradesh</a:t>
            </a:r>
            <a:endParaRPr sz="1400">
              <a:solidFill>
                <a:schemeClr val="dk1"/>
              </a:solidFill>
              <a:latin typeface="Corbel"/>
              <a:ea typeface="Corbel"/>
              <a:cs typeface="Corbel"/>
              <a:sym typeface="Corbel"/>
            </a:endParaRPr>
          </a:p>
          <a:p>
            <a:pPr marL="0" marR="0" lvl="0" indent="0" algn="ctr" rtl="0">
              <a:spcBef>
                <a:spcPts val="840"/>
              </a:spcBef>
              <a:spcAft>
                <a:spcPts val="0"/>
              </a:spcAft>
              <a:buNone/>
            </a:pPr>
            <a:r>
              <a:rPr lang="en-US" sz="1400">
                <a:solidFill>
                  <a:srgbClr val="404040"/>
                </a:solidFill>
                <a:latin typeface="Corbel"/>
                <a:ea typeface="Corbel"/>
                <a:cs typeface="Corbel"/>
                <a:sym typeface="Corbel"/>
              </a:rPr>
              <a:t>Kerala</a:t>
            </a:r>
            <a:endParaRPr sz="1400">
              <a:solidFill>
                <a:schemeClr val="dk1"/>
              </a:solidFill>
              <a:latin typeface="Corbel"/>
              <a:ea typeface="Corbel"/>
              <a:cs typeface="Corbel"/>
              <a:sym typeface="Corbel"/>
            </a:endParaRPr>
          </a:p>
          <a:p>
            <a:pPr marL="292722" marR="290817" lvl="0" indent="0" algn="ctr" rtl="0">
              <a:lnSpc>
                <a:spcPct val="148600"/>
              </a:lnSpc>
              <a:spcBef>
                <a:spcPts val="25"/>
              </a:spcBef>
              <a:spcAft>
                <a:spcPts val="0"/>
              </a:spcAft>
              <a:buNone/>
            </a:pPr>
            <a:r>
              <a:rPr lang="en-US" sz="1400">
                <a:solidFill>
                  <a:srgbClr val="404040"/>
                </a:solidFill>
                <a:latin typeface="Corbel"/>
                <a:ea typeface="Corbel"/>
                <a:cs typeface="Corbel"/>
                <a:sym typeface="Corbel"/>
              </a:rPr>
              <a:t>PKVY program  MOVCD</a:t>
            </a:r>
            <a:endParaRPr sz="1400">
              <a:solidFill>
                <a:schemeClr val="dk1"/>
              </a:solidFill>
              <a:latin typeface="Corbel"/>
              <a:ea typeface="Corbel"/>
              <a:cs typeface="Corbel"/>
              <a:sym typeface="Corbel"/>
            </a:endParaRPr>
          </a:p>
          <a:p>
            <a:pPr marL="0" marR="0" lvl="0" indent="0" algn="ctr" rtl="0">
              <a:spcBef>
                <a:spcPts val="845"/>
              </a:spcBef>
              <a:spcAft>
                <a:spcPts val="0"/>
              </a:spcAft>
              <a:buNone/>
            </a:pPr>
            <a:r>
              <a:rPr lang="en-US" sz="1400">
                <a:solidFill>
                  <a:srgbClr val="404040"/>
                </a:solidFill>
                <a:latin typeface="Corbel"/>
                <a:ea typeface="Corbel"/>
                <a:cs typeface="Corbel"/>
                <a:sym typeface="Corbel"/>
              </a:rPr>
              <a:t>1000 Organic FPOs etc</a:t>
            </a:r>
            <a:endParaRPr sz="1400">
              <a:solidFill>
                <a:schemeClr val="dk1"/>
              </a:solidFill>
              <a:latin typeface="Corbel"/>
              <a:ea typeface="Corbel"/>
              <a:cs typeface="Corbel"/>
              <a:sym typeface="Corbel"/>
            </a:endParaRPr>
          </a:p>
        </p:txBody>
      </p:sp>
      <p:sp>
        <p:nvSpPr>
          <p:cNvPr id="326" name="Google Shape;326;p25"/>
          <p:cNvSpPr/>
          <p:nvPr/>
        </p:nvSpPr>
        <p:spPr>
          <a:xfrm>
            <a:off x="5248210" y="2790756"/>
            <a:ext cx="538480" cy="461009"/>
          </a:xfrm>
          <a:custGeom>
            <a:avLst/>
            <a:gdLst/>
            <a:ahLst/>
            <a:cxnLst/>
            <a:rect l="l" t="t" r="r" b="b"/>
            <a:pathLst>
              <a:path w="538479" h="461010" extrusionOk="0">
                <a:moveTo>
                  <a:pt x="179464" y="0"/>
                </a:moveTo>
                <a:lnTo>
                  <a:pt x="140125" y="1270"/>
                </a:lnTo>
                <a:lnTo>
                  <a:pt x="93034" y="7620"/>
                </a:lnTo>
                <a:lnTo>
                  <a:pt x="47665" y="20320"/>
                </a:lnTo>
                <a:lnTo>
                  <a:pt x="13495" y="43180"/>
                </a:lnTo>
                <a:lnTo>
                  <a:pt x="0" y="77470"/>
                </a:lnTo>
                <a:lnTo>
                  <a:pt x="0" y="140970"/>
                </a:lnTo>
                <a:lnTo>
                  <a:pt x="1572" y="153670"/>
                </a:lnTo>
                <a:lnTo>
                  <a:pt x="6329" y="166370"/>
                </a:lnTo>
                <a:lnTo>
                  <a:pt x="14331" y="176530"/>
                </a:lnTo>
                <a:lnTo>
                  <a:pt x="25637" y="186690"/>
                </a:lnTo>
                <a:lnTo>
                  <a:pt x="25637" y="198120"/>
                </a:lnTo>
                <a:lnTo>
                  <a:pt x="15142" y="207010"/>
                </a:lnTo>
                <a:lnTo>
                  <a:pt x="7050" y="217170"/>
                </a:lnTo>
                <a:lnTo>
                  <a:pt x="1842" y="229870"/>
                </a:lnTo>
                <a:lnTo>
                  <a:pt x="0" y="243840"/>
                </a:lnTo>
                <a:lnTo>
                  <a:pt x="0" y="307340"/>
                </a:lnTo>
                <a:lnTo>
                  <a:pt x="17625" y="346710"/>
                </a:lnTo>
                <a:lnTo>
                  <a:pt x="69862" y="372110"/>
                </a:lnTo>
                <a:lnTo>
                  <a:pt x="120577" y="381000"/>
                </a:lnTo>
                <a:lnTo>
                  <a:pt x="179464" y="384810"/>
                </a:lnTo>
                <a:lnTo>
                  <a:pt x="183890" y="405130"/>
                </a:lnTo>
                <a:lnTo>
                  <a:pt x="218945" y="438150"/>
                </a:lnTo>
                <a:lnTo>
                  <a:pt x="273400" y="454660"/>
                </a:lnTo>
                <a:lnTo>
                  <a:pt x="328741" y="461010"/>
                </a:lnTo>
                <a:lnTo>
                  <a:pt x="358936" y="461010"/>
                </a:lnTo>
                <a:lnTo>
                  <a:pt x="398274" y="459740"/>
                </a:lnTo>
                <a:lnTo>
                  <a:pt x="445366" y="454660"/>
                </a:lnTo>
                <a:lnTo>
                  <a:pt x="490734" y="441960"/>
                </a:lnTo>
                <a:lnTo>
                  <a:pt x="519209" y="422910"/>
                </a:lnTo>
                <a:lnTo>
                  <a:pt x="327379" y="422910"/>
                </a:lnTo>
                <a:lnTo>
                  <a:pt x="321120" y="421640"/>
                </a:lnTo>
                <a:lnTo>
                  <a:pt x="321120" y="419100"/>
                </a:lnTo>
                <a:lnTo>
                  <a:pt x="295482" y="419100"/>
                </a:lnTo>
                <a:lnTo>
                  <a:pt x="275833" y="415290"/>
                </a:lnTo>
                <a:lnTo>
                  <a:pt x="269845" y="414020"/>
                </a:lnTo>
                <a:lnTo>
                  <a:pt x="269845" y="406400"/>
                </a:lnTo>
                <a:lnTo>
                  <a:pt x="244207" y="406400"/>
                </a:lnTo>
                <a:lnTo>
                  <a:pt x="233441" y="401320"/>
                </a:lnTo>
                <a:lnTo>
                  <a:pt x="225379" y="396240"/>
                </a:lnTo>
                <a:lnTo>
                  <a:pt x="220322" y="389890"/>
                </a:lnTo>
                <a:lnTo>
                  <a:pt x="218569" y="384810"/>
                </a:lnTo>
                <a:lnTo>
                  <a:pt x="218569" y="383540"/>
                </a:lnTo>
                <a:lnTo>
                  <a:pt x="474946" y="383540"/>
                </a:lnTo>
                <a:lnTo>
                  <a:pt x="488246" y="378460"/>
                </a:lnTo>
                <a:lnTo>
                  <a:pt x="494595" y="375920"/>
                </a:lnTo>
                <a:lnTo>
                  <a:pt x="500584" y="373380"/>
                </a:lnTo>
                <a:lnTo>
                  <a:pt x="538400" y="373380"/>
                </a:lnTo>
                <a:lnTo>
                  <a:pt x="538400" y="359410"/>
                </a:lnTo>
                <a:lnTo>
                  <a:pt x="314500" y="359410"/>
                </a:lnTo>
                <a:lnTo>
                  <a:pt x="308061" y="358140"/>
                </a:lnTo>
                <a:lnTo>
                  <a:pt x="295482" y="358140"/>
                </a:lnTo>
                <a:lnTo>
                  <a:pt x="295482" y="354330"/>
                </a:lnTo>
                <a:lnTo>
                  <a:pt x="269845" y="354330"/>
                </a:lnTo>
                <a:lnTo>
                  <a:pt x="263135" y="353060"/>
                </a:lnTo>
                <a:lnTo>
                  <a:pt x="256545" y="353060"/>
                </a:lnTo>
                <a:lnTo>
                  <a:pt x="250196" y="351790"/>
                </a:lnTo>
                <a:lnTo>
                  <a:pt x="244207" y="350520"/>
                </a:lnTo>
                <a:lnTo>
                  <a:pt x="244207" y="345440"/>
                </a:lnTo>
                <a:lnTo>
                  <a:pt x="154467" y="345440"/>
                </a:lnTo>
                <a:lnTo>
                  <a:pt x="141648" y="344170"/>
                </a:lnTo>
                <a:lnTo>
                  <a:pt x="141648" y="341630"/>
                </a:lnTo>
                <a:lnTo>
                  <a:pt x="116010" y="341630"/>
                </a:lnTo>
                <a:lnTo>
                  <a:pt x="109300" y="340360"/>
                </a:lnTo>
                <a:lnTo>
                  <a:pt x="102711" y="340360"/>
                </a:lnTo>
                <a:lnTo>
                  <a:pt x="96361" y="339090"/>
                </a:lnTo>
                <a:lnTo>
                  <a:pt x="90372" y="337820"/>
                </a:lnTo>
                <a:lnTo>
                  <a:pt x="90372" y="330200"/>
                </a:lnTo>
                <a:lnTo>
                  <a:pt x="64735" y="330200"/>
                </a:lnTo>
                <a:lnTo>
                  <a:pt x="53969" y="325120"/>
                </a:lnTo>
                <a:lnTo>
                  <a:pt x="45907" y="318770"/>
                </a:lnTo>
                <a:lnTo>
                  <a:pt x="40850" y="313690"/>
                </a:lnTo>
                <a:lnTo>
                  <a:pt x="39097" y="307340"/>
                </a:lnTo>
                <a:lnTo>
                  <a:pt x="39097" y="295910"/>
                </a:lnTo>
                <a:lnTo>
                  <a:pt x="532631" y="295910"/>
                </a:lnTo>
                <a:lnTo>
                  <a:pt x="531640" y="294640"/>
                </a:lnTo>
                <a:lnTo>
                  <a:pt x="333939" y="294640"/>
                </a:lnTo>
                <a:lnTo>
                  <a:pt x="278917" y="292100"/>
                </a:lnTo>
                <a:lnTo>
                  <a:pt x="234108" y="283210"/>
                </a:lnTo>
                <a:lnTo>
                  <a:pt x="203961" y="271780"/>
                </a:lnTo>
                <a:lnTo>
                  <a:pt x="141648" y="271780"/>
                </a:lnTo>
                <a:lnTo>
                  <a:pt x="134938" y="270510"/>
                </a:lnTo>
                <a:lnTo>
                  <a:pt x="128348" y="270510"/>
                </a:lnTo>
                <a:lnTo>
                  <a:pt x="121999" y="269240"/>
                </a:lnTo>
                <a:lnTo>
                  <a:pt x="116010" y="267970"/>
                </a:lnTo>
                <a:lnTo>
                  <a:pt x="116010" y="259080"/>
                </a:lnTo>
                <a:lnTo>
                  <a:pt x="90372" y="259080"/>
                </a:lnTo>
                <a:lnTo>
                  <a:pt x="79607" y="254000"/>
                </a:lnTo>
                <a:lnTo>
                  <a:pt x="71545" y="248920"/>
                </a:lnTo>
                <a:lnTo>
                  <a:pt x="66487" y="243840"/>
                </a:lnTo>
                <a:lnTo>
                  <a:pt x="64735" y="237490"/>
                </a:lnTo>
                <a:lnTo>
                  <a:pt x="64735" y="226060"/>
                </a:lnTo>
                <a:lnTo>
                  <a:pt x="253312" y="226060"/>
                </a:lnTo>
                <a:lnTo>
                  <a:pt x="278917" y="220980"/>
                </a:lnTo>
                <a:lnTo>
                  <a:pt x="333939" y="218440"/>
                </a:lnTo>
                <a:lnTo>
                  <a:pt x="496720" y="218440"/>
                </a:lnTo>
                <a:lnTo>
                  <a:pt x="495777" y="217170"/>
                </a:lnTo>
                <a:lnTo>
                  <a:pt x="443540" y="193040"/>
                </a:lnTo>
                <a:lnTo>
                  <a:pt x="383932" y="181610"/>
                </a:lnTo>
                <a:lnTo>
                  <a:pt x="384573" y="179070"/>
                </a:lnTo>
                <a:lnTo>
                  <a:pt x="147907" y="179070"/>
                </a:lnTo>
                <a:lnTo>
                  <a:pt x="141648" y="177800"/>
                </a:lnTo>
                <a:lnTo>
                  <a:pt x="141648" y="175260"/>
                </a:lnTo>
                <a:lnTo>
                  <a:pt x="109300" y="175260"/>
                </a:lnTo>
                <a:lnTo>
                  <a:pt x="96361" y="172720"/>
                </a:lnTo>
                <a:lnTo>
                  <a:pt x="90372" y="171450"/>
                </a:lnTo>
                <a:lnTo>
                  <a:pt x="90372" y="162560"/>
                </a:lnTo>
                <a:lnTo>
                  <a:pt x="64735" y="162560"/>
                </a:lnTo>
                <a:lnTo>
                  <a:pt x="53969" y="157480"/>
                </a:lnTo>
                <a:lnTo>
                  <a:pt x="45907" y="152400"/>
                </a:lnTo>
                <a:lnTo>
                  <a:pt x="40850" y="147320"/>
                </a:lnTo>
                <a:lnTo>
                  <a:pt x="39097" y="140970"/>
                </a:lnTo>
                <a:lnTo>
                  <a:pt x="39097" y="129540"/>
                </a:lnTo>
                <a:lnTo>
                  <a:pt x="360551" y="129540"/>
                </a:lnTo>
                <a:lnTo>
                  <a:pt x="358936" y="128270"/>
                </a:lnTo>
                <a:lnTo>
                  <a:pt x="358936" y="115570"/>
                </a:lnTo>
                <a:lnTo>
                  <a:pt x="180105" y="115570"/>
                </a:lnTo>
                <a:lnTo>
                  <a:pt x="125084" y="113030"/>
                </a:lnTo>
                <a:lnTo>
                  <a:pt x="80278" y="104140"/>
                </a:lnTo>
                <a:lnTo>
                  <a:pt x="50133" y="91440"/>
                </a:lnTo>
                <a:lnTo>
                  <a:pt x="39097" y="77470"/>
                </a:lnTo>
                <a:lnTo>
                  <a:pt x="50133" y="62230"/>
                </a:lnTo>
                <a:lnTo>
                  <a:pt x="80278" y="49530"/>
                </a:lnTo>
                <a:lnTo>
                  <a:pt x="125084" y="41910"/>
                </a:lnTo>
                <a:lnTo>
                  <a:pt x="180105" y="38100"/>
                </a:lnTo>
                <a:lnTo>
                  <a:pt x="341310" y="38100"/>
                </a:lnTo>
                <a:lnTo>
                  <a:pt x="319458" y="24130"/>
                </a:lnTo>
                <a:lnTo>
                  <a:pt x="289073" y="12700"/>
                </a:lnTo>
                <a:lnTo>
                  <a:pt x="265007" y="7620"/>
                </a:lnTo>
                <a:lnTo>
                  <a:pt x="238357" y="3810"/>
                </a:lnTo>
                <a:lnTo>
                  <a:pt x="209663" y="1270"/>
                </a:lnTo>
                <a:lnTo>
                  <a:pt x="179464" y="0"/>
                </a:lnTo>
                <a:close/>
              </a:path>
              <a:path w="538479" h="461010" extrusionOk="0">
                <a:moveTo>
                  <a:pt x="372396" y="397510"/>
                </a:moveTo>
                <a:lnTo>
                  <a:pt x="346758" y="397510"/>
                </a:lnTo>
                <a:lnTo>
                  <a:pt x="346758" y="422910"/>
                </a:lnTo>
                <a:lnTo>
                  <a:pt x="372396" y="422910"/>
                </a:lnTo>
                <a:lnTo>
                  <a:pt x="372396" y="397510"/>
                </a:lnTo>
                <a:close/>
              </a:path>
              <a:path w="538479" h="461010" extrusionOk="0">
                <a:moveTo>
                  <a:pt x="423671" y="393700"/>
                </a:moveTo>
                <a:lnTo>
                  <a:pt x="269845" y="393700"/>
                </a:lnTo>
                <a:lnTo>
                  <a:pt x="276104" y="394970"/>
                </a:lnTo>
                <a:lnTo>
                  <a:pt x="282423" y="394970"/>
                </a:lnTo>
                <a:lnTo>
                  <a:pt x="288863" y="396240"/>
                </a:lnTo>
                <a:lnTo>
                  <a:pt x="398033" y="396240"/>
                </a:lnTo>
                <a:lnTo>
                  <a:pt x="398033" y="421640"/>
                </a:lnTo>
                <a:lnTo>
                  <a:pt x="391774" y="422910"/>
                </a:lnTo>
                <a:lnTo>
                  <a:pt x="519209" y="422910"/>
                </a:lnTo>
                <a:lnTo>
                  <a:pt x="524904" y="419100"/>
                </a:lnTo>
                <a:lnTo>
                  <a:pt x="423671" y="419100"/>
                </a:lnTo>
                <a:lnTo>
                  <a:pt x="423671" y="393700"/>
                </a:lnTo>
                <a:close/>
              </a:path>
              <a:path w="538479" h="461010" extrusionOk="0">
                <a:moveTo>
                  <a:pt x="391323" y="396240"/>
                </a:moveTo>
                <a:lnTo>
                  <a:pt x="295482" y="396240"/>
                </a:lnTo>
                <a:lnTo>
                  <a:pt x="295482" y="419100"/>
                </a:lnTo>
                <a:lnTo>
                  <a:pt x="321120" y="419100"/>
                </a:lnTo>
                <a:lnTo>
                  <a:pt x="321120" y="397510"/>
                </a:lnTo>
                <a:lnTo>
                  <a:pt x="384734" y="397510"/>
                </a:lnTo>
                <a:lnTo>
                  <a:pt x="391323" y="396240"/>
                </a:lnTo>
                <a:close/>
              </a:path>
              <a:path w="538479" h="461010" extrusionOk="0">
                <a:moveTo>
                  <a:pt x="474946" y="389890"/>
                </a:moveTo>
                <a:lnTo>
                  <a:pt x="449309" y="389890"/>
                </a:lnTo>
                <a:lnTo>
                  <a:pt x="449309" y="414020"/>
                </a:lnTo>
                <a:lnTo>
                  <a:pt x="443320" y="415290"/>
                </a:lnTo>
                <a:lnTo>
                  <a:pt x="423671" y="419100"/>
                </a:lnTo>
                <a:lnTo>
                  <a:pt x="524904" y="419100"/>
                </a:lnTo>
                <a:lnTo>
                  <a:pt x="529903" y="406400"/>
                </a:lnTo>
                <a:lnTo>
                  <a:pt x="474946" y="406400"/>
                </a:lnTo>
                <a:lnTo>
                  <a:pt x="474946" y="389890"/>
                </a:lnTo>
                <a:close/>
              </a:path>
              <a:path w="538479" h="461010" extrusionOk="0">
                <a:moveTo>
                  <a:pt x="474946" y="383540"/>
                </a:moveTo>
                <a:lnTo>
                  <a:pt x="221133" y="383540"/>
                </a:lnTo>
                <a:lnTo>
                  <a:pt x="222415" y="384810"/>
                </a:lnTo>
                <a:lnTo>
                  <a:pt x="224338" y="384810"/>
                </a:lnTo>
                <a:lnTo>
                  <a:pt x="237156" y="387350"/>
                </a:lnTo>
                <a:lnTo>
                  <a:pt x="244207" y="388620"/>
                </a:lnTo>
                <a:lnTo>
                  <a:pt x="244207" y="406400"/>
                </a:lnTo>
                <a:lnTo>
                  <a:pt x="269845" y="406400"/>
                </a:lnTo>
                <a:lnTo>
                  <a:pt x="269845" y="393700"/>
                </a:lnTo>
                <a:lnTo>
                  <a:pt x="423671" y="393700"/>
                </a:lnTo>
                <a:lnTo>
                  <a:pt x="449309" y="389890"/>
                </a:lnTo>
                <a:lnTo>
                  <a:pt x="474946" y="389890"/>
                </a:lnTo>
                <a:lnTo>
                  <a:pt x="474946" y="383540"/>
                </a:lnTo>
                <a:close/>
              </a:path>
              <a:path w="538479" h="461010" extrusionOk="0">
                <a:moveTo>
                  <a:pt x="538400" y="373380"/>
                </a:moveTo>
                <a:lnTo>
                  <a:pt x="500584" y="373380"/>
                </a:lnTo>
                <a:lnTo>
                  <a:pt x="500584" y="384810"/>
                </a:lnTo>
                <a:lnTo>
                  <a:pt x="498832" y="391160"/>
                </a:lnTo>
                <a:lnTo>
                  <a:pt x="493774" y="396240"/>
                </a:lnTo>
                <a:lnTo>
                  <a:pt x="485712" y="401320"/>
                </a:lnTo>
                <a:lnTo>
                  <a:pt x="474946" y="406400"/>
                </a:lnTo>
                <a:lnTo>
                  <a:pt x="529903" y="406400"/>
                </a:lnTo>
                <a:lnTo>
                  <a:pt x="538400" y="384810"/>
                </a:lnTo>
                <a:lnTo>
                  <a:pt x="538400" y="373380"/>
                </a:lnTo>
                <a:close/>
              </a:path>
              <a:path w="538479" h="461010" extrusionOk="0">
                <a:moveTo>
                  <a:pt x="352747" y="332740"/>
                </a:moveTo>
                <a:lnTo>
                  <a:pt x="314500" y="332740"/>
                </a:lnTo>
                <a:lnTo>
                  <a:pt x="321120" y="334010"/>
                </a:lnTo>
                <a:lnTo>
                  <a:pt x="321120" y="359410"/>
                </a:lnTo>
                <a:lnTo>
                  <a:pt x="346758" y="359410"/>
                </a:lnTo>
                <a:lnTo>
                  <a:pt x="346758" y="334010"/>
                </a:lnTo>
                <a:lnTo>
                  <a:pt x="352747" y="332740"/>
                </a:lnTo>
                <a:close/>
              </a:path>
              <a:path w="538479" h="461010" extrusionOk="0">
                <a:moveTo>
                  <a:pt x="398033" y="332740"/>
                </a:moveTo>
                <a:lnTo>
                  <a:pt x="372396" y="332740"/>
                </a:lnTo>
                <a:lnTo>
                  <a:pt x="372396" y="358140"/>
                </a:lnTo>
                <a:lnTo>
                  <a:pt x="353378" y="358140"/>
                </a:lnTo>
                <a:lnTo>
                  <a:pt x="346758" y="359410"/>
                </a:lnTo>
                <a:lnTo>
                  <a:pt x="538400" y="359410"/>
                </a:lnTo>
                <a:lnTo>
                  <a:pt x="538400" y="354330"/>
                </a:lnTo>
                <a:lnTo>
                  <a:pt x="398033" y="354330"/>
                </a:lnTo>
                <a:lnTo>
                  <a:pt x="398033" y="332740"/>
                </a:lnTo>
                <a:close/>
              </a:path>
              <a:path w="538479" h="461010" extrusionOk="0">
                <a:moveTo>
                  <a:pt x="449309" y="325120"/>
                </a:moveTo>
                <a:lnTo>
                  <a:pt x="244207" y="325120"/>
                </a:lnTo>
                <a:lnTo>
                  <a:pt x="263225" y="328930"/>
                </a:lnTo>
                <a:lnTo>
                  <a:pt x="269845" y="328930"/>
                </a:lnTo>
                <a:lnTo>
                  <a:pt x="269845" y="354330"/>
                </a:lnTo>
                <a:lnTo>
                  <a:pt x="295482" y="354330"/>
                </a:lnTo>
                <a:lnTo>
                  <a:pt x="295482" y="332740"/>
                </a:lnTo>
                <a:lnTo>
                  <a:pt x="398033" y="332740"/>
                </a:lnTo>
                <a:lnTo>
                  <a:pt x="398033" y="330200"/>
                </a:lnTo>
                <a:lnTo>
                  <a:pt x="423671" y="326390"/>
                </a:lnTo>
                <a:lnTo>
                  <a:pt x="449309" y="326390"/>
                </a:lnTo>
                <a:lnTo>
                  <a:pt x="449309" y="325120"/>
                </a:lnTo>
                <a:close/>
              </a:path>
              <a:path w="538479" h="461010" extrusionOk="0">
                <a:moveTo>
                  <a:pt x="449309" y="326390"/>
                </a:moveTo>
                <a:lnTo>
                  <a:pt x="423671" y="326390"/>
                </a:lnTo>
                <a:lnTo>
                  <a:pt x="423671" y="350520"/>
                </a:lnTo>
                <a:lnTo>
                  <a:pt x="417682" y="351790"/>
                </a:lnTo>
                <a:lnTo>
                  <a:pt x="411333" y="353060"/>
                </a:lnTo>
                <a:lnTo>
                  <a:pt x="404743" y="353060"/>
                </a:lnTo>
                <a:lnTo>
                  <a:pt x="398033" y="354330"/>
                </a:lnTo>
                <a:lnTo>
                  <a:pt x="538400" y="354330"/>
                </a:lnTo>
                <a:lnTo>
                  <a:pt x="538400" y="342900"/>
                </a:lnTo>
                <a:lnTo>
                  <a:pt x="449309" y="342900"/>
                </a:lnTo>
                <a:lnTo>
                  <a:pt x="449309" y="326390"/>
                </a:lnTo>
                <a:close/>
              </a:path>
              <a:path w="538479" h="461010" extrusionOk="0">
                <a:moveTo>
                  <a:pt x="192923" y="318770"/>
                </a:moveTo>
                <a:lnTo>
                  <a:pt x="146135" y="318770"/>
                </a:lnTo>
                <a:lnTo>
                  <a:pt x="149980" y="320040"/>
                </a:lnTo>
                <a:lnTo>
                  <a:pt x="154467" y="320040"/>
                </a:lnTo>
                <a:lnTo>
                  <a:pt x="154837" y="327660"/>
                </a:lnTo>
                <a:lnTo>
                  <a:pt x="155989" y="334010"/>
                </a:lnTo>
                <a:lnTo>
                  <a:pt x="157982" y="340360"/>
                </a:lnTo>
                <a:lnTo>
                  <a:pt x="160876" y="345440"/>
                </a:lnTo>
                <a:lnTo>
                  <a:pt x="244207" y="345440"/>
                </a:lnTo>
                <a:lnTo>
                  <a:pt x="244207" y="342900"/>
                </a:lnTo>
                <a:lnTo>
                  <a:pt x="218569" y="342900"/>
                </a:lnTo>
                <a:lnTo>
                  <a:pt x="207799" y="337820"/>
                </a:lnTo>
                <a:lnTo>
                  <a:pt x="199734" y="331470"/>
                </a:lnTo>
                <a:lnTo>
                  <a:pt x="194676" y="326390"/>
                </a:lnTo>
                <a:lnTo>
                  <a:pt x="192923" y="320040"/>
                </a:lnTo>
                <a:lnTo>
                  <a:pt x="192923" y="318770"/>
                </a:lnTo>
                <a:close/>
              </a:path>
              <a:path w="538479" h="461010" extrusionOk="0">
                <a:moveTo>
                  <a:pt x="474946" y="308610"/>
                </a:moveTo>
                <a:lnTo>
                  <a:pt x="192923" y="308610"/>
                </a:lnTo>
                <a:lnTo>
                  <a:pt x="198822" y="312420"/>
                </a:lnTo>
                <a:lnTo>
                  <a:pt x="205022" y="314960"/>
                </a:lnTo>
                <a:lnTo>
                  <a:pt x="211584" y="316230"/>
                </a:lnTo>
                <a:lnTo>
                  <a:pt x="218569" y="318770"/>
                </a:lnTo>
                <a:lnTo>
                  <a:pt x="218569" y="342900"/>
                </a:lnTo>
                <a:lnTo>
                  <a:pt x="244207" y="342900"/>
                </a:lnTo>
                <a:lnTo>
                  <a:pt x="244207" y="325120"/>
                </a:lnTo>
                <a:lnTo>
                  <a:pt x="449309" y="325120"/>
                </a:lnTo>
                <a:lnTo>
                  <a:pt x="449309" y="318770"/>
                </a:lnTo>
                <a:lnTo>
                  <a:pt x="456019" y="317500"/>
                </a:lnTo>
                <a:lnTo>
                  <a:pt x="462608" y="314960"/>
                </a:lnTo>
                <a:lnTo>
                  <a:pt x="468958" y="312420"/>
                </a:lnTo>
                <a:lnTo>
                  <a:pt x="474946" y="308610"/>
                </a:lnTo>
                <a:close/>
              </a:path>
              <a:path w="538479" h="461010" extrusionOk="0">
                <a:moveTo>
                  <a:pt x="537318" y="308610"/>
                </a:moveTo>
                <a:lnTo>
                  <a:pt x="474946" y="308610"/>
                </a:lnTo>
                <a:lnTo>
                  <a:pt x="474946" y="320040"/>
                </a:lnTo>
                <a:lnTo>
                  <a:pt x="473194" y="326390"/>
                </a:lnTo>
                <a:lnTo>
                  <a:pt x="468136" y="332740"/>
                </a:lnTo>
                <a:lnTo>
                  <a:pt x="460075" y="337820"/>
                </a:lnTo>
                <a:lnTo>
                  <a:pt x="449309" y="342900"/>
                </a:lnTo>
                <a:lnTo>
                  <a:pt x="538400" y="342900"/>
                </a:lnTo>
                <a:lnTo>
                  <a:pt x="538280" y="318770"/>
                </a:lnTo>
                <a:lnTo>
                  <a:pt x="537318" y="308610"/>
                </a:lnTo>
                <a:close/>
              </a:path>
              <a:path w="538479" h="461010" extrusionOk="0">
                <a:moveTo>
                  <a:pt x="192923" y="312420"/>
                </a:moveTo>
                <a:lnTo>
                  <a:pt x="90372" y="312420"/>
                </a:lnTo>
                <a:lnTo>
                  <a:pt x="102951" y="314960"/>
                </a:lnTo>
                <a:lnTo>
                  <a:pt x="109390" y="314960"/>
                </a:lnTo>
                <a:lnTo>
                  <a:pt x="116010" y="316230"/>
                </a:lnTo>
                <a:lnTo>
                  <a:pt x="116010" y="341630"/>
                </a:lnTo>
                <a:lnTo>
                  <a:pt x="141648" y="341630"/>
                </a:lnTo>
                <a:lnTo>
                  <a:pt x="141648" y="318770"/>
                </a:lnTo>
                <a:lnTo>
                  <a:pt x="192923" y="318770"/>
                </a:lnTo>
                <a:lnTo>
                  <a:pt x="192923" y="312420"/>
                </a:lnTo>
                <a:close/>
              </a:path>
              <a:path w="538479" h="461010" extrusionOk="0">
                <a:moveTo>
                  <a:pt x="532631" y="295910"/>
                </a:moveTo>
                <a:lnTo>
                  <a:pt x="39097" y="295910"/>
                </a:lnTo>
                <a:lnTo>
                  <a:pt x="44996" y="298450"/>
                </a:lnTo>
                <a:lnTo>
                  <a:pt x="51195" y="300990"/>
                </a:lnTo>
                <a:lnTo>
                  <a:pt x="57754" y="303530"/>
                </a:lnTo>
                <a:lnTo>
                  <a:pt x="64735" y="306070"/>
                </a:lnTo>
                <a:lnTo>
                  <a:pt x="64735" y="330200"/>
                </a:lnTo>
                <a:lnTo>
                  <a:pt x="90372" y="330200"/>
                </a:lnTo>
                <a:lnTo>
                  <a:pt x="90372" y="312420"/>
                </a:lnTo>
                <a:lnTo>
                  <a:pt x="192923" y="312420"/>
                </a:lnTo>
                <a:lnTo>
                  <a:pt x="192923" y="308610"/>
                </a:lnTo>
                <a:lnTo>
                  <a:pt x="537318" y="308610"/>
                </a:lnTo>
                <a:lnTo>
                  <a:pt x="537198" y="307340"/>
                </a:lnTo>
                <a:lnTo>
                  <a:pt x="532631" y="295910"/>
                </a:lnTo>
                <a:close/>
              </a:path>
              <a:path w="538479" h="461010" extrusionOk="0">
                <a:moveTo>
                  <a:pt x="496720" y="218440"/>
                </a:moveTo>
                <a:lnTo>
                  <a:pt x="333939" y="218440"/>
                </a:lnTo>
                <a:lnTo>
                  <a:pt x="388960" y="220980"/>
                </a:lnTo>
                <a:lnTo>
                  <a:pt x="433766" y="229870"/>
                </a:lnTo>
                <a:lnTo>
                  <a:pt x="463910" y="241300"/>
                </a:lnTo>
                <a:lnTo>
                  <a:pt x="474946" y="256540"/>
                </a:lnTo>
                <a:lnTo>
                  <a:pt x="463910" y="271780"/>
                </a:lnTo>
                <a:lnTo>
                  <a:pt x="433766" y="283210"/>
                </a:lnTo>
                <a:lnTo>
                  <a:pt x="388960" y="292100"/>
                </a:lnTo>
                <a:lnTo>
                  <a:pt x="333939" y="294640"/>
                </a:lnTo>
                <a:lnTo>
                  <a:pt x="531640" y="294640"/>
                </a:lnTo>
                <a:lnTo>
                  <a:pt x="524700" y="285750"/>
                </a:lnTo>
                <a:lnTo>
                  <a:pt x="513403" y="275590"/>
                </a:lnTo>
                <a:lnTo>
                  <a:pt x="513403" y="256540"/>
                </a:lnTo>
                <a:lnTo>
                  <a:pt x="508976" y="234950"/>
                </a:lnTo>
                <a:lnTo>
                  <a:pt x="496720" y="218440"/>
                </a:lnTo>
                <a:close/>
              </a:path>
              <a:path w="538479" h="461010" extrusionOk="0">
                <a:moveTo>
                  <a:pt x="203041" y="242570"/>
                </a:moveTo>
                <a:lnTo>
                  <a:pt x="116010" y="242570"/>
                </a:lnTo>
                <a:lnTo>
                  <a:pt x="128589" y="245110"/>
                </a:lnTo>
                <a:lnTo>
                  <a:pt x="135028" y="245110"/>
                </a:lnTo>
                <a:lnTo>
                  <a:pt x="141648" y="246380"/>
                </a:lnTo>
                <a:lnTo>
                  <a:pt x="141648" y="271780"/>
                </a:lnTo>
                <a:lnTo>
                  <a:pt x="203961" y="271780"/>
                </a:lnTo>
                <a:lnTo>
                  <a:pt x="192923" y="256540"/>
                </a:lnTo>
                <a:lnTo>
                  <a:pt x="203041" y="242570"/>
                </a:lnTo>
                <a:close/>
              </a:path>
              <a:path w="538479" h="461010" extrusionOk="0">
                <a:moveTo>
                  <a:pt x="253312" y="226060"/>
                </a:moveTo>
                <a:lnTo>
                  <a:pt x="64735" y="226060"/>
                </a:lnTo>
                <a:lnTo>
                  <a:pt x="70633" y="228600"/>
                </a:lnTo>
                <a:lnTo>
                  <a:pt x="76833" y="231140"/>
                </a:lnTo>
                <a:lnTo>
                  <a:pt x="83392" y="233680"/>
                </a:lnTo>
                <a:lnTo>
                  <a:pt x="90372" y="234950"/>
                </a:lnTo>
                <a:lnTo>
                  <a:pt x="90372" y="259080"/>
                </a:lnTo>
                <a:lnTo>
                  <a:pt x="116010" y="259080"/>
                </a:lnTo>
                <a:lnTo>
                  <a:pt x="116010" y="242570"/>
                </a:lnTo>
                <a:lnTo>
                  <a:pt x="203041" y="242570"/>
                </a:lnTo>
                <a:lnTo>
                  <a:pt x="203961" y="241300"/>
                </a:lnTo>
                <a:lnTo>
                  <a:pt x="234108" y="229870"/>
                </a:lnTo>
                <a:lnTo>
                  <a:pt x="253312" y="226060"/>
                </a:lnTo>
                <a:close/>
              </a:path>
              <a:path w="538479" h="461010" extrusionOk="0">
                <a:moveTo>
                  <a:pt x="192923" y="153670"/>
                </a:moveTo>
                <a:lnTo>
                  <a:pt x="167286" y="153670"/>
                </a:lnTo>
                <a:lnTo>
                  <a:pt x="167286" y="179070"/>
                </a:lnTo>
                <a:lnTo>
                  <a:pt x="192923" y="179070"/>
                </a:lnTo>
                <a:lnTo>
                  <a:pt x="192923" y="153670"/>
                </a:lnTo>
                <a:close/>
              </a:path>
              <a:path w="538479" h="461010" extrusionOk="0">
                <a:moveTo>
                  <a:pt x="244207" y="152400"/>
                </a:moveTo>
                <a:lnTo>
                  <a:pt x="218569" y="152400"/>
                </a:lnTo>
                <a:lnTo>
                  <a:pt x="218569" y="177800"/>
                </a:lnTo>
                <a:lnTo>
                  <a:pt x="212305" y="179070"/>
                </a:lnTo>
                <a:lnTo>
                  <a:pt x="384573" y="179070"/>
                </a:lnTo>
                <a:lnTo>
                  <a:pt x="384573" y="175260"/>
                </a:lnTo>
                <a:lnTo>
                  <a:pt x="244207" y="175260"/>
                </a:lnTo>
                <a:lnTo>
                  <a:pt x="244207" y="152400"/>
                </a:lnTo>
                <a:close/>
              </a:path>
              <a:path w="538479" h="461010" extrusionOk="0">
                <a:moveTo>
                  <a:pt x="269845" y="146050"/>
                </a:moveTo>
                <a:lnTo>
                  <a:pt x="90372" y="146050"/>
                </a:lnTo>
                <a:lnTo>
                  <a:pt x="109390" y="149860"/>
                </a:lnTo>
                <a:lnTo>
                  <a:pt x="116010" y="149860"/>
                </a:lnTo>
                <a:lnTo>
                  <a:pt x="116010" y="175260"/>
                </a:lnTo>
                <a:lnTo>
                  <a:pt x="141648" y="175260"/>
                </a:lnTo>
                <a:lnTo>
                  <a:pt x="141648" y="152400"/>
                </a:lnTo>
                <a:lnTo>
                  <a:pt x="244207" y="152400"/>
                </a:lnTo>
                <a:lnTo>
                  <a:pt x="244207" y="149860"/>
                </a:lnTo>
                <a:lnTo>
                  <a:pt x="269845" y="146050"/>
                </a:lnTo>
                <a:close/>
              </a:path>
              <a:path w="538479" h="461010" extrusionOk="0">
                <a:moveTo>
                  <a:pt x="295482" y="146050"/>
                </a:moveTo>
                <a:lnTo>
                  <a:pt x="269845" y="146050"/>
                </a:lnTo>
                <a:lnTo>
                  <a:pt x="269845" y="170180"/>
                </a:lnTo>
                <a:lnTo>
                  <a:pt x="263856" y="171450"/>
                </a:lnTo>
                <a:lnTo>
                  <a:pt x="244207" y="175260"/>
                </a:lnTo>
                <a:lnTo>
                  <a:pt x="384573" y="175260"/>
                </a:lnTo>
                <a:lnTo>
                  <a:pt x="384573" y="172720"/>
                </a:lnTo>
                <a:lnTo>
                  <a:pt x="383316" y="162560"/>
                </a:lnTo>
                <a:lnTo>
                  <a:pt x="295482" y="162560"/>
                </a:lnTo>
                <a:lnTo>
                  <a:pt x="295482" y="146050"/>
                </a:lnTo>
                <a:close/>
              </a:path>
              <a:path w="538479" h="461010" extrusionOk="0">
                <a:moveTo>
                  <a:pt x="321120" y="129540"/>
                </a:moveTo>
                <a:lnTo>
                  <a:pt x="39097" y="129540"/>
                </a:lnTo>
                <a:lnTo>
                  <a:pt x="44996" y="132080"/>
                </a:lnTo>
                <a:lnTo>
                  <a:pt x="51195" y="134620"/>
                </a:lnTo>
                <a:lnTo>
                  <a:pt x="57754" y="137160"/>
                </a:lnTo>
                <a:lnTo>
                  <a:pt x="64735" y="139700"/>
                </a:lnTo>
                <a:lnTo>
                  <a:pt x="64735" y="162560"/>
                </a:lnTo>
                <a:lnTo>
                  <a:pt x="90372" y="162560"/>
                </a:lnTo>
                <a:lnTo>
                  <a:pt x="90372" y="146050"/>
                </a:lnTo>
                <a:lnTo>
                  <a:pt x="295482" y="146050"/>
                </a:lnTo>
                <a:lnTo>
                  <a:pt x="295482" y="139700"/>
                </a:lnTo>
                <a:lnTo>
                  <a:pt x="302192" y="138430"/>
                </a:lnTo>
                <a:lnTo>
                  <a:pt x="308782" y="135890"/>
                </a:lnTo>
                <a:lnTo>
                  <a:pt x="315131" y="132080"/>
                </a:lnTo>
                <a:lnTo>
                  <a:pt x="321120" y="129540"/>
                </a:lnTo>
                <a:close/>
              </a:path>
              <a:path w="538479" h="461010" extrusionOk="0">
                <a:moveTo>
                  <a:pt x="360551" y="129540"/>
                </a:moveTo>
                <a:lnTo>
                  <a:pt x="321120" y="129540"/>
                </a:lnTo>
                <a:lnTo>
                  <a:pt x="321120" y="140970"/>
                </a:lnTo>
                <a:lnTo>
                  <a:pt x="319367" y="147320"/>
                </a:lnTo>
                <a:lnTo>
                  <a:pt x="314310" y="153670"/>
                </a:lnTo>
                <a:lnTo>
                  <a:pt x="306248" y="158750"/>
                </a:lnTo>
                <a:lnTo>
                  <a:pt x="295482" y="162560"/>
                </a:lnTo>
                <a:lnTo>
                  <a:pt x="383316" y="162560"/>
                </a:lnTo>
                <a:lnTo>
                  <a:pt x="383001" y="160020"/>
                </a:lnTo>
                <a:lnTo>
                  <a:pt x="378244" y="148590"/>
                </a:lnTo>
                <a:lnTo>
                  <a:pt x="370242" y="137160"/>
                </a:lnTo>
                <a:lnTo>
                  <a:pt x="360551" y="129540"/>
                </a:lnTo>
                <a:close/>
              </a:path>
              <a:path w="538479" h="461010" extrusionOk="0">
                <a:moveTo>
                  <a:pt x="218569" y="152400"/>
                </a:moveTo>
                <a:lnTo>
                  <a:pt x="141648" y="152400"/>
                </a:lnTo>
                <a:lnTo>
                  <a:pt x="147907" y="153670"/>
                </a:lnTo>
                <a:lnTo>
                  <a:pt x="211855" y="153670"/>
                </a:lnTo>
                <a:lnTo>
                  <a:pt x="218569" y="152400"/>
                </a:lnTo>
                <a:close/>
              </a:path>
              <a:path w="538479" h="461010" extrusionOk="0">
                <a:moveTo>
                  <a:pt x="341310" y="38100"/>
                </a:moveTo>
                <a:lnTo>
                  <a:pt x="180105" y="38100"/>
                </a:lnTo>
                <a:lnTo>
                  <a:pt x="235130" y="41910"/>
                </a:lnTo>
                <a:lnTo>
                  <a:pt x="279938" y="49530"/>
                </a:lnTo>
                <a:lnTo>
                  <a:pt x="310084" y="62230"/>
                </a:lnTo>
                <a:lnTo>
                  <a:pt x="321120" y="77470"/>
                </a:lnTo>
                <a:lnTo>
                  <a:pt x="310084" y="91440"/>
                </a:lnTo>
                <a:lnTo>
                  <a:pt x="279938" y="104140"/>
                </a:lnTo>
                <a:lnTo>
                  <a:pt x="235130" y="113030"/>
                </a:lnTo>
                <a:lnTo>
                  <a:pt x="180105" y="115570"/>
                </a:lnTo>
                <a:lnTo>
                  <a:pt x="358936" y="115570"/>
                </a:lnTo>
                <a:lnTo>
                  <a:pt x="358936" y="77470"/>
                </a:lnTo>
                <a:lnTo>
                  <a:pt x="354509" y="55880"/>
                </a:lnTo>
                <a:lnTo>
                  <a:pt x="341310" y="38100"/>
                </a:lnTo>
                <a:close/>
              </a:path>
            </a:pathLst>
          </a:custGeom>
          <a:solidFill>
            <a:srgbClr val="BB922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 name="Google Shape;327;p25"/>
          <p:cNvSpPr txBox="1"/>
          <p:nvPr/>
        </p:nvSpPr>
        <p:spPr>
          <a:xfrm>
            <a:off x="4819650" y="3917952"/>
            <a:ext cx="1367790" cy="289823"/>
          </a:xfrm>
          <a:prstGeom prst="rect">
            <a:avLst/>
          </a:prstGeom>
          <a:noFill/>
          <a:ln>
            <a:noFill/>
          </a:ln>
        </p:spPr>
        <p:txBody>
          <a:bodyPr spcFirstLastPara="1" wrap="square" lIns="0" tIns="12700" rIns="0" bIns="0" anchor="t" anchorCtr="0">
            <a:spAutoFit/>
          </a:bodyPr>
          <a:lstStyle/>
          <a:p>
            <a:pPr marL="12700" marR="0" lvl="0" indent="0" algn="l" rtl="0">
              <a:spcBef>
                <a:spcPts val="0"/>
              </a:spcBef>
              <a:spcAft>
                <a:spcPts val="0"/>
              </a:spcAft>
              <a:buNone/>
            </a:pPr>
            <a:r>
              <a:rPr lang="en-US" sz="1800">
                <a:solidFill>
                  <a:srgbClr val="404040"/>
                </a:solidFill>
                <a:latin typeface="Corbel"/>
                <a:ea typeface="Corbel"/>
                <a:cs typeface="Corbel"/>
                <a:sym typeface="Corbel"/>
              </a:rPr>
              <a:t>Market Driven</a:t>
            </a:r>
            <a:endParaRPr sz="1800">
              <a:solidFill>
                <a:schemeClr val="dk1"/>
              </a:solidFill>
              <a:latin typeface="Corbel"/>
              <a:ea typeface="Corbel"/>
              <a:cs typeface="Corbel"/>
              <a:sym typeface="Corbel"/>
            </a:endParaRPr>
          </a:p>
        </p:txBody>
      </p:sp>
      <p:sp>
        <p:nvSpPr>
          <p:cNvPr id="328" name="Google Shape;328;p25"/>
          <p:cNvSpPr txBox="1"/>
          <p:nvPr/>
        </p:nvSpPr>
        <p:spPr>
          <a:xfrm>
            <a:off x="4862324" y="4754000"/>
            <a:ext cx="1282065" cy="1287517"/>
          </a:xfrm>
          <a:prstGeom prst="rect">
            <a:avLst/>
          </a:prstGeom>
          <a:noFill/>
          <a:ln>
            <a:noFill/>
          </a:ln>
        </p:spPr>
        <p:txBody>
          <a:bodyPr spcFirstLastPara="1" wrap="square" lIns="0" tIns="116825" rIns="0" bIns="0" anchor="t" anchorCtr="0">
            <a:spAutoFit/>
          </a:bodyPr>
          <a:lstStyle/>
          <a:p>
            <a:pPr marL="3175" marR="0" lvl="0" indent="0" algn="ctr" rtl="0">
              <a:spcBef>
                <a:spcPts val="0"/>
              </a:spcBef>
              <a:spcAft>
                <a:spcPts val="0"/>
              </a:spcAft>
              <a:buNone/>
            </a:pPr>
            <a:r>
              <a:rPr lang="en-US" sz="1400" dirty="0">
                <a:solidFill>
                  <a:srgbClr val="404040"/>
                </a:solidFill>
                <a:latin typeface="Corbel"/>
                <a:ea typeface="Corbel"/>
                <a:cs typeface="Corbel"/>
                <a:sym typeface="Corbel"/>
              </a:rPr>
              <a:t>24 Mantra</a:t>
            </a:r>
          </a:p>
          <a:p>
            <a:pPr marL="0" marR="0" lvl="0" indent="0" algn="ctr" rtl="0">
              <a:spcBef>
                <a:spcPts val="819"/>
              </a:spcBef>
              <a:spcAft>
                <a:spcPts val="0"/>
              </a:spcAft>
              <a:buNone/>
            </a:pPr>
            <a:r>
              <a:rPr lang="en-US" sz="1400" dirty="0" err="1">
                <a:solidFill>
                  <a:srgbClr val="404040"/>
                </a:solidFill>
                <a:latin typeface="Corbel"/>
                <a:ea typeface="Corbel"/>
                <a:cs typeface="Corbel"/>
                <a:sym typeface="Corbel"/>
              </a:rPr>
              <a:t>Suminter</a:t>
            </a:r>
            <a:endParaRPr sz="1400" dirty="0">
              <a:solidFill>
                <a:schemeClr val="dk1"/>
              </a:solidFill>
              <a:latin typeface="Corbel"/>
              <a:ea typeface="Corbel"/>
              <a:cs typeface="Corbel"/>
              <a:sym typeface="Corbel"/>
            </a:endParaRPr>
          </a:p>
          <a:p>
            <a:pPr marL="0" marR="0" lvl="0" indent="0" algn="ctr" rtl="0">
              <a:spcBef>
                <a:spcPts val="840"/>
              </a:spcBef>
              <a:spcAft>
                <a:spcPts val="0"/>
              </a:spcAft>
              <a:buNone/>
            </a:pPr>
            <a:r>
              <a:rPr lang="en-US" sz="1400" dirty="0">
                <a:solidFill>
                  <a:srgbClr val="404040"/>
                </a:solidFill>
                <a:latin typeface="Corbel"/>
                <a:ea typeface="Corbel"/>
                <a:cs typeface="Corbel"/>
                <a:sym typeface="Corbel"/>
              </a:rPr>
              <a:t>Daman Organics</a:t>
            </a:r>
          </a:p>
          <a:p>
            <a:pPr marL="0" marR="0" lvl="0" indent="0" algn="ctr" rtl="0">
              <a:spcBef>
                <a:spcPts val="840"/>
              </a:spcBef>
              <a:spcAft>
                <a:spcPts val="0"/>
              </a:spcAft>
              <a:buNone/>
            </a:pPr>
            <a:r>
              <a:rPr lang="en-US" sz="1400" dirty="0">
                <a:solidFill>
                  <a:srgbClr val="404040"/>
                </a:solidFill>
                <a:latin typeface="Corbel"/>
                <a:ea typeface="Corbel"/>
                <a:cs typeface="Corbel"/>
                <a:sym typeface="Corbel"/>
              </a:rPr>
              <a:t>Sahaja Aharam</a:t>
            </a:r>
            <a:endParaRPr sz="1400" dirty="0">
              <a:solidFill>
                <a:schemeClr val="dk1"/>
              </a:solidFill>
              <a:latin typeface="Corbel"/>
              <a:ea typeface="Corbel"/>
              <a:cs typeface="Corbel"/>
              <a:sym typeface="Corbel"/>
            </a:endParaRPr>
          </a:p>
        </p:txBody>
      </p:sp>
      <p:sp>
        <p:nvSpPr>
          <p:cNvPr id="329" name="Google Shape;329;p25"/>
          <p:cNvSpPr txBox="1"/>
          <p:nvPr/>
        </p:nvSpPr>
        <p:spPr>
          <a:xfrm>
            <a:off x="6493255" y="3453767"/>
            <a:ext cx="4250181" cy="3313333"/>
          </a:xfrm>
          <a:prstGeom prst="rect">
            <a:avLst/>
          </a:prstGeom>
          <a:noFill/>
          <a:ln>
            <a:noFill/>
          </a:ln>
        </p:spPr>
        <p:txBody>
          <a:bodyPr spcFirstLastPara="1" wrap="square" lIns="0" tIns="89525" rIns="0" bIns="0" anchor="t" anchorCtr="0">
            <a:spAutoFit/>
          </a:bodyPr>
          <a:lstStyle/>
          <a:p>
            <a:pPr marL="890866" marR="22224" lvl="0" indent="-643861" algn="l" rtl="0">
              <a:lnSpc>
                <a:spcPct val="108444"/>
              </a:lnSpc>
              <a:spcBef>
                <a:spcPts val="0"/>
              </a:spcBef>
              <a:spcAft>
                <a:spcPts val="0"/>
              </a:spcAft>
              <a:buNone/>
            </a:pPr>
            <a:r>
              <a:rPr lang="en-US" sz="4500" dirty="0">
                <a:solidFill>
                  <a:srgbClr val="FFFFFF"/>
                </a:solidFill>
                <a:latin typeface="Corbel"/>
                <a:ea typeface="Corbel"/>
                <a:cs typeface="Corbel"/>
                <a:sym typeface="Corbel"/>
              </a:rPr>
              <a:t>Agroecological  Approaches</a:t>
            </a:r>
            <a:endParaRPr sz="4500" dirty="0">
              <a:solidFill>
                <a:schemeClr val="dk1"/>
              </a:solidFill>
              <a:latin typeface="Corbel"/>
              <a:ea typeface="Corbel"/>
              <a:cs typeface="Corbel"/>
              <a:sym typeface="Corbel"/>
            </a:endParaRPr>
          </a:p>
          <a:p>
            <a:pPr marL="12700" marR="5080" lvl="0" indent="210176" algn="r" rtl="0">
              <a:lnSpc>
                <a:spcPct val="90000"/>
              </a:lnSpc>
              <a:spcBef>
                <a:spcPts val="3095"/>
              </a:spcBef>
              <a:spcAft>
                <a:spcPts val="0"/>
              </a:spcAft>
              <a:buNone/>
            </a:pPr>
            <a:r>
              <a:rPr lang="en-US" sz="2400" dirty="0">
                <a:solidFill>
                  <a:srgbClr val="FFFFFF"/>
                </a:solidFill>
                <a:latin typeface="Corbel"/>
                <a:ea typeface="Corbel"/>
                <a:cs typeface="Corbel"/>
                <a:sym typeface="Corbel"/>
              </a:rPr>
              <a:t>An agriculture that aims to  restore balance in ecological  systems through a whole  farm, family approach</a:t>
            </a:r>
            <a:endParaRPr sz="2400" dirty="0">
              <a:solidFill>
                <a:schemeClr val="dk1"/>
              </a:solidFill>
              <a:latin typeface="Corbel"/>
              <a:ea typeface="Corbel"/>
              <a:cs typeface="Corbel"/>
              <a:sym typeface="Corbel"/>
            </a:endParaRPr>
          </a:p>
        </p:txBody>
      </p:sp>
      <p:sp>
        <p:nvSpPr>
          <p:cNvPr id="330" name="Google Shape;330;p25"/>
          <p:cNvSpPr txBox="1"/>
          <p:nvPr/>
        </p:nvSpPr>
        <p:spPr>
          <a:xfrm>
            <a:off x="6725092" y="90678"/>
            <a:ext cx="5033517" cy="3273327"/>
          </a:xfrm>
          <a:prstGeom prst="rect">
            <a:avLst/>
          </a:prstGeom>
          <a:noFill/>
          <a:ln>
            <a:noFill/>
          </a:ln>
        </p:spPr>
        <p:txBody>
          <a:bodyPr spcFirstLastPara="1" wrap="square" lIns="0" tIns="33650" rIns="0" bIns="0" anchor="t" anchorCtr="0">
            <a:spAutoFit/>
          </a:bodyPr>
          <a:lstStyle/>
          <a:p>
            <a:pPr marL="356855" marR="0" lvl="0" indent="-344790" algn="l" rtl="0">
              <a:spcBef>
                <a:spcPts val="0"/>
              </a:spcBef>
              <a:spcAft>
                <a:spcPts val="0"/>
              </a:spcAft>
              <a:buClr>
                <a:srgbClr val="FFFFFF"/>
              </a:buClr>
              <a:buSzPts val="1800"/>
              <a:buFont typeface="Noto Sans Symbols"/>
              <a:buChar char="∙"/>
            </a:pPr>
            <a:r>
              <a:rPr lang="en-US" sz="1800" dirty="0" err="1">
                <a:solidFill>
                  <a:srgbClr val="FFFFFF"/>
                </a:solidFill>
                <a:latin typeface="Calibri"/>
                <a:ea typeface="Calibri"/>
                <a:cs typeface="Calibri"/>
                <a:sym typeface="Calibri"/>
              </a:rPr>
              <a:t>Agro</a:t>
            </a:r>
            <a:r>
              <a:rPr lang="en-US" sz="1800" dirty="0">
                <a:solidFill>
                  <a:srgbClr val="FFFFFF"/>
                </a:solidFill>
                <a:latin typeface="Calibri"/>
                <a:ea typeface="Calibri"/>
                <a:cs typeface="Calibri"/>
                <a:sym typeface="Calibri"/>
              </a:rPr>
              <a:t> ecology</a:t>
            </a:r>
            <a:endParaRPr sz="1800" dirty="0">
              <a:solidFill>
                <a:schemeClr val="dk1"/>
              </a:solidFill>
              <a:latin typeface="Calibri"/>
              <a:ea typeface="Calibri"/>
              <a:cs typeface="Calibri"/>
              <a:sym typeface="Calibri"/>
            </a:endParaRPr>
          </a:p>
          <a:p>
            <a:pPr marL="356855" marR="0" lvl="0" indent="-344790" algn="l" rtl="0">
              <a:spcBef>
                <a:spcPts val="170"/>
              </a:spcBef>
              <a:spcAft>
                <a:spcPts val="0"/>
              </a:spcAft>
              <a:buClr>
                <a:srgbClr val="FFFFFF"/>
              </a:buClr>
              <a:buSzPts val="1800"/>
              <a:buFont typeface="Noto Sans Symbols"/>
              <a:buChar char="∙"/>
            </a:pPr>
            <a:r>
              <a:rPr lang="en-US" sz="1800" dirty="0">
                <a:solidFill>
                  <a:srgbClr val="FFFFFF"/>
                </a:solidFill>
                <a:latin typeface="Calibri"/>
                <a:ea typeface="Calibri"/>
                <a:cs typeface="Calibri"/>
                <a:sym typeface="Calibri"/>
              </a:rPr>
              <a:t>Biodynamic Farming</a:t>
            </a:r>
            <a:endParaRPr sz="1800" dirty="0">
              <a:solidFill>
                <a:schemeClr val="dk1"/>
              </a:solidFill>
              <a:latin typeface="Calibri"/>
              <a:ea typeface="Calibri"/>
              <a:cs typeface="Calibri"/>
              <a:sym typeface="Calibri"/>
            </a:endParaRPr>
          </a:p>
          <a:p>
            <a:pPr marL="356855" marR="0" lvl="0" indent="-344790" algn="l" rtl="0">
              <a:spcBef>
                <a:spcPts val="145"/>
              </a:spcBef>
              <a:spcAft>
                <a:spcPts val="0"/>
              </a:spcAft>
              <a:buClr>
                <a:srgbClr val="FFFFFF"/>
              </a:buClr>
              <a:buSzPts val="1800"/>
              <a:buFont typeface="Noto Sans Symbols"/>
              <a:buChar char="∙"/>
            </a:pPr>
            <a:r>
              <a:rPr lang="en-US" sz="1800" dirty="0">
                <a:solidFill>
                  <a:srgbClr val="FFFFFF"/>
                </a:solidFill>
                <a:latin typeface="Calibri"/>
                <a:ea typeface="Calibri"/>
                <a:cs typeface="Calibri"/>
                <a:sym typeface="Calibri"/>
              </a:rPr>
              <a:t>Climate resilient agriculture</a:t>
            </a:r>
            <a:endParaRPr sz="1800" dirty="0">
              <a:solidFill>
                <a:schemeClr val="dk1"/>
              </a:solidFill>
              <a:latin typeface="Calibri"/>
              <a:ea typeface="Calibri"/>
              <a:cs typeface="Calibri"/>
              <a:sym typeface="Calibri"/>
            </a:endParaRPr>
          </a:p>
          <a:p>
            <a:pPr marL="356855" marR="0" lvl="0" indent="-344790" algn="l" rtl="0">
              <a:spcBef>
                <a:spcPts val="145"/>
              </a:spcBef>
              <a:spcAft>
                <a:spcPts val="0"/>
              </a:spcAft>
              <a:buClr>
                <a:srgbClr val="FFFFFF"/>
              </a:buClr>
              <a:buSzPts val="1800"/>
              <a:buFont typeface="Noto Sans Symbols"/>
              <a:buChar char="∙"/>
            </a:pPr>
            <a:r>
              <a:rPr lang="en-US" sz="1800" dirty="0">
                <a:solidFill>
                  <a:srgbClr val="FFFFFF"/>
                </a:solidFill>
                <a:latin typeface="Calibri"/>
                <a:ea typeface="Calibri"/>
                <a:cs typeface="Calibri"/>
                <a:sym typeface="Calibri"/>
              </a:rPr>
              <a:t>Climate smart agriculture</a:t>
            </a:r>
            <a:endParaRPr sz="1800" dirty="0">
              <a:solidFill>
                <a:schemeClr val="dk1"/>
              </a:solidFill>
              <a:latin typeface="Calibri"/>
              <a:ea typeface="Calibri"/>
              <a:cs typeface="Calibri"/>
              <a:sym typeface="Calibri"/>
            </a:endParaRPr>
          </a:p>
          <a:p>
            <a:pPr marL="356855" marR="0" lvl="0" indent="-344790" algn="l" rtl="0">
              <a:spcBef>
                <a:spcPts val="145"/>
              </a:spcBef>
              <a:spcAft>
                <a:spcPts val="0"/>
              </a:spcAft>
              <a:buClr>
                <a:srgbClr val="FFFFFF"/>
              </a:buClr>
              <a:buSzPts val="1800"/>
              <a:buFont typeface="Noto Sans Symbols"/>
              <a:buChar char="∙"/>
            </a:pPr>
            <a:r>
              <a:rPr lang="en-US" sz="1800" dirty="0">
                <a:solidFill>
                  <a:srgbClr val="FFFFFF"/>
                </a:solidFill>
                <a:latin typeface="Calibri"/>
                <a:ea typeface="Calibri"/>
                <a:cs typeface="Calibri"/>
                <a:sym typeface="Calibri"/>
              </a:rPr>
              <a:t>Community Managed Natural</a:t>
            </a:r>
            <a:r>
              <a:rPr lang="en-US" dirty="0">
                <a:solidFill>
                  <a:schemeClr val="dk1"/>
                </a:solidFill>
                <a:latin typeface="Calibri"/>
                <a:ea typeface="Calibri"/>
                <a:cs typeface="Calibri"/>
                <a:sym typeface="Calibri"/>
              </a:rPr>
              <a:t> </a:t>
            </a:r>
            <a:r>
              <a:rPr lang="en-US" sz="1800" dirty="0">
                <a:solidFill>
                  <a:srgbClr val="FFFFFF"/>
                </a:solidFill>
                <a:latin typeface="Calibri"/>
                <a:ea typeface="Calibri"/>
                <a:cs typeface="Calibri"/>
                <a:sym typeface="Calibri"/>
              </a:rPr>
              <a:t>Farming</a:t>
            </a:r>
            <a:endParaRPr sz="1800" dirty="0">
              <a:solidFill>
                <a:schemeClr val="dk1"/>
              </a:solidFill>
              <a:latin typeface="Calibri"/>
              <a:ea typeface="Calibri"/>
              <a:cs typeface="Calibri"/>
              <a:sym typeface="Calibri"/>
            </a:endParaRPr>
          </a:p>
          <a:p>
            <a:pPr marL="356855" marR="0" lvl="0" indent="-344790" algn="l" rtl="0">
              <a:spcBef>
                <a:spcPts val="140"/>
              </a:spcBef>
              <a:spcAft>
                <a:spcPts val="0"/>
              </a:spcAft>
              <a:buClr>
                <a:srgbClr val="FFFFFF"/>
              </a:buClr>
              <a:buSzPts val="1800"/>
              <a:buFont typeface="Noto Sans Symbols"/>
              <a:buChar char="∙"/>
            </a:pPr>
            <a:r>
              <a:rPr lang="en-US" sz="1800" dirty="0">
                <a:solidFill>
                  <a:srgbClr val="FFFFFF"/>
                </a:solidFill>
                <a:latin typeface="Calibri"/>
                <a:ea typeface="Calibri"/>
                <a:cs typeface="Calibri"/>
                <a:sym typeface="Calibri"/>
              </a:rPr>
              <a:t>Non Pesticidal Management</a:t>
            </a:r>
            <a:endParaRPr sz="1800" dirty="0">
              <a:solidFill>
                <a:schemeClr val="dk1"/>
              </a:solidFill>
              <a:latin typeface="Calibri"/>
              <a:ea typeface="Calibri"/>
              <a:cs typeface="Calibri"/>
              <a:sym typeface="Calibri"/>
            </a:endParaRPr>
          </a:p>
          <a:p>
            <a:pPr marL="356855" marR="0" lvl="0" indent="-344790" algn="l" rtl="0">
              <a:spcBef>
                <a:spcPts val="150"/>
              </a:spcBef>
              <a:spcAft>
                <a:spcPts val="0"/>
              </a:spcAft>
              <a:buClr>
                <a:srgbClr val="FFFFFF"/>
              </a:buClr>
              <a:buSzPts val="1800"/>
              <a:buFont typeface="Noto Sans Symbols"/>
              <a:buChar char="∙"/>
            </a:pPr>
            <a:r>
              <a:rPr lang="en-US" sz="1800" dirty="0">
                <a:solidFill>
                  <a:srgbClr val="FFFFFF"/>
                </a:solidFill>
                <a:latin typeface="Calibri"/>
                <a:ea typeface="Calibri"/>
                <a:cs typeface="Calibri"/>
                <a:sym typeface="Calibri"/>
              </a:rPr>
              <a:t>Organic Farming</a:t>
            </a:r>
            <a:endParaRPr sz="1800" dirty="0">
              <a:solidFill>
                <a:schemeClr val="dk1"/>
              </a:solidFill>
              <a:latin typeface="Calibri"/>
              <a:ea typeface="Calibri"/>
              <a:cs typeface="Calibri"/>
              <a:sym typeface="Calibri"/>
            </a:endParaRPr>
          </a:p>
          <a:p>
            <a:pPr marL="356855" marR="0" lvl="0" indent="-344790" algn="l" rtl="0">
              <a:spcBef>
                <a:spcPts val="165"/>
              </a:spcBef>
              <a:spcAft>
                <a:spcPts val="0"/>
              </a:spcAft>
              <a:buClr>
                <a:srgbClr val="FFFFFF"/>
              </a:buClr>
              <a:buSzPts val="1800"/>
              <a:buFont typeface="Noto Sans Symbols"/>
              <a:buChar char="∙"/>
            </a:pPr>
            <a:r>
              <a:rPr lang="en-US" sz="1800" dirty="0">
                <a:solidFill>
                  <a:srgbClr val="FFFFFF"/>
                </a:solidFill>
                <a:latin typeface="Calibri"/>
                <a:ea typeface="Calibri"/>
                <a:cs typeface="Calibri"/>
                <a:sym typeface="Calibri"/>
              </a:rPr>
              <a:t>Permaculture</a:t>
            </a:r>
          </a:p>
          <a:p>
            <a:pPr marL="356855" marR="0" lvl="0" indent="-344790" algn="l" rtl="0">
              <a:spcBef>
                <a:spcPts val="165"/>
              </a:spcBef>
              <a:spcAft>
                <a:spcPts val="0"/>
              </a:spcAft>
              <a:buClr>
                <a:srgbClr val="FFFFFF"/>
              </a:buClr>
              <a:buSzPts val="1800"/>
              <a:buFont typeface="Noto Sans Symbols"/>
              <a:buChar char="∙"/>
            </a:pPr>
            <a:r>
              <a:rPr lang="en-US" dirty="0">
                <a:solidFill>
                  <a:srgbClr val="FFFFFF"/>
                </a:solidFill>
                <a:latin typeface="Calibri"/>
                <a:ea typeface="Calibri"/>
                <a:cs typeface="Calibri"/>
                <a:sym typeface="Calibri"/>
              </a:rPr>
              <a:t>Regenerative Agriculture</a:t>
            </a:r>
            <a:endParaRPr sz="1800" dirty="0">
              <a:solidFill>
                <a:schemeClr val="dk1"/>
              </a:solidFill>
              <a:latin typeface="Calibri"/>
              <a:ea typeface="Calibri"/>
              <a:cs typeface="Calibri"/>
              <a:sym typeface="Calibri"/>
            </a:endParaRPr>
          </a:p>
          <a:p>
            <a:pPr marL="356855" marR="0" lvl="0" indent="-344790" algn="l" rtl="0">
              <a:spcBef>
                <a:spcPts val="150"/>
              </a:spcBef>
              <a:spcAft>
                <a:spcPts val="0"/>
              </a:spcAft>
              <a:buClr>
                <a:srgbClr val="FFFFFF"/>
              </a:buClr>
              <a:buSzPts val="1800"/>
              <a:buFont typeface="Noto Sans Symbols"/>
              <a:buChar char="∙"/>
            </a:pPr>
            <a:r>
              <a:rPr lang="en-US" sz="1800" dirty="0">
                <a:solidFill>
                  <a:srgbClr val="FFFFFF"/>
                </a:solidFill>
                <a:latin typeface="Calibri"/>
                <a:ea typeface="Calibri"/>
                <a:cs typeface="Calibri"/>
                <a:sym typeface="Calibri"/>
              </a:rPr>
              <a:t>Sustainable Agriculture</a:t>
            </a:r>
            <a:endParaRPr sz="1800" dirty="0">
              <a:solidFill>
                <a:schemeClr val="dk1"/>
              </a:solidFill>
              <a:latin typeface="Calibri"/>
              <a:ea typeface="Calibri"/>
              <a:cs typeface="Calibri"/>
              <a:sym typeface="Calibri"/>
            </a:endParaRPr>
          </a:p>
          <a:p>
            <a:pPr marL="356855" marR="0" lvl="0" indent="-344790" algn="l" rtl="0">
              <a:spcBef>
                <a:spcPts val="140"/>
              </a:spcBef>
              <a:spcAft>
                <a:spcPts val="0"/>
              </a:spcAft>
              <a:buClr>
                <a:srgbClr val="FFFFFF"/>
              </a:buClr>
              <a:buSzPts val="1800"/>
              <a:buFont typeface="Noto Sans Symbols"/>
              <a:buChar char="∙"/>
            </a:pPr>
            <a:r>
              <a:rPr lang="en-US" sz="1800" dirty="0">
                <a:solidFill>
                  <a:srgbClr val="FFFFFF"/>
                </a:solidFill>
                <a:latin typeface="Calibri"/>
                <a:ea typeface="Calibri"/>
                <a:cs typeface="Calibri"/>
                <a:sym typeface="Calibri"/>
              </a:rPr>
              <a:t>Zero Budget Natural Farming</a:t>
            </a:r>
            <a:endParaRPr sz="1800" dirty="0">
              <a:solidFill>
                <a:schemeClr val="dk1"/>
              </a:solidFill>
              <a:latin typeface="Calibri"/>
              <a:ea typeface="Calibri"/>
              <a:cs typeface="Calibri"/>
              <a:sym typeface="Calibri"/>
            </a:endParaRPr>
          </a:p>
        </p:txBody>
      </p:sp>
      <p:grpSp>
        <p:nvGrpSpPr>
          <p:cNvPr id="331" name="Google Shape;331;p25"/>
          <p:cNvGrpSpPr/>
          <p:nvPr/>
        </p:nvGrpSpPr>
        <p:grpSpPr>
          <a:xfrm>
            <a:off x="1072909" y="2747896"/>
            <a:ext cx="404012" cy="546275"/>
            <a:chOff x="1072906" y="2747893"/>
            <a:chExt cx="404012" cy="546275"/>
          </a:xfrm>
        </p:grpSpPr>
        <p:sp>
          <p:nvSpPr>
            <p:cNvPr id="332" name="Google Shape;332;p25"/>
            <p:cNvSpPr/>
            <p:nvPr/>
          </p:nvSpPr>
          <p:spPr>
            <a:xfrm>
              <a:off x="1072906" y="2823634"/>
              <a:ext cx="303530" cy="470534"/>
            </a:xfrm>
            <a:custGeom>
              <a:avLst/>
              <a:gdLst/>
              <a:ahLst/>
              <a:cxnLst/>
              <a:rect l="l" t="t" r="r" b="b"/>
              <a:pathLst>
                <a:path w="303530" h="470535" extrusionOk="0">
                  <a:moveTo>
                    <a:pt x="289618" y="354160"/>
                  </a:moveTo>
                  <a:lnTo>
                    <a:pt x="73607" y="354160"/>
                  </a:lnTo>
                  <a:lnTo>
                    <a:pt x="73607" y="469986"/>
                  </a:lnTo>
                  <a:lnTo>
                    <a:pt x="289618" y="469986"/>
                  </a:lnTo>
                  <a:lnTo>
                    <a:pt x="289618" y="457735"/>
                  </a:lnTo>
                  <a:lnTo>
                    <a:pt x="85852" y="457735"/>
                  </a:lnTo>
                  <a:lnTo>
                    <a:pt x="85852" y="366407"/>
                  </a:lnTo>
                  <a:lnTo>
                    <a:pt x="289618" y="366407"/>
                  </a:lnTo>
                  <a:lnTo>
                    <a:pt x="289618" y="354160"/>
                  </a:lnTo>
                  <a:close/>
                </a:path>
                <a:path w="303530" h="470535" extrusionOk="0">
                  <a:moveTo>
                    <a:pt x="289618" y="366407"/>
                  </a:moveTo>
                  <a:lnTo>
                    <a:pt x="277364" y="366407"/>
                  </a:lnTo>
                  <a:lnTo>
                    <a:pt x="277364" y="457735"/>
                  </a:lnTo>
                  <a:lnTo>
                    <a:pt x="289618" y="457735"/>
                  </a:lnTo>
                  <a:lnTo>
                    <a:pt x="289618" y="366407"/>
                  </a:lnTo>
                  <a:close/>
                </a:path>
                <a:path w="303530" h="470535" extrusionOk="0">
                  <a:moveTo>
                    <a:pt x="85645" y="0"/>
                  </a:moveTo>
                  <a:lnTo>
                    <a:pt x="85051" y="0"/>
                  </a:lnTo>
                  <a:lnTo>
                    <a:pt x="71075" y="2829"/>
                  </a:lnTo>
                  <a:lnTo>
                    <a:pt x="59648" y="10542"/>
                  </a:lnTo>
                  <a:lnTo>
                    <a:pt x="51938" y="21971"/>
                  </a:lnTo>
                  <a:lnTo>
                    <a:pt x="49108" y="35951"/>
                  </a:lnTo>
                  <a:lnTo>
                    <a:pt x="49108" y="78951"/>
                  </a:lnTo>
                  <a:lnTo>
                    <a:pt x="26322" y="84761"/>
                  </a:lnTo>
                  <a:lnTo>
                    <a:pt x="120" y="125911"/>
                  </a:lnTo>
                  <a:lnTo>
                    <a:pt x="0" y="279176"/>
                  </a:lnTo>
                  <a:lnTo>
                    <a:pt x="86944" y="352989"/>
                  </a:lnTo>
                  <a:lnTo>
                    <a:pt x="86936" y="354160"/>
                  </a:lnTo>
                  <a:lnTo>
                    <a:pt x="286963" y="354151"/>
                  </a:lnTo>
                  <a:lnTo>
                    <a:pt x="99189" y="354151"/>
                  </a:lnTo>
                  <a:lnTo>
                    <a:pt x="99232" y="347352"/>
                  </a:lnTo>
                  <a:lnTo>
                    <a:pt x="12253" y="273512"/>
                  </a:lnTo>
                  <a:lnTo>
                    <a:pt x="12365" y="125808"/>
                  </a:lnTo>
                  <a:lnTo>
                    <a:pt x="13765" y="112896"/>
                  </a:lnTo>
                  <a:lnTo>
                    <a:pt x="17760" y="104303"/>
                  </a:lnTo>
                  <a:lnTo>
                    <a:pt x="23304" y="99170"/>
                  </a:lnTo>
                  <a:lnTo>
                    <a:pt x="29351" y="96639"/>
                  </a:lnTo>
                  <a:lnTo>
                    <a:pt x="87977" y="81680"/>
                  </a:lnTo>
                  <a:lnTo>
                    <a:pt x="121485" y="81680"/>
                  </a:lnTo>
                  <a:lnTo>
                    <a:pt x="121485" y="77566"/>
                  </a:lnTo>
                  <a:lnTo>
                    <a:pt x="109240" y="77566"/>
                  </a:lnTo>
                  <a:lnTo>
                    <a:pt x="108095" y="76696"/>
                  </a:lnTo>
                  <a:lnTo>
                    <a:pt x="106820" y="75827"/>
                  </a:lnTo>
                  <a:lnTo>
                    <a:pt x="61362" y="75827"/>
                  </a:lnTo>
                  <a:lnTo>
                    <a:pt x="61362" y="35951"/>
                  </a:lnTo>
                  <a:lnTo>
                    <a:pt x="63226" y="26737"/>
                  </a:lnTo>
                  <a:lnTo>
                    <a:pt x="68308" y="19204"/>
                  </a:lnTo>
                  <a:lnTo>
                    <a:pt x="75839" y="14121"/>
                  </a:lnTo>
                  <a:lnTo>
                    <a:pt x="85051" y="12256"/>
                  </a:lnTo>
                  <a:lnTo>
                    <a:pt x="112300" y="12256"/>
                  </a:lnTo>
                  <a:lnTo>
                    <a:pt x="110044" y="9589"/>
                  </a:lnTo>
                  <a:lnTo>
                    <a:pt x="102959" y="4459"/>
                  </a:lnTo>
                  <a:lnTo>
                    <a:pt x="94728" y="1164"/>
                  </a:lnTo>
                  <a:lnTo>
                    <a:pt x="85645" y="0"/>
                  </a:lnTo>
                  <a:close/>
                </a:path>
                <a:path w="303530" h="470535" extrusionOk="0">
                  <a:moveTo>
                    <a:pt x="303197" y="136618"/>
                  </a:moveTo>
                  <a:lnTo>
                    <a:pt x="290952" y="136618"/>
                  </a:lnTo>
                  <a:lnTo>
                    <a:pt x="290728" y="336842"/>
                  </a:lnTo>
                  <a:lnTo>
                    <a:pt x="265309" y="353979"/>
                  </a:lnTo>
                  <a:lnTo>
                    <a:pt x="99189" y="354151"/>
                  </a:lnTo>
                  <a:lnTo>
                    <a:pt x="286963" y="354151"/>
                  </a:lnTo>
                  <a:lnTo>
                    <a:pt x="302973" y="343367"/>
                  </a:lnTo>
                  <a:lnTo>
                    <a:pt x="303197" y="136618"/>
                  </a:lnTo>
                  <a:close/>
                </a:path>
                <a:path w="303530" h="470535" extrusionOk="0">
                  <a:moveTo>
                    <a:pt x="121485" y="81680"/>
                  </a:moveTo>
                  <a:lnTo>
                    <a:pt x="87977" y="81680"/>
                  </a:lnTo>
                  <a:lnTo>
                    <a:pt x="94147" y="82566"/>
                  </a:lnTo>
                  <a:lnTo>
                    <a:pt x="104696" y="88798"/>
                  </a:lnTo>
                  <a:lnTo>
                    <a:pt x="108431" y="93747"/>
                  </a:lnTo>
                  <a:lnTo>
                    <a:pt x="109920" y="99608"/>
                  </a:lnTo>
                  <a:lnTo>
                    <a:pt x="110366" y="108645"/>
                  </a:lnTo>
                  <a:lnTo>
                    <a:pt x="107392" y="116887"/>
                  </a:lnTo>
                  <a:lnTo>
                    <a:pt x="101536" y="123430"/>
                  </a:lnTo>
                  <a:lnTo>
                    <a:pt x="93338" y="127374"/>
                  </a:lnTo>
                  <a:lnTo>
                    <a:pt x="61517" y="139209"/>
                  </a:lnTo>
                  <a:lnTo>
                    <a:pt x="70251" y="182950"/>
                  </a:lnTo>
                  <a:lnTo>
                    <a:pt x="73478" y="185101"/>
                  </a:lnTo>
                  <a:lnTo>
                    <a:pt x="80112" y="183776"/>
                  </a:lnTo>
                  <a:lnTo>
                    <a:pt x="82263" y="180548"/>
                  </a:lnTo>
                  <a:lnTo>
                    <a:pt x="75569" y="147041"/>
                  </a:lnTo>
                  <a:lnTo>
                    <a:pt x="96702" y="139157"/>
                  </a:lnTo>
                  <a:lnTo>
                    <a:pt x="102339" y="137660"/>
                  </a:lnTo>
                  <a:lnTo>
                    <a:pt x="107295" y="134862"/>
                  </a:lnTo>
                  <a:lnTo>
                    <a:pt x="111348" y="131179"/>
                  </a:lnTo>
                  <a:lnTo>
                    <a:pt x="125292" y="131179"/>
                  </a:lnTo>
                  <a:lnTo>
                    <a:pt x="123369" y="128328"/>
                  </a:lnTo>
                  <a:lnTo>
                    <a:pt x="121485" y="119017"/>
                  </a:lnTo>
                  <a:lnTo>
                    <a:pt x="121485" y="114920"/>
                  </a:lnTo>
                  <a:lnTo>
                    <a:pt x="123171" y="109127"/>
                  </a:lnTo>
                  <a:lnTo>
                    <a:pt x="123387" y="102836"/>
                  </a:lnTo>
                  <a:lnTo>
                    <a:pt x="121700" y="96217"/>
                  </a:lnTo>
                  <a:lnTo>
                    <a:pt x="121539" y="95675"/>
                  </a:lnTo>
                  <a:lnTo>
                    <a:pt x="121485" y="81680"/>
                  </a:lnTo>
                  <a:close/>
                </a:path>
                <a:path w="303530" h="470535" extrusionOk="0">
                  <a:moveTo>
                    <a:pt x="125292" y="131179"/>
                  </a:moveTo>
                  <a:lnTo>
                    <a:pt x="111348" y="131179"/>
                  </a:lnTo>
                  <a:lnTo>
                    <a:pt x="116576" y="140837"/>
                  </a:lnTo>
                  <a:lnTo>
                    <a:pt x="124378" y="148442"/>
                  </a:lnTo>
                  <a:lnTo>
                    <a:pt x="134185" y="153422"/>
                  </a:lnTo>
                  <a:lnTo>
                    <a:pt x="145424" y="155209"/>
                  </a:lnTo>
                  <a:lnTo>
                    <a:pt x="154545" y="154044"/>
                  </a:lnTo>
                  <a:lnTo>
                    <a:pt x="162816" y="150744"/>
                  </a:lnTo>
                  <a:lnTo>
                    <a:pt x="169939" y="145609"/>
                  </a:lnTo>
                  <a:lnTo>
                    <a:pt x="172191" y="142961"/>
                  </a:lnTo>
                  <a:lnTo>
                    <a:pt x="145424" y="142961"/>
                  </a:lnTo>
                  <a:lnTo>
                    <a:pt x="136115" y="141077"/>
                  </a:lnTo>
                  <a:lnTo>
                    <a:pt x="128504" y="135940"/>
                  </a:lnTo>
                  <a:lnTo>
                    <a:pt x="125292" y="131179"/>
                  </a:lnTo>
                  <a:close/>
                </a:path>
                <a:path w="303530" h="470535" extrusionOk="0">
                  <a:moveTo>
                    <a:pt x="193661" y="138933"/>
                  </a:moveTo>
                  <a:lnTo>
                    <a:pt x="175619" y="138933"/>
                  </a:lnTo>
                  <a:lnTo>
                    <a:pt x="181300" y="145451"/>
                  </a:lnTo>
                  <a:lnTo>
                    <a:pt x="188369" y="150458"/>
                  </a:lnTo>
                  <a:lnTo>
                    <a:pt x="196546" y="153671"/>
                  </a:lnTo>
                  <a:lnTo>
                    <a:pt x="205547" y="154805"/>
                  </a:lnTo>
                  <a:lnTo>
                    <a:pt x="216289" y="153178"/>
                  </a:lnTo>
                  <a:lnTo>
                    <a:pt x="225754" y="148625"/>
                  </a:lnTo>
                  <a:lnTo>
                    <a:pt x="232435" y="142557"/>
                  </a:lnTo>
                  <a:lnTo>
                    <a:pt x="205547" y="142557"/>
                  </a:lnTo>
                  <a:lnTo>
                    <a:pt x="196238" y="140672"/>
                  </a:lnTo>
                  <a:lnTo>
                    <a:pt x="193661" y="138933"/>
                  </a:lnTo>
                  <a:close/>
                </a:path>
                <a:path w="303530" h="470535" extrusionOk="0">
                  <a:moveTo>
                    <a:pt x="262155" y="132711"/>
                  </a:moveTo>
                  <a:lnTo>
                    <a:pt x="238874" y="132711"/>
                  </a:lnTo>
                  <a:lnTo>
                    <a:pt x="244460" y="138166"/>
                  </a:lnTo>
                  <a:lnTo>
                    <a:pt x="251115" y="142321"/>
                  </a:lnTo>
                  <a:lnTo>
                    <a:pt x="258628" y="144968"/>
                  </a:lnTo>
                  <a:lnTo>
                    <a:pt x="266789" y="145896"/>
                  </a:lnTo>
                  <a:lnTo>
                    <a:pt x="273576" y="145258"/>
                  </a:lnTo>
                  <a:lnTo>
                    <a:pt x="279945" y="143420"/>
                  </a:lnTo>
                  <a:lnTo>
                    <a:pt x="285776" y="140501"/>
                  </a:lnTo>
                  <a:lnTo>
                    <a:pt x="290952" y="136618"/>
                  </a:lnTo>
                  <a:lnTo>
                    <a:pt x="303197" y="136618"/>
                  </a:lnTo>
                  <a:lnTo>
                    <a:pt x="303200" y="133649"/>
                  </a:lnTo>
                  <a:lnTo>
                    <a:pt x="266789" y="133649"/>
                  </a:lnTo>
                  <a:lnTo>
                    <a:pt x="262155" y="132711"/>
                  </a:lnTo>
                  <a:close/>
                </a:path>
                <a:path w="303530" h="470535" extrusionOk="0">
                  <a:moveTo>
                    <a:pt x="172195" y="12901"/>
                  </a:moveTo>
                  <a:lnTo>
                    <a:pt x="145424" y="12901"/>
                  </a:lnTo>
                  <a:lnTo>
                    <a:pt x="154733" y="14786"/>
                  </a:lnTo>
                  <a:lnTo>
                    <a:pt x="162344" y="19923"/>
                  </a:lnTo>
                  <a:lnTo>
                    <a:pt x="167479" y="27535"/>
                  </a:lnTo>
                  <a:lnTo>
                    <a:pt x="169243" y="36252"/>
                  </a:lnTo>
                  <a:lnTo>
                    <a:pt x="169363" y="119017"/>
                  </a:lnTo>
                  <a:lnTo>
                    <a:pt x="167479" y="128328"/>
                  </a:lnTo>
                  <a:lnTo>
                    <a:pt x="162344" y="135940"/>
                  </a:lnTo>
                  <a:lnTo>
                    <a:pt x="154733" y="141077"/>
                  </a:lnTo>
                  <a:lnTo>
                    <a:pt x="145424" y="142961"/>
                  </a:lnTo>
                  <a:lnTo>
                    <a:pt x="172191" y="142961"/>
                  </a:lnTo>
                  <a:lnTo>
                    <a:pt x="175619" y="138933"/>
                  </a:lnTo>
                  <a:lnTo>
                    <a:pt x="193661" y="138933"/>
                  </a:lnTo>
                  <a:lnTo>
                    <a:pt x="188627" y="135536"/>
                  </a:lnTo>
                  <a:lnTo>
                    <a:pt x="183492" y="127924"/>
                  </a:lnTo>
                  <a:lnTo>
                    <a:pt x="181690" y="119017"/>
                  </a:lnTo>
                  <a:lnTo>
                    <a:pt x="181658" y="35951"/>
                  </a:lnTo>
                  <a:lnTo>
                    <a:pt x="183492" y="26889"/>
                  </a:lnTo>
                  <a:lnTo>
                    <a:pt x="188627" y="19277"/>
                  </a:lnTo>
                  <a:lnTo>
                    <a:pt x="192871" y="16413"/>
                  </a:lnTo>
                  <a:lnTo>
                    <a:pt x="175275" y="16413"/>
                  </a:lnTo>
                  <a:lnTo>
                    <a:pt x="172195" y="12901"/>
                  </a:lnTo>
                  <a:close/>
                </a:path>
                <a:path w="303530" h="470535" extrusionOk="0">
                  <a:moveTo>
                    <a:pt x="232189" y="12256"/>
                  </a:moveTo>
                  <a:lnTo>
                    <a:pt x="205547" y="12256"/>
                  </a:lnTo>
                  <a:lnTo>
                    <a:pt x="214856" y="14141"/>
                  </a:lnTo>
                  <a:lnTo>
                    <a:pt x="222467" y="19277"/>
                  </a:lnTo>
                  <a:lnTo>
                    <a:pt x="227602" y="26889"/>
                  </a:lnTo>
                  <a:lnTo>
                    <a:pt x="229296" y="35262"/>
                  </a:lnTo>
                  <a:lnTo>
                    <a:pt x="229404" y="119017"/>
                  </a:lnTo>
                  <a:lnTo>
                    <a:pt x="227602" y="127924"/>
                  </a:lnTo>
                  <a:lnTo>
                    <a:pt x="222467" y="135536"/>
                  </a:lnTo>
                  <a:lnTo>
                    <a:pt x="214856" y="140672"/>
                  </a:lnTo>
                  <a:lnTo>
                    <a:pt x="205547" y="142557"/>
                  </a:lnTo>
                  <a:lnTo>
                    <a:pt x="232435" y="142557"/>
                  </a:lnTo>
                  <a:lnTo>
                    <a:pt x="233447" y="141638"/>
                  </a:lnTo>
                  <a:lnTo>
                    <a:pt x="238874" y="132711"/>
                  </a:lnTo>
                  <a:lnTo>
                    <a:pt x="262155" y="132711"/>
                  </a:lnTo>
                  <a:lnTo>
                    <a:pt x="257480" y="131764"/>
                  </a:lnTo>
                  <a:lnTo>
                    <a:pt x="249869" y="126628"/>
                  </a:lnTo>
                  <a:lnTo>
                    <a:pt x="244735" y="119017"/>
                  </a:lnTo>
                  <a:lnTo>
                    <a:pt x="242850" y="109704"/>
                  </a:lnTo>
                  <a:lnTo>
                    <a:pt x="242850" y="48448"/>
                  </a:lnTo>
                  <a:lnTo>
                    <a:pt x="244734" y="39137"/>
                  </a:lnTo>
                  <a:lnTo>
                    <a:pt x="249869" y="31525"/>
                  </a:lnTo>
                  <a:lnTo>
                    <a:pt x="257480" y="26388"/>
                  </a:lnTo>
                  <a:lnTo>
                    <a:pt x="266789" y="24504"/>
                  </a:lnTo>
                  <a:lnTo>
                    <a:pt x="293468" y="24504"/>
                  </a:lnTo>
                  <a:lnTo>
                    <a:pt x="239761" y="24418"/>
                  </a:lnTo>
                  <a:lnTo>
                    <a:pt x="234576" y="14615"/>
                  </a:lnTo>
                  <a:lnTo>
                    <a:pt x="232189" y="12256"/>
                  </a:lnTo>
                  <a:close/>
                </a:path>
                <a:path w="303530" h="470535" extrusionOk="0">
                  <a:moveTo>
                    <a:pt x="293468" y="24504"/>
                  </a:moveTo>
                  <a:lnTo>
                    <a:pt x="266789" y="24504"/>
                  </a:lnTo>
                  <a:lnTo>
                    <a:pt x="276098" y="26388"/>
                  </a:lnTo>
                  <a:lnTo>
                    <a:pt x="283708" y="31525"/>
                  </a:lnTo>
                  <a:lnTo>
                    <a:pt x="288844" y="39137"/>
                  </a:lnTo>
                  <a:lnTo>
                    <a:pt x="290728" y="48448"/>
                  </a:lnTo>
                  <a:lnTo>
                    <a:pt x="290728" y="109704"/>
                  </a:lnTo>
                  <a:lnTo>
                    <a:pt x="288843" y="119017"/>
                  </a:lnTo>
                  <a:lnTo>
                    <a:pt x="283708" y="126628"/>
                  </a:lnTo>
                  <a:lnTo>
                    <a:pt x="276098" y="131764"/>
                  </a:lnTo>
                  <a:lnTo>
                    <a:pt x="266789" y="133649"/>
                  </a:lnTo>
                  <a:lnTo>
                    <a:pt x="303200" y="133649"/>
                  </a:lnTo>
                  <a:lnTo>
                    <a:pt x="303137" y="96217"/>
                  </a:lnTo>
                  <a:lnTo>
                    <a:pt x="302973" y="95675"/>
                  </a:lnTo>
                  <a:lnTo>
                    <a:pt x="302973" y="48448"/>
                  </a:lnTo>
                  <a:lnTo>
                    <a:pt x="300125" y="34373"/>
                  </a:lnTo>
                  <a:lnTo>
                    <a:pt x="293468" y="24504"/>
                  </a:lnTo>
                  <a:close/>
                </a:path>
                <a:path w="303530" h="470535" extrusionOk="0">
                  <a:moveTo>
                    <a:pt x="112300" y="12256"/>
                  </a:moveTo>
                  <a:lnTo>
                    <a:pt x="85645" y="12256"/>
                  </a:lnTo>
                  <a:lnTo>
                    <a:pt x="94639" y="14032"/>
                  </a:lnTo>
                  <a:lnTo>
                    <a:pt x="102046" y="18885"/>
                  </a:lnTo>
                  <a:lnTo>
                    <a:pt x="107163" y="26105"/>
                  </a:lnTo>
                  <a:lnTo>
                    <a:pt x="109138" y="34373"/>
                  </a:lnTo>
                  <a:lnTo>
                    <a:pt x="109240" y="77566"/>
                  </a:lnTo>
                  <a:lnTo>
                    <a:pt x="121485" y="77566"/>
                  </a:lnTo>
                  <a:lnTo>
                    <a:pt x="121579" y="35951"/>
                  </a:lnTo>
                  <a:lnTo>
                    <a:pt x="133953" y="16258"/>
                  </a:lnTo>
                  <a:lnTo>
                    <a:pt x="115685" y="16258"/>
                  </a:lnTo>
                  <a:lnTo>
                    <a:pt x="112300" y="12256"/>
                  </a:lnTo>
                  <a:close/>
                </a:path>
                <a:path w="303530" h="470535" extrusionOk="0">
                  <a:moveTo>
                    <a:pt x="85891" y="70266"/>
                  </a:moveTo>
                  <a:lnTo>
                    <a:pt x="79045" y="71317"/>
                  </a:lnTo>
                  <a:lnTo>
                    <a:pt x="61362" y="75827"/>
                  </a:lnTo>
                  <a:lnTo>
                    <a:pt x="106820" y="75827"/>
                  </a:lnTo>
                  <a:lnTo>
                    <a:pt x="105652" y="75138"/>
                  </a:lnTo>
                  <a:lnTo>
                    <a:pt x="99357" y="72201"/>
                  </a:lnTo>
                  <a:lnTo>
                    <a:pt x="92716" y="70568"/>
                  </a:lnTo>
                  <a:lnTo>
                    <a:pt x="85891" y="70266"/>
                  </a:lnTo>
                  <a:close/>
                </a:path>
                <a:path w="303530" h="470535" extrusionOk="0">
                  <a:moveTo>
                    <a:pt x="266789" y="12256"/>
                  </a:moveTo>
                  <a:lnTo>
                    <a:pt x="258968" y="13108"/>
                  </a:lnTo>
                  <a:lnTo>
                    <a:pt x="251735" y="15542"/>
                  </a:lnTo>
                  <a:lnTo>
                    <a:pt x="245234" y="19408"/>
                  </a:lnTo>
                  <a:lnTo>
                    <a:pt x="239761" y="24418"/>
                  </a:lnTo>
                  <a:lnTo>
                    <a:pt x="293410" y="24418"/>
                  </a:lnTo>
                  <a:lnTo>
                    <a:pt x="292364" y="22867"/>
                  </a:lnTo>
                  <a:lnTo>
                    <a:pt x="280861" y="15104"/>
                  </a:lnTo>
                  <a:lnTo>
                    <a:pt x="266789" y="12256"/>
                  </a:lnTo>
                  <a:close/>
                </a:path>
                <a:path w="303530" h="470535" extrusionOk="0">
                  <a:moveTo>
                    <a:pt x="205547" y="0"/>
                  </a:moveTo>
                  <a:lnTo>
                    <a:pt x="196391" y="1176"/>
                  </a:lnTo>
                  <a:lnTo>
                    <a:pt x="188094" y="4504"/>
                  </a:lnTo>
                  <a:lnTo>
                    <a:pt x="180956" y="9684"/>
                  </a:lnTo>
                  <a:lnTo>
                    <a:pt x="175275" y="16413"/>
                  </a:lnTo>
                  <a:lnTo>
                    <a:pt x="192871" y="16413"/>
                  </a:lnTo>
                  <a:lnTo>
                    <a:pt x="196238" y="14141"/>
                  </a:lnTo>
                  <a:lnTo>
                    <a:pt x="205547" y="12256"/>
                  </a:lnTo>
                  <a:lnTo>
                    <a:pt x="232189" y="12256"/>
                  </a:lnTo>
                  <a:lnTo>
                    <a:pt x="226755" y="6886"/>
                  </a:lnTo>
                  <a:lnTo>
                    <a:pt x="216884" y="1819"/>
                  </a:lnTo>
                  <a:lnTo>
                    <a:pt x="205547" y="0"/>
                  </a:lnTo>
                  <a:close/>
                </a:path>
                <a:path w="303530" h="470535" extrusionOk="0">
                  <a:moveTo>
                    <a:pt x="145424" y="645"/>
                  </a:moveTo>
                  <a:lnTo>
                    <a:pt x="136471" y="1771"/>
                  </a:lnTo>
                  <a:lnTo>
                    <a:pt x="128389" y="4917"/>
                  </a:lnTo>
                  <a:lnTo>
                    <a:pt x="121359" y="9843"/>
                  </a:lnTo>
                  <a:lnTo>
                    <a:pt x="115685" y="16258"/>
                  </a:lnTo>
                  <a:lnTo>
                    <a:pt x="133953" y="16258"/>
                  </a:lnTo>
                  <a:lnTo>
                    <a:pt x="136467" y="14643"/>
                  </a:lnTo>
                  <a:lnTo>
                    <a:pt x="145424" y="12901"/>
                  </a:lnTo>
                  <a:lnTo>
                    <a:pt x="172195" y="12901"/>
                  </a:lnTo>
                  <a:lnTo>
                    <a:pt x="169595" y="9937"/>
                  </a:lnTo>
                  <a:lnTo>
                    <a:pt x="162540" y="4963"/>
                  </a:lnTo>
                  <a:lnTo>
                    <a:pt x="154390" y="1771"/>
                  </a:lnTo>
                  <a:lnTo>
                    <a:pt x="145424" y="645"/>
                  </a:lnTo>
                  <a:close/>
                </a:path>
              </a:pathLst>
            </a:custGeom>
            <a:solidFill>
              <a:srgbClr val="FCD00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25"/>
            <p:cNvSpPr/>
            <p:nvPr/>
          </p:nvSpPr>
          <p:spPr>
            <a:xfrm>
              <a:off x="1072906" y="2823634"/>
              <a:ext cx="303530" cy="470534"/>
            </a:xfrm>
            <a:custGeom>
              <a:avLst/>
              <a:gdLst/>
              <a:ahLst/>
              <a:cxnLst/>
              <a:rect l="l" t="t" r="r" b="b"/>
              <a:pathLst>
                <a:path w="303530" h="470535" extrusionOk="0">
                  <a:moveTo>
                    <a:pt x="85645" y="0"/>
                  </a:moveTo>
                  <a:lnTo>
                    <a:pt x="85051" y="0"/>
                  </a:lnTo>
                  <a:lnTo>
                    <a:pt x="71075" y="2829"/>
                  </a:lnTo>
                  <a:lnTo>
                    <a:pt x="59648" y="10542"/>
                  </a:lnTo>
                  <a:lnTo>
                    <a:pt x="51938" y="21971"/>
                  </a:lnTo>
                  <a:lnTo>
                    <a:pt x="49108" y="35951"/>
                  </a:lnTo>
                  <a:lnTo>
                    <a:pt x="49108" y="78951"/>
                  </a:lnTo>
                  <a:lnTo>
                    <a:pt x="26322" y="84761"/>
                  </a:lnTo>
                  <a:lnTo>
                    <a:pt x="120" y="125911"/>
                  </a:lnTo>
                  <a:lnTo>
                    <a:pt x="0" y="279176"/>
                  </a:lnTo>
                  <a:lnTo>
                    <a:pt x="86944" y="352989"/>
                  </a:lnTo>
                  <a:lnTo>
                    <a:pt x="86936" y="354160"/>
                  </a:lnTo>
                  <a:lnTo>
                    <a:pt x="73607" y="354160"/>
                  </a:lnTo>
                  <a:lnTo>
                    <a:pt x="73607" y="469986"/>
                  </a:lnTo>
                  <a:lnTo>
                    <a:pt x="289618" y="469986"/>
                  </a:lnTo>
                  <a:lnTo>
                    <a:pt x="289618" y="354160"/>
                  </a:lnTo>
                  <a:lnTo>
                    <a:pt x="286950" y="354160"/>
                  </a:lnTo>
                  <a:lnTo>
                    <a:pt x="302973" y="343367"/>
                  </a:lnTo>
                  <a:lnTo>
                    <a:pt x="303240" y="97456"/>
                  </a:lnTo>
                  <a:lnTo>
                    <a:pt x="303240" y="96837"/>
                  </a:lnTo>
                  <a:lnTo>
                    <a:pt x="303145" y="96243"/>
                  </a:lnTo>
                  <a:lnTo>
                    <a:pt x="302973" y="95675"/>
                  </a:lnTo>
                  <a:lnTo>
                    <a:pt x="302973" y="48448"/>
                  </a:lnTo>
                  <a:lnTo>
                    <a:pt x="300125" y="34373"/>
                  </a:lnTo>
                  <a:lnTo>
                    <a:pt x="292364" y="22867"/>
                  </a:lnTo>
                  <a:lnTo>
                    <a:pt x="280861" y="15104"/>
                  </a:lnTo>
                  <a:lnTo>
                    <a:pt x="266789" y="12256"/>
                  </a:lnTo>
                  <a:lnTo>
                    <a:pt x="258968" y="13108"/>
                  </a:lnTo>
                  <a:lnTo>
                    <a:pt x="251735" y="15542"/>
                  </a:lnTo>
                  <a:lnTo>
                    <a:pt x="245272" y="19373"/>
                  </a:lnTo>
                  <a:lnTo>
                    <a:pt x="239761" y="24418"/>
                  </a:lnTo>
                  <a:lnTo>
                    <a:pt x="234576" y="14615"/>
                  </a:lnTo>
                  <a:lnTo>
                    <a:pt x="226755" y="6886"/>
                  </a:lnTo>
                  <a:lnTo>
                    <a:pt x="216884" y="1819"/>
                  </a:lnTo>
                  <a:lnTo>
                    <a:pt x="205547" y="0"/>
                  </a:lnTo>
                  <a:lnTo>
                    <a:pt x="196391" y="1176"/>
                  </a:lnTo>
                  <a:lnTo>
                    <a:pt x="188094" y="4504"/>
                  </a:lnTo>
                  <a:lnTo>
                    <a:pt x="180956" y="9684"/>
                  </a:lnTo>
                  <a:lnTo>
                    <a:pt x="175275" y="16413"/>
                  </a:lnTo>
                  <a:lnTo>
                    <a:pt x="169595" y="9937"/>
                  </a:lnTo>
                  <a:lnTo>
                    <a:pt x="162540" y="4963"/>
                  </a:lnTo>
                  <a:lnTo>
                    <a:pt x="154390" y="1771"/>
                  </a:lnTo>
                  <a:lnTo>
                    <a:pt x="145424" y="645"/>
                  </a:lnTo>
                  <a:lnTo>
                    <a:pt x="136502" y="1759"/>
                  </a:lnTo>
                  <a:lnTo>
                    <a:pt x="128389" y="4917"/>
                  </a:lnTo>
                  <a:lnTo>
                    <a:pt x="121359" y="9843"/>
                  </a:lnTo>
                  <a:lnTo>
                    <a:pt x="115685" y="16258"/>
                  </a:lnTo>
                  <a:lnTo>
                    <a:pt x="110044" y="9589"/>
                  </a:lnTo>
                  <a:lnTo>
                    <a:pt x="102959" y="4459"/>
                  </a:lnTo>
                  <a:lnTo>
                    <a:pt x="94728" y="1164"/>
                  </a:lnTo>
                  <a:lnTo>
                    <a:pt x="85645" y="0"/>
                  </a:lnTo>
                  <a:close/>
                </a:path>
                <a:path w="303530" h="470535" extrusionOk="0">
                  <a:moveTo>
                    <a:pt x="277364" y="457735"/>
                  </a:moveTo>
                  <a:lnTo>
                    <a:pt x="85852" y="457735"/>
                  </a:lnTo>
                  <a:lnTo>
                    <a:pt x="85852" y="366407"/>
                  </a:lnTo>
                  <a:lnTo>
                    <a:pt x="86858" y="366407"/>
                  </a:lnTo>
                  <a:lnTo>
                    <a:pt x="92916" y="366407"/>
                  </a:lnTo>
                  <a:lnTo>
                    <a:pt x="277364" y="366407"/>
                  </a:lnTo>
                  <a:lnTo>
                    <a:pt x="277364" y="457735"/>
                  </a:lnTo>
                  <a:close/>
                </a:path>
                <a:path w="303530" h="470535" extrusionOk="0">
                  <a:moveTo>
                    <a:pt x="265309" y="353979"/>
                  </a:moveTo>
                  <a:lnTo>
                    <a:pt x="99189" y="354151"/>
                  </a:lnTo>
                  <a:lnTo>
                    <a:pt x="99232" y="347352"/>
                  </a:lnTo>
                  <a:lnTo>
                    <a:pt x="12253" y="273512"/>
                  </a:lnTo>
                  <a:lnTo>
                    <a:pt x="12365" y="168498"/>
                  </a:lnTo>
                  <a:lnTo>
                    <a:pt x="12365" y="125808"/>
                  </a:lnTo>
                  <a:lnTo>
                    <a:pt x="13765" y="112896"/>
                  </a:lnTo>
                  <a:lnTo>
                    <a:pt x="17760" y="104303"/>
                  </a:lnTo>
                  <a:lnTo>
                    <a:pt x="23304" y="99170"/>
                  </a:lnTo>
                  <a:lnTo>
                    <a:pt x="29351" y="96639"/>
                  </a:lnTo>
                  <a:lnTo>
                    <a:pt x="82074" y="83186"/>
                  </a:lnTo>
                  <a:lnTo>
                    <a:pt x="87977" y="81680"/>
                  </a:lnTo>
                  <a:lnTo>
                    <a:pt x="110366" y="108645"/>
                  </a:lnTo>
                  <a:lnTo>
                    <a:pt x="107392" y="116887"/>
                  </a:lnTo>
                  <a:lnTo>
                    <a:pt x="101536" y="123430"/>
                  </a:lnTo>
                  <a:lnTo>
                    <a:pt x="93338" y="127374"/>
                  </a:lnTo>
                  <a:lnTo>
                    <a:pt x="61517" y="139209"/>
                  </a:lnTo>
                  <a:lnTo>
                    <a:pt x="69588" y="179636"/>
                  </a:lnTo>
                  <a:lnTo>
                    <a:pt x="70251" y="182950"/>
                  </a:lnTo>
                  <a:lnTo>
                    <a:pt x="73478" y="185101"/>
                  </a:lnTo>
                  <a:lnTo>
                    <a:pt x="76799" y="184439"/>
                  </a:lnTo>
                  <a:lnTo>
                    <a:pt x="80112" y="183776"/>
                  </a:lnTo>
                  <a:lnTo>
                    <a:pt x="82263" y="180548"/>
                  </a:lnTo>
                  <a:lnTo>
                    <a:pt x="81601" y="177235"/>
                  </a:lnTo>
                  <a:lnTo>
                    <a:pt x="75569" y="147041"/>
                  </a:lnTo>
                  <a:lnTo>
                    <a:pt x="96702" y="139157"/>
                  </a:lnTo>
                  <a:lnTo>
                    <a:pt x="102339" y="137660"/>
                  </a:lnTo>
                  <a:lnTo>
                    <a:pt x="107295" y="134862"/>
                  </a:lnTo>
                  <a:lnTo>
                    <a:pt x="111348" y="131179"/>
                  </a:lnTo>
                  <a:lnTo>
                    <a:pt x="116576" y="140837"/>
                  </a:lnTo>
                  <a:lnTo>
                    <a:pt x="124378" y="148442"/>
                  </a:lnTo>
                  <a:lnTo>
                    <a:pt x="134185" y="153422"/>
                  </a:lnTo>
                  <a:lnTo>
                    <a:pt x="145424" y="155209"/>
                  </a:lnTo>
                  <a:lnTo>
                    <a:pt x="154545" y="154044"/>
                  </a:lnTo>
                  <a:lnTo>
                    <a:pt x="162816" y="150744"/>
                  </a:lnTo>
                  <a:lnTo>
                    <a:pt x="169939" y="145609"/>
                  </a:lnTo>
                  <a:lnTo>
                    <a:pt x="175619" y="138933"/>
                  </a:lnTo>
                  <a:lnTo>
                    <a:pt x="181300" y="145451"/>
                  </a:lnTo>
                  <a:lnTo>
                    <a:pt x="188369" y="150458"/>
                  </a:lnTo>
                  <a:lnTo>
                    <a:pt x="196546" y="153671"/>
                  </a:lnTo>
                  <a:lnTo>
                    <a:pt x="205547" y="154805"/>
                  </a:lnTo>
                  <a:lnTo>
                    <a:pt x="216289" y="153178"/>
                  </a:lnTo>
                  <a:lnTo>
                    <a:pt x="225754" y="148625"/>
                  </a:lnTo>
                  <a:lnTo>
                    <a:pt x="233447" y="141638"/>
                  </a:lnTo>
                  <a:lnTo>
                    <a:pt x="238874" y="132711"/>
                  </a:lnTo>
                  <a:lnTo>
                    <a:pt x="244460" y="138166"/>
                  </a:lnTo>
                  <a:lnTo>
                    <a:pt x="251115" y="142321"/>
                  </a:lnTo>
                  <a:lnTo>
                    <a:pt x="258628" y="144968"/>
                  </a:lnTo>
                  <a:lnTo>
                    <a:pt x="266789" y="145896"/>
                  </a:lnTo>
                  <a:lnTo>
                    <a:pt x="273576" y="145258"/>
                  </a:lnTo>
                  <a:lnTo>
                    <a:pt x="279945" y="143420"/>
                  </a:lnTo>
                  <a:lnTo>
                    <a:pt x="285776" y="140501"/>
                  </a:lnTo>
                  <a:lnTo>
                    <a:pt x="290952" y="136618"/>
                  </a:lnTo>
                  <a:lnTo>
                    <a:pt x="290728" y="336842"/>
                  </a:lnTo>
                  <a:lnTo>
                    <a:pt x="265309" y="353979"/>
                  </a:lnTo>
                  <a:close/>
                </a:path>
              </a:pathLst>
            </a:custGeom>
            <a:noFill/>
            <a:ln w="9525" cap="flat" cmpd="sng">
              <a:solidFill>
                <a:srgbClr val="FCD00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34" name="Google Shape;334;p25"/>
            <p:cNvPicPr preferRelativeResize="0"/>
            <p:nvPr/>
          </p:nvPicPr>
          <p:blipFill rotWithShape="1">
            <a:blip r:embed="rId5">
              <a:alphaModFix/>
            </a:blip>
            <a:srcRect/>
            <a:stretch/>
          </p:blipFill>
          <p:spPr>
            <a:xfrm>
              <a:off x="1133666" y="2835288"/>
              <a:ext cx="230570" cy="131910"/>
            </a:xfrm>
            <a:prstGeom prst="rect">
              <a:avLst/>
            </a:prstGeom>
            <a:noFill/>
            <a:ln>
              <a:noFill/>
            </a:ln>
          </p:spPr>
        </p:pic>
        <p:sp>
          <p:nvSpPr>
            <p:cNvPr id="335" name="Google Shape;335;p25"/>
            <p:cNvSpPr/>
            <p:nvPr/>
          </p:nvSpPr>
          <p:spPr>
            <a:xfrm>
              <a:off x="1368333" y="2747893"/>
              <a:ext cx="108585" cy="105410"/>
            </a:xfrm>
            <a:custGeom>
              <a:avLst/>
              <a:gdLst/>
              <a:ahLst/>
              <a:cxnLst/>
              <a:rect l="l" t="t" r="r" b="b"/>
              <a:pathLst>
                <a:path w="108584" h="105410" extrusionOk="0">
                  <a:moveTo>
                    <a:pt x="32389" y="75715"/>
                  </a:moveTo>
                  <a:lnTo>
                    <a:pt x="72970" y="35125"/>
                  </a:lnTo>
                </a:path>
                <a:path w="108584" h="105410" extrusionOk="0">
                  <a:moveTo>
                    <a:pt x="52688" y="104867"/>
                  </a:moveTo>
                  <a:lnTo>
                    <a:pt x="108113" y="90011"/>
                  </a:lnTo>
                </a:path>
                <a:path w="108584" h="105410" extrusionOk="0">
                  <a:moveTo>
                    <a:pt x="0" y="55446"/>
                  </a:moveTo>
                  <a:lnTo>
                    <a:pt x="14852" y="0"/>
                  </a:lnTo>
                </a:path>
              </a:pathLst>
            </a:custGeom>
            <a:noFill/>
            <a:ln w="157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A28EE1A-1DD1-7D47-85C4-599354188E48}"/>
              </a:ext>
            </a:extLst>
          </p:cNvPr>
          <p:cNvSpPr txBox="1"/>
          <p:nvPr/>
        </p:nvSpPr>
        <p:spPr>
          <a:xfrm>
            <a:off x="396020" y="4545926"/>
            <a:ext cx="3198633" cy="1015663"/>
          </a:xfrm>
          <a:prstGeom prst="rect">
            <a:avLst/>
          </a:prstGeom>
          <a:noFill/>
        </p:spPr>
        <p:txBody>
          <a:bodyPr wrap="none" rtlCol="0">
            <a:spAutoFit/>
          </a:bodyPr>
          <a:lstStyle/>
          <a:p>
            <a:pPr algn="ctr"/>
            <a:r>
              <a:rPr lang="en-US" sz="2400" b="1" dirty="0"/>
              <a:t>Natural Farming</a:t>
            </a:r>
          </a:p>
          <a:p>
            <a:pPr algn="ctr"/>
            <a:r>
              <a:rPr lang="en-US" dirty="0"/>
              <a:t>(Relies on farm made products)</a:t>
            </a:r>
          </a:p>
          <a:p>
            <a:pPr algn="ctr"/>
            <a:r>
              <a:rPr lang="en-US" dirty="0">
                <a:solidFill>
                  <a:schemeClr val="tx1">
                    <a:lumMod val="65000"/>
                    <a:lumOff val="35000"/>
                  </a:schemeClr>
                </a:solidFill>
              </a:rPr>
              <a:t>ZBNF/SPNF | Fukuoka | Korean</a:t>
            </a:r>
            <a:r>
              <a:rPr lang="en-US" dirty="0"/>
              <a:t> </a:t>
            </a:r>
          </a:p>
        </p:txBody>
      </p:sp>
      <p:sp>
        <p:nvSpPr>
          <p:cNvPr id="4" name="TextBox 3">
            <a:extLst>
              <a:ext uri="{FF2B5EF4-FFF2-40B4-BE49-F238E27FC236}">
                <a16:creationId xmlns:a16="http://schemas.microsoft.com/office/drawing/2014/main" xmlns="" id="{599AB074-311D-3F4B-B599-432B6F738BA0}"/>
              </a:ext>
            </a:extLst>
          </p:cNvPr>
          <p:cNvSpPr txBox="1"/>
          <p:nvPr/>
        </p:nvSpPr>
        <p:spPr>
          <a:xfrm>
            <a:off x="5420743" y="5260003"/>
            <a:ext cx="4712059" cy="1015663"/>
          </a:xfrm>
          <a:prstGeom prst="rect">
            <a:avLst/>
          </a:prstGeom>
          <a:noFill/>
        </p:spPr>
        <p:txBody>
          <a:bodyPr wrap="none" rtlCol="0">
            <a:spAutoFit/>
          </a:bodyPr>
          <a:lstStyle/>
          <a:p>
            <a:pPr algn="ctr"/>
            <a:r>
              <a:rPr lang="en-US" sz="2400" b="1" dirty="0"/>
              <a:t>Organic Farming</a:t>
            </a:r>
          </a:p>
          <a:p>
            <a:pPr algn="ctr"/>
            <a:r>
              <a:rPr lang="en-US" dirty="0"/>
              <a:t>(Relies on farm made/commercial products)</a:t>
            </a:r>
          </a:p>
          <a:p>
            <a:pPr algn="ctr"/>
            <a:r>
              <a:rPr lang="en-US" dirty="0">
                <a:solidFill>
                  <a:schemeClr val="tx1">
                    <a:lumMod val="65000"/>
                    <a:lumOff val="35000"/>
                  </a:schemeClr>
                </a:solidFill>
              </a:rPr>
              <a:t>Various Indian models | </a:t>
            </a:r>
            <a:r>
              <a:rPr lang="en-US" dirty="0" err="1">
                <a:solidFill>
                  <a:schemeClr val="tx1">
                    <a:lumMod val="65000"/>
                    <a:lumOff val="35000"/>
                  </a:schemeClr>
                </a:solidFill>
              </a:rPr>
              <a:t>Biofertilisers</a:t>
            </a:r>
            <a:r>
              <a:rPr lang="en-US" dirty="0">
                <a:solidFill>
                  <a:schemeClr val="tx1">
                    <a:lumMod val="65000"/>
                    <a:lumOff val="35000"/>
                  </a:schemeClr>
                </a:solidFill>
              </a:rPr>
              <a:t>/pesticides</a:t>
            </a:r>
            <a:r>
              <a:rPr lang="en-US" dirty="0"/>
              <a:t> </a:t>
            </a:r>
          </a:p>
        </p:txBody>
      </p:sp>
      <p:sp>
        <p:nvSpPr>
          <p:cNvPr id="5" name="TextBox 4">
            <a:extLst>
              <a:ext uri="{FF2B5EF4-FFF2-40B4-BE49-F238E27FC236}">
                <a16:creationId xmlns:a16="http://schemas.microsoft.com/office/drawing/2014/main" xmlns="" id="{BE1C6964-889F-1746-8F51-2378CA3F5202}"/>
              </a:ext>
            </a:extLst>
          </p:cNvPr>
          <p:cNvSpPr txBox="1"/>
          <p:nvPr/>
        </p:nvSpPr>
        <p:spPr>
          <a:xfrm>
            <a:off x="6586810" y="3429000"/>
            <a:ext cx="5056770" cy="1015663"/>
          </a:xfrm>
          <a:prstGeom prst="rect">
            <a:avLst/>
          </a:prstGeom>
          <a:noFill/>
        </p:spPr>
        <p:txBody>
          <a:bodyPr wrap="none" rtlCol="0">
            <a:spAutoFit/>
          </a:bodyPr>
          <a:lstStyle/>
          <a:p>
            <a:pPr algn="ctr"/>
            <a:r>
              <a:rPr lang="en-US" sz="2400" b="1" dirty="0"/>
              <a:t>Biodynamic Farming</a:t>
            </a:r>
          </a:p>
          <a:p>
            <a:pPr algn="ctr"/>
            <a:r>
              <a:rPr lang="en-US" dirty="0"/>
              <a:t>(Relies on natural processes and stellar movements)</a:t>
            </a:r>
          </a:p>
          <a:p>
            <a:pPr algn="ctr"/>
            <a:r>
              <a:rPr lang="en-US" dirty="0">
                <a:solidFill>
                  <a:schemeClr val="tx1">
                    <a:lumMod val="65000"/>
                    <a:lumOff val="35000"/>
                  </a:schemeClr>
                </a:solidFill>
              </a:rPr>
              <a:t>Composts | Manures | Bio Sprays</a:t>
            </a:r>
            <a:endParaRPr lang="en-US" dirty="0"/>
          </a:p>
        </p:txBody>
      </p:sp>
      <p:sp>
        <p:nvSpPr>
          <p:cNvPr id="6" name="TextBox 5">
            <a:extLst>
              <a:ext uri="{FF2B5EF4-FFF2-40B4-BE49-F238E27FC236}">
                <a16:creationId xmlns:a16="http://schemas.microsoft.com/office/drawing/2014/main" xmlns="" id="{5DA8A60F-389D-F543-99FE-B6BB602F5144}"/>
              </a:ext>
            </a:extLst>
          </p:cNvPr>
          <p:cNvSpPr txBox="1"/>
          <p:nvPr/>
        </p:nvSpPr>
        <p:spPr>
          <a:xfrm>
            <a:off x="5731910" y="174664"/>
            <a:ext cx="3253648" cy="1015663"/>
          </a:xfrm>
          <a:prstGeom prst="rect">
            <a:avLst/>
          </a:prstGeom>
          <a:noFill/>
        </p:spPr>
        <p:txBody>
          <a:bodyPr wrap="none" rtlCol="0">
            <a:spAutoFit/>
          </a:bodyPr>
          <a:lstStyle/>
          <a:p>
            <a:pPr algn="ctr"/>
            <a:r>
              <a:rPr lang="en-US" sz="2400" b="1" dirty="0"/>
              <a:t>Permaculture</a:t>
            </a:r>
          </a:p>
          <a:p>
            <a:pPr algn="ctr"/>
            <a:r>
              <a:rPr lang="en-US" dirty="0"/>
              <a:t>(Relies on farm design)</a:t>
            </a:r>
          </a:p>
          <a:p>
            <a:pPr algn="ctr"/>
            <a:r>
              <a:rPr lang="en-US" dirty="0">
                <a:solidFill>
                  <a:schemeClr val="tx1">
                    <a:lumMod val="65000"/>
                    <a:lumOff val="35000"/>
                  </a:schemeClr>
                </a:solidFill>
              </a:rPr>
              <a:t>Farm designs | Natural products</a:t>
            </a:r>
            <a:r>
              <a:rPr lang="en-US" dirty="0"/>
              <a:t> </a:t>
            </a:r>
          </a:p>
        </p:txBody>
      </p:sp>
      <p:sp>
        <p:nvSpPr>
          <p:cNvPr id="7" name="TextBox 6">
            <a:extLst>
              <a:ext uri="{FF2B5EF4-FFF2-40B4-BE49-F238E27FC236}">
                <a16:creationId xmlns:a16="http://schemas.microsoft.com/office/drawing/2014/main" xmlns="" id="{686EAFAC-EECF-D648-BB5F-B9514A9061F1}"/>
              </a:ext>
            </a:extLst>
          </p:cNvPr>
          <p:cNvSpPr txBox="1"/>
          <p:nvPr/>
        </p:nvSpPr>
        <p:spPr>
          <a:xfrm>
            <a:off x="8038109" y="2005667"/>
            <a:ext cx="4064126" cy="1015663"/>
          </a:xfrm>
          <a:prstGeom prst="rect">
            <a:avLst/>
          </a:prstGeom>
          <a:noFill/>
        </p:spPr>
        <p:txBody>
          <a:bodyPr wrap="none" rtlCol="0">
            <a:spAutoFit/>
          </a:bodyPr>
          <a:lstStyle/>
          <a:p>
            <a:pPr algn="ctr"/>
            <a:r>
              <a:rPr lang="en-US" sz="2400" b="1" dirty="0"/>
              <a:t>Non Pesticidal Management</a:t>
            </a:r>
          </a:p>
          <a:p>
            <a:pPr algn="ctr"/>
            <a:r>
              <a:rPr lang="en-US" dirty="0"/>
              <a:t>(Focus on ecological pest management)</a:t>
            </a:r>
          </a:p>
          <a:p>
            <a:pPr algn="ctr"/>
            <a:r>
              <a:rPr lang="en-US" dirty="0">
                <a:solidFill>
                  <a:schemeClr val="tx1">
                    <a:lumMod val="65000"/>
                    <a:lumOff val="35000"/>
                  </a:schemeClr>
                </a:solidFill>
              </a:rPr>
              <a:t>Preventive Care | Microbials | Botanicals</a:t>
            </a:r>
            <a:r>
              <a:rPr lang="en-US" dirty="0"/>
              <a:t> </a:t>
            </a:r>
          </a:p>
        </p:txBody>
      </p:sp>
      <p:sp>
        <p:nvSpPr>
          <p:cNvPr id="8" name="TextBox 7">
            <a:extLst>
              <a:ext uri="{FF2B5EF4-FFF2-40B4-BE49-F238E27FC236}">
                <a16:creationId xmlns:a16="http://schemas.microsoft.com/office/drawing/2014/main" xmlns="" id="{85D98776-1AED-8A48-8F07-44D94363C65E}"/>
              </a:ext>
            </a:extLst>
          </p:cNvPr>
          <p:cNvSpPr txBox="1"/>
          <p:nvPr/>
        </p:nvSpPr>
        <p:spPr>
          <a:xfrm>
            <a:off x="838898" y="532207"/>
            <a:ext cx="3720506" cy="1015663"/>
          </a:xfrm>
          <a:prstGeom prst="rect">
            <a:avLst/>
          </a:prstGeom>
          <a:noFill/>
        </p:spPr>
        <p:txBody>
          <a:bodyPr wrap="none" rtlCol="0">
            <a:spAutoFit/>
          </a:bodyPr>
          <a:lstStyle/>
          <a:p>
            <a:pPr algn="ctr"/>
            <a:r>
              <a:rPr lang="en-US" sz="2400" b="1" dirty="0"/>
              <a:t>Climate Smart Agriculture</a:t>
            </a:r>
          </a:p>
          <a:p>
            <a:pPr algn="ctr"/>
            <a:r>
              <a:rPr lang="en-US" dirty="0"/>
              <a:t>(Relies on budling resilience)</a:t>
            </a:r>
          </a:p>
          <a:p>
            <a:pPr algn="ctr"/>
            <a:r>
              <a:rPr lang="en-US" dirty="0">
                <a:solidFill>
                  <a:schemeClr val="tx1">
                    <a:lumMod val="65000"/>
                    <a:lumOff val="35000"/>
                  </a:schemeClr>
                </a:solidFill>
              </a:rPr>
              <a:t>Mitigation | Adaptation | Resilience</a:t>
            </a:r>
            <a:r>
              <a:rPr lang="en-US" dirty="0"/>
              <a:t> </a:t>
            </a:r>
          </a:p>
        </p:txBody>
      </p:sp>
      <p:sp>
        <p:nvSpPr>
          <p:cNvPr id="9" name="TextBox 8">
            <a:extLst>
              <a:ext uri="{FF2B5EF4-FFF2-40B4-BE49-F238E27FC236}">
                <a16:creationId xmlns:a16="http://schemas.microsoft.com/office/drawing/2014/main" xmlns="" id="{1833F32D-7461-9B40-8782-F1F2A1125C8B}"/>
              </a:ext>
            </a:extLst>
          </p:cNvPr>
          <p:cNvSpPr txBox="1"/>
          <p:nvPr/>
        </p:nvSpPr>
        <p:spPr>
          <a:xfrm>
            <a:off x="2215250" y="1765040"/>
            <a:ext cx="5065297" cy="1015663"/>
          </a:xfrm>
          <a:prstGeom prst="rect">
            <a:avLst/>
          </a:prstGeom>
          <a:noFill/>
        </p:spPr>
        <p:txBody>
          <a:bodyPr wrap="none" rtlCol="0">
            <a:spAutoFit/>
          </a:bodyPr>
          <a:lstStyle/>
          <a:p>
            <a:pPr algn="ctr"/>
            <a:r>
              <a:rPr lang="en-US" sz="2400" b="1" dirty="0"/>
              <a:t>Community Managed Natural Farming</a:t>
            </a:r>
          </a:p>
          <a:p>
            <a:pPr algn="ctr"/>
            <a:r>
              <a:rPr lang="en-US" dirty="0"/>
              <a:t>(Relies on community extension/management)</a:t>
            </a:r>
          </a:p>
          <a:p>
            <a:pPr algn="ctr"/>
            <a:r>
              <a:rPr lang="en-US" dirty="0">
                <a:solidFill>
                  <a:schemeClr val="tx1">
                    <a:lumMod val="65000"/>
                    <a:lumOff val="35000"/>
                  </a:schemeClr>
                </a:solidFill>
              </a:rPr>
              <a:t>CRPs | FPOs | SHGs</a:t>
            </a:r>
            <a:endParaRPr lang="en-US" dirty="0"/>
          </a:p>
        </p:txBody>
      </p:sp>
      <p:sp>
        <p:nvSpPr>
          <p:cNvPr id="10" name="TextBox 9">
            <a:extLst>
              <a:ext uri="{FF2B5EF4-FFF2-40B4-BE49-F238E27FC236}">
                <a16:creationId xmlns:a16="http://schemas.microsoft.com/office/drawing/2014/main" xmlns="" id="{7CE9D64F-D832-1749-BFA4-91FFBA09067B}"/>
              </a:ext>
            </a:extLst>
          </p:cNvPr>
          <p:cNvSpPr txBox="1"/>
          <p:nvPr/>
        </p:nvSpPr>
        <p:spPr>
          <a:xfrm>
            <a:off x="1962834" y="3061635"/>
            <a:ext cx="4339522" cy="1015663"/>
          </a:xfrm>
          <a:prstGeom prst="rect">
            <a:avLst/>
          </a:prstGeom>
          <a:noFill/>
        </p:spPr>
        <p:txBody>
          <a:bodyPr wrap="none" rtlCol="0">
            <a:spAutoFit/>
          </a:bodyPr>
          <a:lstStyle/>
          <a:p>
            <a:pPr algn="ctr"/>
            <a:r>
              <a:rPr lang="en-US" sz="2400" b="1" dirty="0"/>
              <a:t>Sustainable Agriculture</a:t>
            </a:r>
          </a:p>
          <a:p>
            <a:pPr algn="ctr"/>
            <a:r>
              <a:rPr lang="en-US" dirty="0"/>
              <a:t>(Relies on farm and livelihood Sustainability)</a:t>
            </a:r>
          </a:p>
          <a:p>
            <a:pPr algn="ctr"/>
            <a:r>
              <a:rPr lang="en-US" dirty="0">
                <a:solidFill>
                  <a:schemeClr val="tx1">
                    <a:lumMod val="65000"/>
                    <a:lumOff val="35000"/>
                  </a:schemeClr>
                </a:solidFill>
              </a:rPr>
              <a:t>Economic | Ecological</a:t>
            </a:r>
            <a:endParaRPr lang="en-US" dirty="0"/>
          </a:p>
        </p:txBody>
      </p:sp>
    </p:spTree>
    <p:extLst>
      <p:ext uri="{BB962C8B-B14F-4D97-AF65-F5344CB8AC3E}">
        <p14:creationId xmlns:p14="http://schemas.microsoft.com/office/powerpoint/2010/main" val="274222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C761E61-5BCA-DF4C-ACA8-78E7C8AC51AA}"/>
              </a:ext>
            </a:extLst>
          </p:cNvPr>
          <p:cNvSpPr>
            <a:spLocks noGrp="1"/>
          </p:cNvSpPr>
          <p:nvPr>
            <p:ph type="title"/>
          </p:nvPr>
        </p:nvSpPr>
        <p:spPr/>
        <p:txBody>
          <a:bodyPr/>
          <a:lstStyle/>
          <a:p>
            <a:r>
              <a:rPr lang="en-US" dirty="0"/>
              <a:t>Agroecological approaches</a:t>
            </a:r>
            <a:br>
              <a:rPr lang="en-US" dirty="0"/>
            </a:br>
            <a:r>
              <a:rPr lang="en-US" dirty="0"/>
              <a:t>Commonalities and variances</a:t>
            </a:r>
          </a:p>
        </p:txBody>
      </p:sp>
      <p:sp>
        <p:nvSpPr>
          <p:cNvPr id="4" name="Content Placeholder 3">
            <a:extLst>
              <a:ext uri="{FF2B5EF4-FFF2-40B4-BE49-F238E27FC236}">
                <a16:creationId xmlns:a16="http://schemas.microsoft.com/office/drawing/2014/main" xmlns="" id="{5ECD8F3E-49CD-004E-853D-B87C7028D7E7}"/>
              </a:ext>
            </a:extLst>
          </p:cNvPr>
          <p:cNvSpPr>
            <a:spLocks noGrp="1"/>
          </p:cNvSpPr>
          <p:nvPr>
            <p:ph idx="1"/>
          </p:nvPr>
        </p:nvSpPr>
        <p:spPr/>
        <p:txBody>
          <a:bodyPr/>
          <a:lstStyle/>
          <a:p>
            <a:r>
              <a:rPr lang="en-US" dirty="0"/>
              <a:t>Commonalities</a:t>
            </a:r>
          </a:p>
          <a:p>
            <a:pPr lvl="1"/>
            <a:r>
              <a:rPr lang="en-US" dirty="0"/>
              <a:t>Increasing cropping intensity through Multiple cropping systems</a:t>
            </a:r>
          </a:p>
          <a:p>
            <a:pPr lvl="1"/>
            <a:r>
              <a:rPr lang="en-US" dirty="0"/>
              <a:t>Increasing soil organic matter</a:t>
            </a:r>
          </a:p>
          <a:p>
            <a:pPr lvl="1"/>
            <a:r>
              <a:rPr lang="en-US" dirty="0"/>
              <a:t>Increasing soil health particularly, microbial population</a:t>
            </a:r>
          </a:p>
          <a:p>
            <a:r>
              <a:rPr lang="en-US" dirty="0"/>
              <a:t>Differences</a:t>
            </a:r>
          </a:p>
          <a:p>
            <a:pPr lvl="1"/>
            <a:r>
              <a:rPr lang="en-US" dirty="0"/>
              <a:t>Degree of internalization of inputs</a:t>
            </a:r>
          </a:p>
          <a:p>
            <a:pPr lvl="1"/>
            <a:r>
              <a:rPr lang="en-US" dirty="0"/>
              <a:t>Microbial preparations used</a:t>
            </a:r>
          </a:p>
          <a:p>
            <a:pPr lvl="1"/>
            <a:r>
              <a:rPr lang="en-US" dirty="0"/>
              <a:t>Crop choices</a:t>
            </a:r>
          </a:p>
          <a:p>
            <a:pPr lvl="1"/>
            <a:r>
              <a:rPr lang="en-US" dirty="0"/>
              <a:t>narratives</a:t>
            </a:r>
          </a:p>
          <a:p>
            <a:pPr lvl="1"/>
            <a:endParaRPr lang="en-US" dirty="0"/>
          </a:p>
        </p:txBody>
      </p:sp>
    </p:spTree>
    <p:extLst>
      <p:ext uri="{BB962C8B-B14F-4D97-AF65-F5344CB8AC3E}">
        <p14:creationId xmlns:p14="http://schemas.microsoft.com/office/powerpoint/2010/main" val="572106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4"/>
          <p:cNvSpPr txBox="1"/>
          <p:nvPr/>
        </p:nvSpPr>
        <p:spPr>
          <a:xfrm>
            <a:off x="4760212" y="108049"/>
            <a:ext cx="225247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Knowledge</a:t>
            </a:r>
            <a:endParaRPr/>
          </a:p>
        </p:txBody>
      </p:sp>
      <p:sp>
        <p:nvSpPr>
          <p:cNvPr id="287" name="Google Shape;287;p24"/>
          <p:cNvSpPr txBox="1"/>
          <p:nvPr/>
        </p:nvSpPr>
        <p:spPr>
          <a:xfrm>
            <a:off x="7896484" y="2328416"/>
            <a:ext cx="285212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Organisations </a:t>
            </a:r>
            <a:endParaRPr/>
          </a:p>
        </p:txBody>
      </p:sp>
      <p:sp>
        <p:nvSpPr>
          <p:cNvPr id="288" name="Google Shape;288;p24"/>
          <p:cNvSpPr txBox="1"/>
          <p:nvPr/>
        </p:nvSpPr>
        <p:spPr>
          <a:xfrm>
            <a:off x="6430808" y="5708749"/>
            <a:ext cx="22964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Technology</a:t>
            </a:r>
            <a:endParaRPr/>
          </a:p>
        </p:txBody>
      </p:sp>
      <p:sp>
        <p:nvSpPr>
          <p:cNvPr id="289" name="Google Shape;289;p24"/>
          <p:cNvSpPr txBox="1"/>
          <p:nvPr/>
        </p:nvSpPr>
        <p:spPr>
          <a:xfrm>
            <a:off x="2003063" y="2357079"/>
            <a:ext cx="139967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Values</a:t>
            </a:r>
            <a:endParaRPr/>
          </a:p>
        </p:txBody>
      </p:sp>
      <p:sp>
        <p:nvSpPr>
          <p:cNvPr id="290" name="Google Shape;290;p24"/>
          <p:cNvSpPr txBox="1"/>
          <p:nvPr/>
        </p:nvSpPr>
        <p:spPr>
          <a:xfrm>
            <a:off x="2346347" y="5617309"/>
            <a:ext cx="341484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Biological System</a:t>
            </a:r>
            <a:endParaRPr/>
          </a:p>
        </p:txBody>
      </p:sp>
      <p:cxnSp>
        <p:nvCxnSpPr>
          <p:cNvPr id="291" name="Google Shape;291;p24"/>
          <p:cNvCxnSpPr/>
          <p:nvPr/>
        </p:nvCxnSpPr>
        <p:spPr>
          <a:xfrm rot="10800000" flipH="1">
            <a:off x="3347205" y="922974"/>
            <a:ext cx="1815961" cy="1342665"/>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292" name="Google Shape;292;p24"/>
          <p:cNvCxnSpPr/>
          <p:nvPr/>
        </p:nvCxnSpPr>
        <p:spPr>
          <a:xfrm>
            <a:off x="6600634" y="944161"/>
            <a:ext cx="1628966" cy="1135920"/>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293" name="Google Shape;293;p24"/>
          <p:cNvCxnSpPr/>
          <p:nvPr/>
        </p:nvCxnSpPr>
        <p:spPr>
          <a:xfrm rot="10800000" flipH="1">
            <a:off x="7909560" y="3223083"/>
            <a:ext cx="742747" cy="2369225"/>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294" name="Google Shape;294;p24"/>
          <p:cNvCxnSpPr/>
          <p:nvPr/>
        </p:nvCxnSpPr>
        <p:spPr>
          <a:xfrm>
            <a:off x="3108960" y="3314700"/>
            <a:ext cx="646296" cy="1920240"/>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295" name="Google Shape;295;p24"/>
          <p:cNvCxnSpPr/>
          <p:nvPr/>
        </p:nvCxnSpPr>
        <p:spPr>
          <a:xfrm rot="10800000" flipH="1">
            <a:off x="4486980" y="845820"/>
            <a:ext cx="1339126" cy="4862930"/>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296" name="Google Shape;296;p24"/>
          <p:cNvCxnSpPr/>
          <p:nvPr/>
        </p:nvCxnSpPr>
        <p:spPr>
          <a:xfrm rot="10800000" flipH="1">
            <a:off x="5667910" y="5989321"/>
            <a:ext cx="779704" cy="1"/>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297" name="Google Shape;297;p24"/>
          <p:cNvCxnSpPr/>
          <p:nvPr/>
        </p:nvCxnSpPr>
        <p:spPr>
          <a:xfrm rot="10800000">
            <a:off x="5937694" y="845820"/>
            <a:ext cx="1477424" cy="4862930"/>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298" name="Google Shape;298;p24"/>
          <p:cNvCxnSpPr/>
          <p:nvPr/>
        </p:nvCxnSpPr>
        <p:spPr>
          <a:xfrm>
            <a:off x="3347205" y="2602120"/>
            <a:ext cx="4322122" cy="162149"/>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299" name="Google Shape;299;p24"/>
          <p:cNvCxnSpPr/>
          <p:nvPr/>
        </p:nvCxnSpPr>
        <p:spPr>
          <a:xfrm rot="10800000" flipH="1">
            <a:off x="4733977" y="2855709"/>
            <a:ext cx="2935350" cy="2880023"/>
          </a:xfrm>
          <a:prstGeom prst="straightConnector1">
            <a:avLst/>
          </a:prstGeom>
          <a:noFill/>
          <a:ln w="28575" cap="flat" cmpd="sng">
            <a:solidFill>
              <a:schemeClr val="dk1"/>
            </a:solidFill>
            <a:prstDash val="solid"/>
            <a:miter lim="800000"/>
            <a:headEnd type="triangle" w="med" len="med"/>
            <a:tailEnd type="triangle" w="med" len="med"/>
          </a:ln>
        </p:spPr>
      </p:cxnSp>
      <p:cxnSp>
        <p:nvCxnSpPr>
          <p:cNvPr id="300" name="Google Shape;300;p24"/>
          <p:cNvCxnSpPr/>
          <p:nvPr/>
        </p:nvCxnSpPr>
        <p:spPr>
          <a:xfrm rot="10800000">
            <a:off x="3398484" y="2855709"/>
            <a:ext cx="3927759" cy="2853040"/>
          </a:xfrm>
          <a:prstGeom prst="straightConnector1">
            <a:avLst/>
          </a:prstGeom>
          <a:noFill/>
          <a:ln w="28575" cap="flat" cmpd="sng">
            <a:solidFill>
              <a:schemeClr val="dk1"/>
            </a:solidFill>
            <a:prstDash val="solid"/>
            <a:miter lim="800000"/>
            <a:headEnd type="triangle" w="med" len="med"/>
            <a:tailEnd type="triangle" w="med" len="med"/>
          </a:ln>
        </p:spPr>
      </p:cxnSp>
      <p:sp>
        <p:nvSpPr>
          <p:cNvPr id="301" name="Google Shape;301;p24"/>
          <p:cNvSpPr txBox="1"/>
          <p:nvPr/>
        </p:nvSpPr>
        <p:spPr>
          <a:xfrm>
            <a:off x="405634" y="6415176"/>
            <a:ext cx="1106411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Coevolution of knowledge, values, organisations, technology and the biological systems</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1454</TotalTime>
  <Words>2884</Words>
  <Application>Microsoft Office PowerPoint</Application>
  <PresentationFormat>Widescreen</PresentationFormat>
  <Paragraphs>614</Paragraphs>
  <Slides>34</Slides>
  <Notes>13</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52" baseType="lpstr">
      <vt:lpstr>Arial</vt:lpstr>
      <vt:lpstr>Arial Black</vt:lpstr>
      <vt:lpstr>Calibri</vt:lpstr>
      <vt:lpstr>Calibri Light</vt:lpstr>
      <vt:lpstr>Carlito</vt:lpstr>
      <vt:lpstr>Corbel</vt:lpstr>
      <vt:lpstr>Franklin Gothic Medium</vt:lpstr>
      <vt:lpstr>Gautami</vt:lpstr>
      <vt:lpstr>Lato Light</vt:lpstr>
      <vt:lpstr>League Spartan</vt:lpstr>
      <vt:lpstr>Mangal</vt:lpstr>
      <vt:lpstr>Mongolian Baiti</vt:lpstr>
      <vt:lpstr>Noto Sans Symbols</vt:lpstr>
      <vt:lpstr>Poppins</vt:lpstr>
      <vt:lpstr>Times New Roman</vt:lpstr>
      <vt:lpstr>Wingdings</vt:lpstr>
      <vt:lpstr>Office Theme</vt:lpstr>
      <vt:lpstr>Microsoft Excel Chart</vt:lpstr>
      <vt:lpstr>Understanding Organic/Natural Farming</vt:lpstr>
      <vt:lpstr>Centre for Sustainable agriculture http://www.csa-india.org</vt:lpstr>
      <vt:lpstr>PowerPoint Presentation</vt:lpstr>
      <vt:lpstr>PowerPoint Presentation</vt:lpstr>
      <vt:lpstr>PowerPoint Presentation</vt:lpstr>
      <vt:lpstr>PowerPoint Presentation</vt:lpstr>
      <vt:lpstr>PowerPoint Presentation</vt:lpstr>
      <vt:lpstr>Agroecological approaches Commonalities and variances</vt:lpstr>
      <vt:lpstr>PowerPoint Presentation</vt:lpstr>
      <vt:lpstr>Core approaches</vt:lpstr>
      <vt:lpstr>Water and Moisture Management</vt:lpstr>
      <vt:lpstr>Adaptive cropping patterns</vt:lpstr>
      <vt:lpstr>Sustainable Soil Management</vt:lpstr>
      <vt:lpstr>Nutrient recycling</vt:lpstr>
      <vt:lpstr>Soil health</vt:lpstr>
      <vt:lpstr>Indigenous Microbial Solutions </vt:lpstr>
      <vt:lpstr>PowerPoint Presentation</vt:lpstr>
      <vt:lpstr>Organic Seed Systems</vt:lpstr>
      <vt:lpstr>Non Pesticidal Management</vt:lpstr>
      <vt:lpstr>Integrating livestock</vt:lpstr>
      <vt:lpstr>PowerPoint Presentation</vt:lpstr>
      <vt:lpstr>Quantifying Soil Organic Carbon build up for Carbon Credits</vt:lpstr>
      <vt:lpstr>PowerPoint Presentation</vt:lpstr>
      <vt:lpstr>PowerPoint Presentation</vt:lpstr>
      <vt:lpstr>Organic Export  and Domestic Market in India  2015-2020 (in INR Crores)</vt:lpstr>
      <vt:lpstr>India’s Organic Agribusiness potential by 2025</vt:lpstr>
      <vt:lpstr>PowerPoint Presentation</vt:lpstr>
      <vt:lpstr>Mother cultures</vt:lpstr>
      <vt:lpstr>PGS Regional Council</vt:lpstr>
      <vt:lpstr>PowerPoint Presentation</vt:lpstr>
      <vt:lpstr>PowerPoint Presentation</vt:lpstr>
      <vt:lpstr>PowerPoint Presentation</vt:lpstr>
      <vt:lpstr>Strategies for scaling up</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for  Promotion of Organic Farming in  Andhra Pradesh</dc:title>
  <dc:creator>Ramanjaneyulu GV</dc:creator>
  <cp:lastModifiedBy>User</cp:lastModifiedBy>
  <cp:revision>15</cp:revision>
  <dcterms:created xsi:type="dcterms:W3CDTF">2022-01-21T19:12:50Z</dcterms:created>
  <dcterms:modified xsi:type="dcterms:W3CDTF">2022-04-19T10:43:56Z</dcterms:modified>
</cp:coreProperties>
</file>